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927" r:id="rId5"/>
    <p:sldId id="4928" r:id="rId6"/>
    <p:sldId id="4929" r:id="rId7"/>
    <p:sldId id="4881" r:id="rId8"/>
    <p:sldId id="4882" r:id="rId9"/>
    <p:sldId id="4883" r:id="rId10"/>
    <p:sldId id="4884" r:id="rId11"/>
    <p:sldId id="4931" r:id="rId12"/>
    <p:sldId id="4592" r:id="rId13"/>
    <p:sldId id="4891" r:id="rId14"/>
    <p:sldId id="4948" r:id="rId15"/>
    <p:sldId id="4901" r:id="rId16"/>
    <p:sldId id="4574" r:id="rId17"/>
    <p:sldId id="4569" r:id="rId18"/>
    <p:sldId id="4575" r:id="rId19"/>
    <p:sldId id="262" r:id="rId20"/>
    <p:sldId id="4576" r:id="rId21"/>
    <p:sldId id="4890"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p:scale>
          <a:sx n="77" d="100"/>
          <a:sy n="77" d="100"/>
        </p:scale>
        <p:origin x="3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02495983121058"/>
          <c:y val="0.15126281605154401"/>
          <c:w val="0.63355656091536527"/>
          <c:h val="0.72336611037768339"/>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52324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3123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34643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81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223054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6681" y="2532552"/>
            <a:ext cx="1245319" cy="432544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 name="Google Shape;141;p18"/>
          <p:cNvSpPr/>
          <p:nvPr userDrawn="1"/>
        </p:nvSpPr>
        <p:spPr>
          <a:xfrm rot="10800000">
            <a:off x="10946681" y="303"/>
            <a:ext cx="1245319" cy="2532249"/>
          </a:xfrm>
          <a:prstGeom prst="rtTriangle">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3"/>
            <a:ext cx="1103614" cy="375229"/>
          </a:xfrm>
          <a:prstGeom prst="rect">
            <a:avLst/>
          </a:prstGeom>
          <a:noFill/>
          <a:ln>
            <a:noFill/>
          </a:ln>
        </p:spPr>
      </p:pic>
    </p:spTree>
    <p:extLst>
      <p:ext uri="{BB962C8B-B14F-4D97-AF65-F5344CB8AC3E}">
        <p14:creationId xmlns:p14="http://schemas.microsoft.com/office/powerpoint/2010/main" val="18130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19/03/2025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19/03/2025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19/03/2025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19/03/2025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19/03/2025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19/03/2025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19/03/2025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19/03/2025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dirty="0">
                <a:solidFill>
                  <a:prstClr val="white"/>
                </a:solidFill>
                <a:latin typeface="Calibri" panose="020F0502020204030204"/>
              </a:rPr>
              <a:t>Informe de Seguimiento a la Gestión  Institucional </a:t>
            </a:r>
            <a:r>
              <a:rPr lang="es-MX" sz="6000" b="1" dirty="0">
                <a:solidFill>
                  <a:prstClr val="white"/>
                </a:solidFill>
                <a:latin typeface="Calibri" panose="020F0502020204030204"/>
                <a:cs typeface="Calibri"/>
              </a:rPr>
              <a:t>IV Trimestre</a:t>
            </a:r>
            <a:r>
              <a:rPr lang="es-MX" sz="6000" b="1" dirty="0">
                <a:solidFill>
                  <a:prstClr val="white"/>
                </a:solidFill>
                <a:latin typeface="Calibri" panose="020F0502020204030204"/>
              </a:rPr>
              <a:t> 2024</a:t>
            </a:r>
            <a:r>
              <a:rPr lang="es-CO" sz="6000" b="1" dirty="0">
                <a:solidFill>
                  <a:prstClr val="white"/>
                </a:solidFill>
                <a:latin typeface="Calibri" panose="020F0502020204030204"/>
                <a:cs typeface="Aharoni"/>
              </a:rPr>
              <a:t> </a:t>
            </a:r>
            <a:endParaRPr lang="es-CO" sz="6000" b="1" dirty="0">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dirty="0">
                <a:solidFill>
                  <a:schemeClr val="bg1"/>
                </a:solidFill>
                <a:latin typeface="Calibri Light"/>
                <a:ea typeface="Calibri"/>
                <a:cs typeface="Calibri"/>
              </a:rPr>
              <a:t>Oficina Asesora de Planeación</a:t>
            </a:r>
          </a:p>
          <a:p>
            <a:pPr algn="ctr"/>
            <a:r>
              <a:rPr lang="es-ES" sz="2400" dirty="0">
                <a:solidFill>
                  <a:schemeClr val="bg1"/>
                </a:solidFill>
                <a:latin typeface="Calibri Light"/>
                <a:ea typeface="Calibri"/>
                <a:cs typeface="Calibri"/>
              </a:rPr>
              <a:t>2025</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931281"/>
          </a:xfrm>
          <a:prstGeom prst="rect">
            <a:avLst/>
          </a:prstGeom>
          <a:noFill/>
        </p:spPr>
        <p:txBody>
          <a:bodyPr wrap="square" rtlCol="0">
            <a:spAutoFit/>
          </a:bodyPr>
          <a:lstStyle/>
          <a:p>
            <a:pPr defTabSz="623346">
              <a:defRPr/>
            </a:pPr>
            <a:r>
              <a:rPr lang="es-CO" sz="1363" dirty="0">
                <a:solidFill>
                  <a:prstClr val="white"/>
                </a:solidFill>
                <a:latin typeface="Calibri"/>
              </a:rPr>
              <a:t>Plan de Acción</a:t>
            </a:r>
            <a:br>
              <a:rPr lang="es-CO" sz="1363" dirty="0">
                <a:solidFill>
                  <a:prstClr val="white"/>
                </a:solidFill>
                <a:latin typeface="Calibri"/>
              </a:rPr>
            </a:br>
            <a:r>
              <a:rPr lang="es-CO" sz="1363" dirty="0">
                <a:solidFill>
                  <a:prstClr val="white"/>
                </a:solidFill>
                <a:latin typeface="Calibri"/>
              </a:rPr>
              <a:t>Planes Institucionales </a:t>
            </a:r>
            <a:br>
              <a:rPr lang="es-CO" sz="1363" dirty="0">
                <a:solidFill>
                  <a:prstClr val="white"/>
                </a:solidFill>
                <a:latin typeface="Calibri"/>
              </a:rPr>
            </a:br>
            <a:r>
              <a:rPr lang="es-CO" sz="1363" dirty="0">
                <a:solidFill>
                  <a:prstClr val="white"/>
                </a:solidFill>
                <a:latin typeface="Calibri"/>
              </a:rPr>
              <a:t>Implementación MIPG</a:t>
            </a:r>
          </a:p>
          <a:p>
            <a:pPr defTabSz="623346">
              <a:defRPr/>
            </a:pPr>
            <a:r>
              <a:rPr lang="es-CO" sz="1363" dirty="0">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D01B622-E7BC-4640-411A-8D7AA230A6D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40E88D5E-C409-3822-E714-91B5E670523E}"/>
              </a:ext>
            </a:extLst>
          </p:cNvPr>
          <p:cNvSpPr/>
          <p:nvPr/>
        </p:nvSpPr>
        <p:spPr>
          <a:xfrm>
            <a:off x="541679" y="264697"/>
            <a:ext cx="10701709" cy="630942"/>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35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Modelo integrado de Planeación y Gestión - MIPG </a:t>
            </a:r>
          </a:p>
        </p:txBody>
      </p:sp>
      <p:sp>
        <p:nvSpPr>
          <p:cNvPr id="6" name="CuadroTexto 14">
            <a:extLst>
              <a:ext uri="{FF2B5EF4-FFF2-40B4-BE49-F238E27FC236}">
                <a16:creationId xmlns:a16="http://schemas.microsoft.com/office/drawing/2014/main" id="{3BE81961-1ED1-F77B-D2D2-56EB720DB588}"/>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8" name="Rectángulo 7">
            <a:extLst>
              <a:ext uri="{FF2B5EF4-FFF2-40B4-BE49-F238E27FC236}">
                <a16:creationId xmlns:a16="http://schemas.microsoft.com/office/drawing/2014/main" id="{7811CAC8-9D38-BB9B-FC6E-1A260D84A856}"/>
              </a:ext>
            </a:extLst>
          </p:cNvPr>
          <p:cNvSpPr/>
          <p:nvPr/>
        </p:nvSpPr>
        <p:spPr>
          <a:xfrm>
            <a:off x="6419589" y="2080620"/>
            <a:ext cx="4738764" cy="246221"/>
          </a:xfrm>
          <a:prstGeom prst="rect">
            <a:avLst/>
          </a:prstGeom>
        </p:spPr>
        <p:txBody>
          <a:bodyPr wrap="square">
            <a:spAutoFit/>
          </a:bodyPr>
          <a:lstStyle/>
          <a:p>
            <a:pPr defTabSz="378652">
              <a:defRPr/>
            </a:pPr>
            <a:r>
              <a:rPr lang="es-CO" sz="1000" b="1" i="1">
                <a:solidFill>
                  <a:prstClr val="black"/>
                </a:solidFill>
              </a:rPr>
              <a:t>Gráfica 7. % de avance de MIPG por cada una de sus Políticas</a:t>
            </a:r>
          </a:p>
        </p:txBody>
      </p:sp>
      <p:sp>
        <p:nvSpPr>
          <p:cNvPr id="9" name="CuadroTexto 8">
            <a:extLst>
              <a:ext uri="{FF2B5EF4-FFF2-40B4-BE49-F238E27FC236}">
                <a16:creationId xmlns:a16="http://schemas.microsoft.com/office/drawing/2014/main" id="{E35315B2-5532-60E9-0122-55E89AACF7C3}"/>
              </a:ext>
            </a:extLst>
          </p:cNvPr>
          <p:cNvSpPr txBox="1"/>
          <p:nvPr/>
        </p:nvSpPr>
        <p:spPr>
          <a:xfrm>
            <a:off x="624323" y="946432"/>
            <a:ext cx="10160620" cy="726073"/>
          </a:xfrm>
          <a:prstGeom prst="rect">
            <a:avLst/>
          </a:prstGeom>
          <a:noFill/>
        </p:spPr>
        <p:txBody>
          <a:bodyPr wrap="square" lIns="62334" tIns="31167" rIns="62334" bIns="31167" rtlCol="0" anchor="t">
            <a:spAutoFit/>
          </a:bodyPr>
          <a:lstStyle/>
          <a:p>
            <a:pPr algn="just" defTabSz="623346">
              <a:defRPr/>
            </a:pPr>
            <a:r>
              <a:rPr lang="es-CO" sz="1909" kern="0" dirty="0">
                <a:solidFill>
                  <a:prstClr val="black"/>
                </a:solidFill>
              </a:rPr>
              <a:t>El avance en el plan de ajuste y sostenibilidad de MIPG es del </a:t>
            </a:r>
            <a:r>
              <a:rPr lang="es-CO" sz="2400" b="1" kern="0" dirty="0">
                <a:solidFill>
                  <a:prstClr val="black"/>
                </a:solidFill>
              </a:rPr>
              <a:t>99%</a:t>
            </a:r>
            <a:r>
              <a:rPr lang="es-CO" sz="1909" b="1" kern="0" dirty="0">
                <a:solidFill>
                  <a:prstClr val="black"/>
                </a:solidFill>
                <a:cs typeface="Calibri"/>
              </a:rPr>
              <a:t>.</a:t>
            </a:r>
          </a:p>
          <a:p>
            <a:pPr algn="just" defTabSz="623346">
              <a:defRPr/>
            </a:pPr>
            <a:endParaRPr lang="es-CO" sz="1909" b="1" kern="0" dirty="0">
              <a:solidFill>
                <a:prstClr val="black"/>
              </a:solidFill>
              <a:cs typeface="Calibri"/>
            </a:endParaRPr>
          </a:p>
        </p:txBody>
      </p:sp>
      <p:graphicFrame>
        <p:nvGraphicFramePr>
          <p:cNvPr id="43" name="Tabla 42">
            <a:extLst>
              <a:ext uri="{FF2B5EF4-FFF2-40B4-BE49-F238E27FC236}">
                <a16:creationId xmlns:a16="http://schemas.microsoft.com/office/drawing/2014/main" id="{63ED3273-A09F-5FF9-B6D7-4D1BF033416D}"/>
              </a:ext>
            </a:extLst>
          </p:cNvPr>
          <p:cNvGraphicFramePr>
            <a:graphicFrameLocks noGrp="1"/>
          </p:cNvGraphicFramePr>
          <p:nvPr>
            <p:extLst>
              <p:ext uri="{D42A27DB-BD31-4B8C-83A1-F6EECF244321}">
                <p14:modId xmlns:p14="http://schemas.microsoft.com/office/powerpoint/2010/main" val="2187715732"/>
              </p:ext>
            </p:extLst>
          </p:nvPr>
        </p:nvGraphicFramePr>
        <p:xfrm>
          <a:off x="364518" y="3339721"/>
          <a:ext cx="3740432" cy="1217930"/>
        </p:xfrm>
        <a:graphic>
          <a:graphicData uri="http://schemas.openxmlformats.org/drawingml/2006/table">
            <a:tbl>
              <a:tblPr>
                <a:tableStyleId>{0E3FDE45-AF77-4B5C-9715-49D594BDF05E}</a:tableStyleId>
              </a:tblPr>
              <a:tblGrid>
                <a:gridCol w="2822687">
                  <a:extLst>
                    <a:ext uri="{9D8B030D-6E8A-4147-A177-3AD203B41FA5}">
                      <a16:colId xmlns:a16="http://schemas.microsoft.com/office/drawing/2014/main" val="887481738"/>
                    </a:ext>
                  </a:extLst>
                </a:gridCol>
                <a:gridCol w="917745">
                  <a:extLst>
                    <a:ext uri="{9D8B030D-6E8A-4147-A177-3AD203B41FA5}">
                      <a16:colId xmlns:a16="http://schemas.microsoft.com/office/drawing/2014/main" val="299582162"/>
                    </a:ext>
                  </a:extLst>
                </a:gridCol>
              </a:tblGrid>
              <a:tr h="0">
                <a:tc>
                  <a:txBody>
                    <a:bodyPr/>
                    <a:lstStyle/>
                    <a:p>
                      <a:pPr algn="l" fontAlgn="b"/>
                      <a:r>
                        <a:rPr lang="es-MX" sz="1100" u="none" strike="noStrike">
                          <a:effectLst/>
                        </a:rPr>
                        <a:t>Dimensiones MIPG</a:t>
                      </a:r>
                      <a:endParaRPr lang="es-MX" sz="1100" b="1" i="0" u="none" strike="noStrike">
                        <a:solidFill>
                          <a:srgbClr val="000000"/>
                        </a:solidFill>
                        <a:effectLst/>
                        <a:latin typeface="Aptos Narrow" panose="020B0004020202020204" pitchFamily="34" charset="0"/>
                      </a:endParaRPr>
                    </a:p>
                  </a:txBody>
                  <a:tcPr marL="6350" marR="6350" marT="6350" marB="0" anchor="ctr">
                    <a:solidFill>
                      <a:srgbClr val="FFC000"/>
                    </a:solidFill>
                  </a:tcPr>
                </a:tc>
                <a:tc>
                  <a:txBody>
                    <a:bodyPr/>
                    <a:lstStyle/>
                    <a:p>
                      <a:pPr algn="ctr" fontAlgn="b"/>
                      <a:r>
                        <a:rPr lang="es-MX" sz="1100" b="1" i="0" u="none" strike="noStrike" dirty="0">
                          <a:solidFill>
                            <a:srgbClr val="000000"/>
                          </a:solidFill>
                          <a:effectLst/>
                          <a:latin typeface="Aptos Narrow" panose="020B0004020202020204" pitchFamily="34" charset="0"/>
                        </a:rPr>
                        <a:t> Acumulado Q4</a:t>
                      </a:r>
                    </a:p>
                  </a:txBody>
                  <a:tcPr marL="6350" marR="6350" marT="6350" marB="0" anchor="ctr">
                    <a:solidFill>
                      <a:srgbClr val="FFC000"/>
                    </a:solidFill>
                  </a:tcPr>
                </a:tc>
                <a:extLst>
                  <a:ext uri="{0D108BD9-81ED-4DB2-BD59-A6C34878D82A}">
                    <a16:rowId xmlns:a16="http://schemas.microsoft.com/office/drawing/2014/main" val="3224302722"/>
                  </a:ext>
                </a:extLst>
              </a:tr>
              <a:tr h="0">
                <a:tc>
                  <a:txBody>
                    <a:bodyPr/>
                    <a:lstStyle/>
                    <a:p>
                      <a:pPr algn="l" fontAlgn="b"/>
                      <a:r>
                        <a:rPr lang="es-MX" sz="1100" u="none" strike="noStrike">
                          <a:effectLst/>
                        </a:rPr>
                        <a:t>1. Talento Humano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ctr" fontAlgn="b"/>
                      <a:r>
                        <a:rPr lang="es-MX" sz="1100" u="none" strike="noStrike" dirty="0">
                          <a:effectLst/>
                        </a:rPr>
                        <a:t>100%</a:t>
                      </a:r>
                      <a:endParaRPr lang="es-MX"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1099965150"/>
                  </a:ext>
                </a:extLst>
              </a:tr>
              <a:tr h="0">
                <a:tc>
                  <a:txBody>
                    <a:bodyPr/>
                    <a:lstStyle/>
                    <a:p>
                      <a:pPr algn="l" fontAlgn="b"/>
                      <a:r>
                        <a:rPr lang="es-MX" sz="1100" u="none" strike="noStrike">
                          <a:effectLst/>
                        </a:rPr>
                        <a:t>2. Direccionamiento Estratégico y Planeación</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ctr" fontAlgn="b"/>
                      <a:r>
                        <a:rPr lang="es-MX" sz="1100" u="none" strike="noStrike" dirty="0">
                          <a:effectLst/>
                        </a:rPr>
                        <a:t>100%</a:t>
                      </a:r>
                      <a:endParaRPr lang="es-MX"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3207508534"/>
                  </a:ext>
                </a:extLst>
              </a:tr>
              <a:tr h="0">
                <a:tc>
                  <a:txBody>
                    <a:bodyPr/>
                    <a:lstStyle/>
                    <a:p>
                      <a:pPr algn="l" fontAlgn="b"/>
                      <a:r>
                        <a:rPr lang="es-MX" sz="1100" u="none" strike="noStrike">
                          <a:effectLst/>
                        </a:rPr>
                        <a:t>3. Gestión con Valores para Resultado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ctr" fontAlgn="b"/>
                      <a:r>
                        <a:rPr lang="es-MX" sz="1100" u="none" strike="noStrike" dirty="0">
                          <a:effectLst/>
                        </a:rPr>
                        <a:t>94%</a:t>
                      </a:r>
                      <a:endParaRPr lang="es-MX"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789871956"/>
                  </a:ext>
                </a:extLst>
              </a:tr>
              <a:tr h="0">
                <a:tc>
                  <a:txBody>
                    <a:bodyPr/>
                    <a:lstStyle/>
                    <a:p>
                      <a:pPr algn="l" fontAlgn="b"/>
                      <a:r>
                        <a:rPr lang="es-MX" sz="1100" u="none" strike="noStrike">
                          <a:effectLst/>
                        </a:rPr>
                        <a:t>4. Evaluación de Resultados</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ctr" fontAlgn="b"/>
                      <a:r>
                        <a:rPr lang="es-MX" sz="1100" u="none" strike="noStrike" dirty="0">
                          <a:effectLst/>
                        </a:rPr>
                        <a:t>100%</a:t>
                      </a:r>
                      <a:endParaRPr lang="es-MX"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325505280"/>
                  </a:ext>
                </a:extLst>
              </a:tr>
              <a:tr h="0">
                <a:tc>
                  <a:txBody>
                    <a:bodyPr/>
                    <a:lstStyle/>
                    <a:p>
                      <a:pPr algn="l" fontAlgn="b"/>
                      <a:r>
                        <a:rPr lang="es-MX" sz="1100" u="none" strike="noStrike">
                          <a:effectLst/>
                        </a:rPr>
                        <a:t>6. Gestión del Conocimiento y la Innovación</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ctr" fontAlgn="b"/>
                      <a:r>
                        <a:rPr lang="es-MX" sz="1100" u="none" strike="noStrike" dirty="0">
                          <a:effectLst/>
                        </a:rPr>
                        <a:t>100%</a:t>
                      </a:r>
                      <a:endParaRPr lang="es-MX"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205855565"/>
                  </a:ext>
                </a:extLst>
              </a:tr>
              <a:tr h="0">
                <a:tc>
                  <a:txBody>
                    <a:bodyPr/>
                    <a:lstStyle/>
                    <a:p>
                      <a:pPr algn="l" fontAlgn="b"/>
                      <a:r>
                        <a:rPr lang="es-MX" sz="1100" u="none" strike="noStrike">
                          <a:effectLst/>
                        </a:rPr>
                        <a:t>7. Control Interno</a:t>
                      </a:r>
                      <a:endParaRPr lang="es-MX" sz="1100" b="0" i="0" u="none" strike="noStrike">
                        <a:solidFill>
                          <a:srgbClr val="000000"/>
                        </a:solidFill>
                        <a:effectLst/>
                        <a:latin typeface="Aptos Narrow" panose="020B0004020202020204" pitchFamily="34" charset="0"/>
                      </a:endParaRPr>
                    </a:p>
                  </a:txBody>
                  <a:tcPr marL="76200" marR="6350" marT="6350" marB="0" anchor="ctr"/>
                </a:tc>
                <a:tc>
                  <a:txBody>
                    <a:bodyPr/>
                    <a:lstStyle/>
                    <a:p>
                      <a:pPr algn="ctr" fontAlgn="b"/>
                      <a:r>
                        <a:rPr lang="es-MX" sz="1100" u="none" strike="noStrike" dirty="0">
                          <a:effectLst/>
                        </a:rPr>
                        <a:t>100%</a:t>
                      </a:r>
                      <a:endParaRPr lang="es-MX"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545815282"/>
                  </a:ext>
                </a:extLst>
              </a:tr>
            </a:tbl>
          </a:graphicData>
        </a:graphic>
      </p:graphicFrame>
      <p:sp>
        <p:nvSpPr>
          <p:cNvPr id="44" name="Rectángulo 43">
            <a:extLst>
              <a:ext uri="{FF2B5EF4-FFF2-40B4-BE49-F238E27FC236}">
                <a16:creationId xmlns:a16="http://schemas.microsoft.com/office/drawing/2014/main" id="{6568C564-41AC-0004-4500-9B0D7639FCEE}"/>
              </a:ext>
            </a:extLst>
          </p:cNvPr>
          <p:cNvSpPr/>
          <p:nvPr/>
        </p:nvSpPr>
        <p:spPr>
          <a:xfrm>
            <a:off x="584579" y="3030499"/>
            <a:ext cx="4738764" cy="246221"/>
          </a:xfrm>
          <a:prstGeom prst="rect">
            <a:avLst/>
          </a:prstGeom>
        </p:spPr>
        <p:txBody>
          <a:bodyPr wrap="square">
            <a:spAutoFit/>
          </a:bodyPr>
          <a:lstStyle/>
          <a:p>
            <a:pPr defTabSz="378652">
              <a:defRPr/>
            </a:pPr>
            <a:r>
              <a:rPr lang="es-CO" sz="1000" b="1" i="1" dirty="0">
                <a:solidFill>
                  <a:prstClr val="black"/>
                </a:solidFill>
              </a:rPr>
              <a:t>Gráfica 6. % de avance de MIPG por cada Dimensión</a:t>
            </a:r>
          </a:p>
        </p:txBody>
      </p:sp>
      <p:sp>
        <p:nvSpPr>
          <p:cNvPr id="51" name="CuadroTexto 50">
            <a:extLst>
              <a:ext uri="{FF2B5EF4-FFF2-40B4-BE49-F238E27FC236}">
                <a16:creationId xmlns:a16="http://schemas.microsoft.com/office/drawing/2014/main" id="{8444D709-1A3A-D48A-D566-227EEC62DFCE}"/>
              </a:ext>
            </a:extLst>
          </p:cNvPr>
          <p:cNvSpPr txBox="1"/>
          <p:nvPr/>
        </p:nvSpPr>
        <p:spPr>
          <a:xfrm>
            <a:off x="2901797" y="6639799"/>
            <a:ext cx="4843092" cy="218201"/>
          </a:xfrm>
          <a:prstGeom prst="rect">
            <a:avLst/>
          </a:prstGeom>
          <a:noFill/>
        </p:spPr>
        <p:txBody>
          <a:bodyPr wrap="square" rtlCol="0">
            <a:spAutoFit/>
          </a:bodyPr>
          <a:lstStyle/>
          <a:p>
            <a:pPr defTabSz="623346">
              <a:defRPr/>
            </a:pPr>
            <a:r>
              <a:rPr lang="es-ES" sz="818" i="1" kern="0">
                <a:solidFill>
                  <a:prstClr val="black"/>
                </a:solidFill>
                <a:latin typeface="Calibri" panose="020F0502020204030204"/>
              </a:rPr>
              <a:t>Fuente: Oficina Asesora de Planeación – U.A.E Cuerpo Oficial de Bomberos de Bogotá </a:t>
            </a:r>
            <a:endParaRPr lang="es-CO" sz="818" i="1" kern="0">
              <a:solidFill>
                <a:prstClr val="black"/>
              </a:solidFill>
              <a:latin typeface="Calibri" panose="020F0502020204030204"/>
            </a:endParaRPr>
          </a:p>
        </p:txBody>
      </p:sp>
      <p:graphicFrame>
        <p:nvGraphicFramePr>
          <p:cNvPr id="3" name="Tabla 2">
            <a:extLst>
              <a:ext uri="{FF2B5EF4-FFF2-40B4-BE49-F238E27FC236}">
                <a16:creationId xmlns:a16="http://schemas.microsoft.com/office/drawing/2014/main" id="{5B812BAB-5828-3BE8-31EA-54EB6D5BB751}"/>
              </a:ext>
            </a:extLst>
          </p:cNvPr>
          <p:cNvGraphicFramePr>
            <a:graphicFrameLocks noGrp="1"/>
          </p:cNvGraphicFramePr>
          <p:nvPr>
            <p:extLst>
              <p:ext uri="{D42A27DB-BD31-4B8C-83A1-F6EECF244321}">
                <p14:modId xmlns:p14="http://schemas.microsoft.com/office/powerpoint/2010/main" val="2863327424"/>
              </p:ext>
            </p:extLst>
          </p:nvPr>
        </p:nvGraphicFramePr>
        <p:xfrm>
          <a:off x="5161577" y="2363888"/>
          <a:ext cx="5184921" cy="4132801"/>
        </p:xfrm>
        <a:graphic>
          <a:graphicData uri="http://schemas.openxmlformats.org/drawingml/2006/table">
            <a:tbl>
              <a:tblPr bandRow="1">
                <a:tableStyleId>{72833802-FEF1-4C79-8D5D-14CF1EAF98D9}</a:tableStyleId>
              </a:tblPr>
              <a:tblGrid>
                <a:gridCol w="4339555">
                  <a:extLst>
                    <a:ext uri="{9D8B030D-6E8A-4147-A177-3AD203B41FA5}">
                      <a16:colId xmlns:a16="http://schemas.microsoft.com/office/drawing/2014/main" val="4071530623"/>
                    </a:ext>
                  </a:extLst>
                </a:gridCol>
                <a:gridCol w="845366">
                  <a:extLst>
                    <a:ext uri="{9D8B030D-6E8A-4147-A177-3AD203B41FA5}">
                      <a16:colId xmlns:a16="http://schemas.microsoft.com/office/drawing/2014/main" val="2790281053"/>
                    </a:ext>
                  </a:extLst>
                </a:gridCol>
              </a:tblGrid>
              <a:tr h="351432">
                <a:tc>
                  <a:txBody>
                    <a:bodyPr/>
                    <a:lstStyle/>
                    <a:p>
                      <a:r>
                        <a:rPr lang="es-ES" sz="1100" dirty="0">
                          <a:effectLst/>
                        </a:rPr>
                        <a:t>Política MIPG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s-ES" sz="1100" dirty="0">
                          <a:effectLst/>
                        </a:rPr>
                        <a:t>Avance Acumulado</a:t>
                      </a:r>
                    </a:p>
                  </a:txBody>
                  <a:tcPr marL="0" marR="0" marT="0" marB="0" anchor="ctr">
                    <a:lnL>
                      <a:noFill/>
                    </a:lnL>
                    <a:solidFill>
                      <a:srgbClr val="FFC000"/>
                    </a:solidFill>
                  </a:tcPr>
                </a:tc>
                <a:extLst>
                  <a:ext uri="{0D108BD9-81ED-4DB2-BD59-A6C34878D82A}">
                    <a16:rowId xmlns:a16="http://schemas.microsoft.com/office/drawing/2014/main" val="226739307"/>
                  </a:ext>
                </a:extLst>
              </a:tr>
              <a:tr h="143487">
                <a:tc>
                  <a:txBody>
                    <a:bodyPr/>
                    <a:lstStyle/>
                    <a:p>
                      <a:r>
                        <a:rPr lang="es-ES" sz="1100" dirty="0">
                          <a:effectLst/>
                        </a:rPr>
                        <a:t>1.Planeación Institucional</a:t>
                      </a:r>
                    </a:p>
                  </a:txBody>
                  <a:tcPr marL="0" marR="0" marT="0" marB="0" anchor="ctr">
                    <a:lnT w="12700" cap="flat" cmpd="sng" algn="ctr">
                      <a:noFill/>
                      <a:prstDash val="solid"/>
                      <a:round/>
                      <a:headEnd type="none" w="med" len="med"/>
                      <a:tailEnd type="none" w="med" len="med"/>
                    </a:lnT>
                  </a:tcPr>
                </a:tc>
                <a:tc>
                  <a:txBody>
                    <a:bodyPr/>
                    <a:lstStyle/>
                    <a:p>
                      <a:r>
                        <a:rPr lang="es-ES" sz="1100" dirty="0">
                          <a:effectLst/>
                        </a:rPr>
                        <a:t>100%</a:t>
                      </a:r>
                    </a:p>
                  </a:txBody>
                  <a:tcPr marL="0" marR="0" marT="0" marB="0" anchor="ctr"/>
                </a:tc>
                <a:extLst>
                  <a:ext uri="{0D108BD9-81ED-4DB2-BD59-A6C34878D82A}">
                    <a16:rowId xmlns:a16="http://schemas.microsoft.com/office/drawing/2014/main" val="2667108518"/>
                  </a:ext>
                </a:extLst>
              </a:tr>
              <a:tr h="230941">
                <a:tc>
                  <a:txBody>
                    <a:bodyPr/>
                    <a:lstStyle/>
                    <a:p>
                      <a:r>
                        <a:rPr lang="es-ES" sz="1100" dirty="0">
                          <a:effectLst/>
                        </a:rPr>
                        <a:t>2. Gestión Presupuestal y Eficiencia del Gasto Público</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3392910114"/>
                  </a:ext>
                </a:extLst>
              </a:tr>
              <a:tr h="143487">
                <a:tc>
                  <a:txBody>
                    <a:bodyPr/>
                    <a:lstStyle/>
                    <a:p>
                      <a:r>
                        <a:rPr lang="es-ES" sz="1100" dirty="0">
                          <a:effectLst/>
                        </a:rPr>
                        <a:t>3.Compras y Contratación Pública </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3049215983"/>
                  </a:ext>
                </a:extLst>
              </a:tr>
              <a:tr h="143487">
                <a:tc>
                  <a:txBody>
                    <a:bodyPr/>
                    <a:lstStyle/>
                    <a:p>
                      <a:r>
                        <a:rPr lang="es-ES" sz="1100" dirty="0">
                          <a:effectLst/>
                        </a:rPr>
                        <a:t>4. Talento Humano</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797196606"/>
                  </a:ext>
                </a:extLst>
              </a:tr>
              <a:tr h="143487">
                <a:tc>
                  <a:txBody>
                    <a:bodyPr/>
                    <a:lstStyle/>
                    <a:p>
                      <a:r>
                        <a:rPr lang="es-ES" sz="1100" dirty="0">
                          <a:effectLst/>
                        </a:rPr>
                        <a:t>5. Integridad</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2886213372"/>
                  </a:ext>
                </a:extLst>
              </a:tr>
              <a:tr h="286973">
                <a:tc>
                  <a:txBody>
                    <a:bodyPr/>
                    <a:lstStyle/>
                    <a:p>
                      <a:r>
                        <a:rPr lang="es-ES" sz="1100" dirty="0">
                          <a:effectLst/>
                        </a:rPr>
                        <a:t>6. Transparencia, Acceso a la Información y Lucha Contra la Corrupción</a:t>
                      </a:r>
                    </a:p>
                  </a:txBody>
                  <a:tcPr marL="0" marR="0" marT="0" marB="0" anchor="ctr"/>
                </a:tc>
                <a:tc>
                  <a:txBody>
                    <a:bodyPr/>
                    <a:lstStyle/>
                    <a:p>
                      <a:r>
                        <a:rPr lang="es-ES" sz="1100" dirty="0">
                          <a:effectLst/>
                        </a:rPr>
                        <a:t> 100%</a:t>
                      </a:r>
                    </a:p>
                  </a:txBody>
                  <a:tcPr marL="0" marR="0" marT="0" marB="0" anchor="ctr"/>
                </a:tc>
                <a:extLst>
                  <a:ext uri="{0D108BD9-81ED-4DB2-BD59-A6C34878D82A}">
                    <a16:rowId xmlns:a16="http://schemas.microsoft.com/office/drawing/2014/main" val="1239457363"/>
                  </a:ext>
                </a:extLst>
              </a:tr>
              <a:tr h="286973">
                <a:tc>
                  <a:txBody>
                    <a:bodyPr/>
                    <a:lstStyle/>
                    <a:p>
                      <a:r>
                        <a:rPr lang="es-ES" sz="1100" dirty="0">
                          <a:effectLst/>
                        </a:rPr>
                        <a:t>7. Fortalecimiento Organizacional y Simplificación de Procesos</a:t>
                      </a:r>
                    </a:p>
                  </a:txBody>
                  <a:tcPr marL="0" marR="0" marT="0" marB="0" anchor="ctr"/>
                </a:tc>
                <a:tc>
                  <a:txBody>
                    <a:bodyPr/>
                    <a:lstStyle/>
                    <a:p>
                      <a:r>
                        <a:rPr lang="es-ES" sz="1100" dirty="0">
                          <a:effectLst/>
                        </a:rPr>
                        <a:t>95%</a:t>
                      </a:r>
                    </a:p>
                  </a:txBody>
                  <a:tcPr marL="0" marR="0" marT="0" marB="0" anchor="ctr"/>
                </a:tc>
                <a:extLst>
                  <a:ext uri="{0D108BD9-81ED-4DB2-BD59-A6C34878D82A}">
                    <a16:rowId xmlns:a16="http://schemas.microsoft.com/office/drawing/2014/main" val="1027476225"/>
                  </a:ext>
                </a:extLst>
              </a:tr>
              <a:tr h="143487">
                <a:tc>
                  <a:txBody>
                    <a:bodyPr/>
                    <a:lstStyle/>
                    <a:p>
                      <a:r>
                        <a:rPr lang="es-ES" sz="1100" dirty="0">
                          <a:effectLst/>
                        </a:rPr>
                        <a:t>7.1. Control Interno</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2820934038"/>
                  </a:ext>
                </a:extLst>
              </a:tr>
              <a:tr h="143487">
                <a:tc>
                  <a:txBody>
                    <a:bodyPr/>
                    <a:lstStyle/>
                    <a:p>
                      <a:r>
                        <a:rPr lang="es-ES" sz="1100" dirty="0">
                          <a:effectLst/>
                        </a:rPr>
                        <a:t>8.Servicio al Ciudadano</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2910052021"/>
                  </a:ext>
                </a:extLst>
              </a:tr>
              <a:tr h="230941">
                <a:tc>
                  <a:txBody>
                    <a:bodyPr/>
                    <a:lstStyle/>
                    <a:p>
                      <a:r>
                        <a:rPr lang="es-ES" sz="1100" dirty="0">
                          <a:effectLst/>
                        </a:rPr>
                        <a:t>9. Participación Ciudadana en la Gestión Pública</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2747729799"/>
                  </a:ext>
                </a:extLst>
              </a:tr>
              <a:tr h="143487">
                <a:tc>
                  <a:txBody>
                    <a:bodyPr/>
                    <a:lstStyle/>
                    <a:p>
                      <a:r>
                        <a:rPr lang="es-ES" sz="1100" dirty="0">
                          <a:effectLst/>
                        </a:rPr>
                        <a:t>10. Racionalización de Trámites</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3677359919"/>
                  </a:ext>
                </a:extLst>
              </a:tr>
              <a:tr h="143487">
                <a:tc>
                  <a:txBody>
                    <a:bodyPr/>
                    <a:lstStyle/>
                    <a:p>
                      <a:r>
                        <a:rPr lang="es-ES" sz="1100" dirty="0">
                          <a:effectLst/>
                        </a:rPr>
                        <a:t>11.Gobierno Digital</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4225104537"/>
                  </a:ext>
                </a:extLst>
              </a:tr>
              <a:tr h="143487">
                <a:tc>
                  <a:txBody>
                    <a:bodyPr/>
                    <a:lstStyle/>
                    <a:p>
                      <a:r>
                        <a:rPr lang="es-ES" sz="1100" dirty="0">
                          <a:effectLst/>
                        </a:rPr>
                        <a:t>12. Seguridad Digital</a:t>
                      </a:r>
                    </a:p>
                  </a:txBody>
                  <a:tcPr marL="0" marR="0" marT="0" marB="0" anchor="ctr"/>
                </a:tc>
                <a:tc>
                  <a:txBody>
                    <a:bodyPr/>
                    <a:lstStyle/>
                    <a:p>
                      <a:r>
                        <a:rPr lang="es-ES" sz="1100" dirty="0">
                          <a:effectLst/>
                        </a:rPr>
                        <a:t>98%</a:t>
                      </a:r>
                    </a:p>
                  </a:txBody>
                  <a:tcPr marL="0" marR="0" marT="0" marB="0" anchor="ctr"/>
                </a:tc>
                <a:extLst>
                  <a:ext uri="{0D108BD9-81ED-4DB2-BD59-A6C34878D82A}">
                    <a16:rowId xmlns:a16="http://schemas.microsoft.com/office/drawing/2014/main" val="1492984406"/>
                  </a:ext>
                </a:extLst>
              </a:tr>
              <a:tr h="143487">
                <a:tc>
                  <a:txBody>
                    <a:bodyPr/>
                    <a:lstStyle/>
                    <a:p>
                      <a:r>
                        <a:rPr lang="es-ES" sz="1100" dirty="0">
                          <a:effectLst/>
                        </a:rPr>
                        <a:t>13. Defensa Jurídica</a:t>
                      </a:r>
                    </a:p>
                  </a:txBody>
                  <a:tcPr marL="0" marR="0" marT="0" marB="0" anchor="ctr"/>
                </a:tc>
                <a:tc>
                  <a:txBody>
                    <a:bodyPr/>
                    <a:lstStyle/>
                    <a:p>
                      <a:r>
                        <a:rPr lang="es-ES" sz="1100" dirty="0">
                          <a:effectLst/>
                        </a:rPr>
                        <a:t>94%</a:t>
                      </a:r>
                    </a:p>
                  </a:txBody>
                  <a:tcPr marL="0" marR="0" marT="0" marB="0" anchor="ctr"/>
                </a:tc>
                <a:extLst>
                  <a:ext uri="{0D108BD9-81ED-4DB2-BD59-A6C34878D82A}">
                    <a16:rowId xmlns:a16="http://schemas.microsoft.com/office/drawing/2014/main" val="176801731"/>
                  </a:ext>
                </a:extLst>
              </a:tr>
              <a:tr h="143487">
                <a:tc>
                  <a:txBody>
                    <a:bodyPr/>
                    <a:lstStyle/>
                    <a:p>
                      <a:r>
                        <a:rPr lang="es-ES" sz="1100" dirty="0">
                          <a:effectLst/>
                        </a:rPr>
                        <a:t>14. Mejora Normativa</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277931637"/>
                  </a:ext>
                </a:extLst>
              </a:tr>
              <a:tr h="143487">
                <a:tc>
                  <a:txBody>
                    <a:bodyPr/>
                    <a:lstStyle/>
                    <a:p>
                      <a:r>
                        <a:rPr lang="es-ES" sz="1100" dirty="0">
                          <a:effectLst/>
                        </a:rPr>
                        <a:t>15. Gestión del Conocimiento y la Innovación</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389566205"/>
                  </a:ext>
                </a:extLst>
              </a:tr>
              <a:tr h="143487">
                <a:tc>
                  <a:txBody>
                    <a:bodyPr/>
                    <a:lstStyle/>
                    <a:p>
                      <a:r>
                        <a:rPr lang="es-ES" sz="1100" dirty="0">
                          <a:effectLst/>
                        </a:rPr>
                        <a:t>16. Gestión Documental</a:t>
                      </a:r>
                    </a:p>
                  </a:txBody>
                  <a:tcPr marL="0" marR="0" marT="0" marB="0" anchor="ctr"/>
                </a:tc>
                <a:tc>
                  <a:txBody>
                    <a:bodyPr/>
                    <a:lstStyle/>
                    <a:p>
                      <a:r>
                        <a:rPr lang="es-ES" sz="1100" dirty="0">
                          <a:effectLst/>
                        </a:rPr>
                        <a:t>88%</a:t>
                      </a:r>
                    </a:p>
                  </a:txBody>
                  <a:tcPr marL="0" marR="0" marT="0" marB="0" anchor="ctr"/>
                </a:tc>
                <a:extLst>
                  <a:ext uri="{0D108BD9-81ED-4DB2-BD59-A6C34878D82A}">
                    <a16:rowId xmlns:a16="http://schemas.microsoft.com/office/drawing/2014/main" val="2713639288"/>
                  </a:ext>
                </a:extLst>
              </a:tr>
              <a:tr h="230941">
                <a:tc>
                  <a:txBody>
                    <a:bodyPr/>
                    <a:lstStyle/>
                    <a:p>
                      <a:r>
                        <a:rPr lang="es-ES" sz="1100" dirty="0">
                          <a:effectLst/>
                        </a:rPr>
                        <a:t>18. Seguimiento y Evaluación del Desempeño Institucional</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700156764"/>
                  </a:ext>
                </a:extLst>
              </a:tr>
              <a:tr h="143487">
                <a:tc>
                  <a:txBody>
                    <a:bodyPr/>
                    <a:lstStyle/>
                    <a:p>
                      <a:r>
                        <a:rPr lang="es-ES" sz="1100" dirty="0">
                          <a:effectLst/>
                        </a:rPr>
                        <a:t>19. Control Interno</a:t>
                      </a:r>
                    </a:p>
                  </a:txBody>
                  <a:tcPr marL="0" marR="0" marT="0" marB="0" anchor="ctr"/>
                </a:tc>
                <a:tc>
                  <a:txBody>
                    <a:bodyPr/>
                    <a:lstStyle/>
                    <a:p>
                      <a:r>
                        <a:rPr lang="es-ES" sz="1100" dirty="0">
                          <a:effectLst/>
                        </a:rPr>
                        <a:t>100%</a:t>
                      </a:r>
                    </a:p>
                  </a:txBody>
                  <a:tcPr marL="0" marR="0" marT="0" marB="0" anchor="ctr"/>
                </a:tc>
                <a:extLst>
                  <a:ext uri="{0D108BD9-81ED-4DB2-BD59-A6C34878D82A}">
                    <a16:rowId xmlns:a16="http://schemas.microsoft.com/office/drawing/2014/main" val="21992144"/>
                  </a:ext>
                </a:extLst>
              </a:tr>
              <a:tr h="143487">
                <a:tc>
                  <a:txBody>
                    <a:bodyPr/>
                    <a:lstStyle/>
                    <a:p>
                      <a:r>
                        <a:rPr lang="es-ES" sz="1100" dirty="0">
                          <a:effectLst/>
                        </a:rPr>
                        <a:t>Total general</a:t>
                      </a:r>
                    </a:p>
                  </a:txBody>
                  <a:tcPr marL="0" marR="0" marT="0" marB="0" anchor="ctr"/>
                </a:tc>
                <a:tc>
                  <a:txBody>
                    <a:bodyPr/>
                    <a:lstStyle/>
                    <a:p>
                      <a:r>
                        <a:rPr lang="es-ES" sz="1100" dirty="0">
                          <a:effectLst/>
                        </a:rPr>
                        <a:t>99%</a:t>
                      </a:r>
                    </a:p>
                  </a:txBody>
                  <a:tcPr marL="0" marR="0" marT="0" marB="0" anchor="ctr"/>
                </a:tc>
                <a:extLst>
                  <a:ext uri="{0D108BD9-81ED-4DB2-BD59-A6C34878D82A}">
                    <a16:rowId xmlns:a16="http://schemas.microsoft.com/office/drawing/2014/main" val="1338014921"/>
                  </a:ext>
                </a:extLst>
              </a:tr>
            </a:tbl>
          </a:graphicData>
        </a:graphic>
      </p:graphicFrame>
    </p:spTree>
    <p:extLst>
      <p:ext uri="{BB962C8B-B14F-4D97-AF65-F5344CB8AC3E}">
        <p14:creationId xmlns:p14="http://schemas.microsoft.com/office/powerpoint/2010/main" val="282170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1374944" y="2066945"/>
            <a:ext cx="9450275" cy="1839764"/>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56F7-5E87-DB8A-B059-B435DFC99D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FD81CA-EF97-2719-D191-8CD4C2C615D7}"/>
              </a:ext>
            </a:extLst>
          </p:cNvPr>
          <p:cNvSpPr txBox="1">
            <a:spLocks/>
          </p:cNvSpPr>
          <p:nvPr/>
        </p:nvSpPr>
        <p:spPr>
          <a:xfrm>
            <a:off x="780511" y="3732645"/>
            <a:ext cx="10630977" cy="714687"/>
          </a:xfrm>
          <a:prstGeom prst="rect">
            <a:avLst/>
          </a:prstGeom>
        </p:spPr>
        <p:txBody>
          <a:bodyPr vert="horz" lIns="127124" tIns="63562" rIns="127124" bIns="63562" rtlCol="0" anchor="ctr">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algn="r" defTabSz="1271529">
              <a:defRPr/>
            </a:pPr>
            <a:r>
              <a:rPr lang="es-ES" sz="6000">
                <a:solidFill>
                  <a:srgbClr val="C00000"/>
                </a:solidFill>
                <a:latin typeface="Impact"/>
              </a:rPr>
              <a:t>5. </a:t>
            </a:r>
            <a:r>
              <a:rPr lang="es-419" sz="6000">
                <a:solidFill>
                  <a:srgbClr val="002060"/>
                </a:solidFill>
                <a:latin typeface="Impact"/>
              </a:rPr>
              <a:t>Aprobación</a:t>
            </a:r>
            <a:r>
              <a:rPr lang="es-419" sz="6000">
                <a:solidFill>
                  <a:srgbClr val="C00000"/>
                </a:solidFill>
                <a:latin typeface="Impact"/>
              </a:rPr>
              <a:t> V.3 </a:t>
            </a:r>
            <a:endParaRPr lang="es-419" sz="6000">
              <a:solidFill>
                <a:srgbClr val="C00000"/>
              </a:solidFill>
              <a:latin typeface="Impact" panose="020B0806030902050204" pitchFamily="34" charset="0"/>
            </a:endParaRPr>
          </a:p>
          <a:p>
            <a:pPr algn="r" defTabSz="1271529">
              <a:defRPr/>
            </a:pPr>
            <a:r>
              <a:rPr lang="es-419" sz="6000">
                <a:solidFill>
                  <a:srgbClr val="C00000"/>
                </a:solidFill>
                <a:latin typeface="Impact"/>
              </a:rPr>
              <a:t>Programa de Transparencia y Ética Pública 2024</a:t>
            </a:r>
          </a:p>
          <a:p>
            <a:pPr algn="r" defTabSz="1271529">
              <a:defRPr/>
            </a:pPr>
            <a:endParaRPr lang="es-419" sz="6000" b="1">
              <a:solidFill>
                <a:srgbClr val="C00000"/>
              </a:solidFill>
              <a:latin typeface="Oswald" panose="00000500000000000000" pitchFamily="2" charset="0"/>
              <a:ea typeface="Arial Unicode MS"/>
              <a:cs typeface="Calibri"/>
            </a:endParaRPr>
          </a:p>
          <a:p>
            <a:pPr algn="r" defTabSz="1271529">
              <a:defRPr/>
            </a:pPr>
            <a:endParaRPr lang="es-ES" sz="6000" b="1">
              <a:solidFill>
                <a:srgbClr val="C00000"/>
              </a:solidFill>
              <a:latin typeface="Oswald" panose="00000500000000000000" pitchFamily="2" charset="0"/>
              <a:ea typeface="Arial Unicode MS"/>
              <a:cs typeface="Calibri"/>
            </a:endParaRPr>
          </a:p>
        </p:txBody>
      </p:sp>
      <p:sp>
        <p:nvSpPr>
          <p:cNvPr id="3" name="CuadroTexto 2">
            <a:extLst>
              <a:ext uri="{FF2B5EF4-FFF2-40B4-BE49-F238E27FC236}">
                <a16:creationId xmlns:a16="http://schemas.microsoft.com/office/drawing/2014/main" id="{EDBA7054-5DA0-58CF-4125-1EC94F49FB3E}"/>
              </a:ext>
            </a:extLst>
          </p:cNvPr>
          <p:cNvSpPr txBox="1"/>
          <p:nvPr/>
        </p:nvSpPr>
        <p:spPr>
          <a:xfrm>
            <a:off x="5310553" y="4606168"/>
            <a:ext cx="6002216" cy="369332"/>
          </a:xfrm>
          <a:prstGeom prst="rect">
            <a:avLst/>
          </a:prstGeom>
          <a:noFill/>
        </p:spPr>
        <p:txBody>
          <a:bodyPr wrap="square" rtlCol="0">
            <a:spAutoFit/>
          </a:bodyPr>
          <a:lstStyle/>
          <a:p>
            <a:pPr algn="r"/>
            <a:r>
              <a:rPr lang="es-MX">
                <a:latin typeface="Lexend Deca"/>
              </a:rPr>
              <a:t>Oficina Asesora de Planeación</a:t>
            </a:r>
            <a:endParaRPr lang="es-419">
              <a:latin typeface="Lexend Deca"/>
            </a:endParaRPr>
          </a:p>
        </p:txBody>
      </p:sp>
    </p:spTree>
    <p:extLst>
      <p:ext uri="{BB962C8B-B14F-4D97-AF65-F5344CB8AC3E}">
        <p14:creationId xmlns:p14="http://schemas.microsoft.com/office/powerpoint/2010/main" val="5151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309D822-0CDC-28E3-7F06-07DD46B954FA}"/>
              </a:ext>
            </a:extLst>
          </p:cNvPr>
          <p:cNvSpPr txBox="1"/>
          <p:nvPr/>
        </p:nvSpPr>
        <p:spPr>
          <a:xfrm>
            <a:off x="1716798" y="699763"/>
            <a:ext cx="8758404" cy="3785652"/>
          </a:xfrm>
          <a:prstGeom prst="rect">
            <a:avLst/>
          </a:prstGeom>
          <a:noFill/>
        </p:spPr>
        <p:txBody>
          <a:bodyPr wrap="square">
            <a:spAutoFit/>
          </a:bodyPr>
          <a:lstStyle/>
          <a:p>
            <a:pPr algn="ctr" defTabSz="1271320">
              <a:defRPr/>
            </a:pPr>
            <a:r>
              <a:rPr lang="es-CO" sz="8000">
                <a:solidFill>
                  <a:schemeClr val="bg1"/>
                </a:solidFill>
                <a:latin typeface="Impact" panose="020B0806030902050204" pitchFamily="34" charset="0"/>
                <a:ea typeface="+mj-ea"/>
                <a:cs typeface="+mj-cs"/>
              </a:rPr>
              <a:t>Ajustes  Programa Transparencia y Ética Pública</a:t>
            </a:r>
          </a:p>
        </p:txBody>
      </p:sp>
      <p:sp>
        <p:nvSpPr>
          <p:cNvPr id="5" name="Rectángulo 4">
            <a:extLst>
              <a:ext uri="{FF2B5EF4-FFF2-40B4-BE49-F238E27FC236}">
                <a16:creationId xmlns:a16="http://schemas.microsoft.com/office/drawing/2014/main" id="{64940ED7-551B-1C4A-9C9B-9BF0A67D7B4B}"/>
              </a:ext>
            </a:extLst>
          </p:cNvPr>
          <p:cNvSpPr/>
          <p:nvPr/>
        </p:nvSpPr>
        <p:spPr>
          <a:xfrm>
            <a:off x="5100734" y="4760807"/>
            <a:ext cx="1990532" cy="39661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solidFill>
                  <a:srgbClr val="C00000"/>
                </a:solidFill>
                <a:latin typeface="Impact" panose="020B0806030902050204" pitchFamily="34" charset="0"/>
              </a:rPr>
              <a:t>V3-2024</a:t>
            </a:r>
            <a:endParaRPr lang="es-CO">
              <a:solidFill>
                <a:srgbClr val="C00000"/>
              </a:solidFill>
              <a:latin typeface="Impact" panose="020B0806030902050204" pitchFamily="34" charset="0"/>
            </a:endParaRPr>
          </a:p>
        </p:txBody>
      </p:sp>
    </p:spTree>
    <p:extLst>
      <p:ext uri="{BB962C8B-B14F-4D97-AF65-F5344CB8AC3E}">
        <p14:creationId xmlns:p14="http://schemas.microsoft.com/office/powerpoint/2010/main" val="17128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E793CC0-DBE3-7BC2-19C2-D1CA5040ACA0}"/>
              </a:ext>
            </a:extLst>
          </p:cNvPr>
          <p:cNvSpPr txBox="1"/>
          <p:nvPr/>
        </p:nvSpPr>
        <p:spPr>
          <a:xfrm>
            <a:off x="709006" y="303081"/>
            <a:ext cx="9208166" cy="931665"/>
          </a:xfrm>
          <a:prstGeom prst="rect">
            <a:avLst/>
          </a:prstGeom>
          <a:noFill/>
        </p:spPr>
        <p:txBody>
          <a:bodyPr wrap="square">
            <a:spAutoFit/>
          </a:bodyPr>
          <a:lstStyle/>
          <a:p>
            <a:r>
              <a:rPr lang="es-CO" sz="2727" b="1">
                <a:solidFill>
                  <a:srgbClr val="C00000"/>
                </a:solidFill>
                <a:latin typeface="Oswald" panose="00000500000000000000" pitchFamily="2" charset="0"/>
                <a:ea typeface="Arial" panose="020B0604020202020204" pitchFamily="34" charset="0"/>
              </a:rPr>
              <a:t>PROGRAMA DE TRANSPARENCIA Y ÉTICA PÚBLICA – PTEP 2024</a:t>
            </a:r>
          </a:p>
          <a:p>
            <a:pPr algn="r"/>
            <a:endParaRPr lang="es-CO" sz="2727" b="1">
              <a:solidFill>
                <a:srgbClr val="C00000"/>
              </a:solidFill>
              <a:latin typeface="Oswald" panose="00000500000000000000" pitchFamily="2" charset="0"/>
              <a:cs typeface="Arial" panose="020B0604020202020204" pitchFamily="34" charset="0"/>
            </a:endParaRPr>
          </a:p>
        </p:txBody>
      </p:sp>
      <p:sp>
        <p:nvSpPr>
          <p:cNvPr id="11" name="CuadroTexto 10">
            <a:extLst>
              <a:ext uri="{FF2B5EF4-FFF2-40B4-BE49-F238E27FC236}">
                <a16:creationId xmlns:a16="http://schemas.microsoft.com/office/drawing/2014/main" id="{EADAF924-E913-BEB9-4F93-E2E5EB40DD31}"/>
              </a:ext>
            </a:extLst>
          </p:cNvPr>
          <p:cNvSpPr txBox="1"/>
          <p:nvPr/>
        </p:nvSpPr>
        <p:spPr>
          <a:xfrm>
            <a:off x="924636" y="1238363"/>
            <a:ext cx="7163564" cy="4587260"/>
          </a:xfrm>
          <a:prstGeom prst="rect">
            <a:avLst/>
          </a:prstGeom>
          <a:noFill/>
        </p:spPr>
        <p:txBody>
          <a:bodyPr wrap="square" lIns="62336" tIns="31168" rIns="62336" bIns="31168" rtlCol="0" anchor="t">
            <a:spAutoFit/>
          </a:bodyPr>
          <a:lstStyle/>
          <a:p>
            <a:r>
              <a:rPr lang="es-MX" sz="2400">
                <a:solidFill>
                  <a:srgbClr val="C00000"/>
                </a:solidFill>
                <a:latin typeface="Oswald"/>
                <a:cs typeface="Arial"/>
              </a:rPr>
              <a:t>EJES ESTRATÉGICOS Y COMPONENTES</a:t>
            </a:r>
          </a:p>
          <a:p>
            <a:endParaRPr lang="es-MX">
              <a:latin typeface="Lexend Deca"/>
              <a:cs typeface="Arial" panose="020B0604020202020204" pitchFamily="34" charset="0"/>
            </a:endParaRPr>
          </a:p>
          <a:p>
            <a:pPr marL="297815" indent="-297815">
              <a:buAutoNum type="arabicPeriod"/>
            </a:pPr>
            <a:r>
              <a:rPr lang="es-MX" b="1">
                <a:latin typeface="Lexend Deca"/>
                <a:cs typeface="Arial"/>
              </a:rPr>
              <a:t>TRANSPARENCIA</a:t>
            </a:r>
          </a:p>
          <a:p>
            <a:pPr marL="746125" lvl="1" indent="-247650">
              <a:buFont typeface="Arial" panose="020B0604020202020204" pitchFamily="34" charset="0"/>
              <a:buChar char="•"/>
            </a:pPr>
            <a:r>
              <a:rPr lang="es-MX">
                <a:latin typeface="Lexend Deca"/>
                <a:cs typeface="Arial"/>
              </a:rPr>
              <a:t>Acceso a la información pública</a:t>
            </a:r>
          </a:p>
          <a:p>
            <a:pPr marL="746125" lvl="1" indent="-247650">
              <a:buFont typeface="Arial" panose="020B0604020202020204" pitchFamily="34" charset="0"/>
              <a:buChar char="•"/>
            </a:pPr>
            <a:r>
              <a:rPr lang="es-MX">
                <a:latin typeface="Lexend Deca"/>
                <a:cs typeface="Arial"/>
              </a:rPr>
              <a:t>Rendición de cuentas</a:t>
            </a:r>
            <a:endParaRPr lang="es-MX">
              <a:latin typeface="Lexend Deca"/>
              <a:cs typeface="Arial" panose="020B0604020202020204" pitchFamily="34" charset="0"/>
            </a:endParaRPr>
          </a:p>
          <a:p>
            <a:pPr marL="746125" lvl="1" indent="-247650">
              <a:buFont typeface="Arial" panose="020B0604020202020204" pitchFamily="34" charset="0"/>
              <a:buChar char="•"/>
            </a:pPr>
            <a:r>
              <a:rPr lang="es-MX">
                <a:latin typeface="Lexend Deca"/>
                <a:cs typeface="Arial"/>
              </a:rPr>
              <a:t>Mejora en la atención al ciudadano y servicio a la ciudadanía</a:t>
            </a:r>
          </a:p>
          <a:p>
            <a:pPr marL="746125" lvl="1" indent="-247650">
              <a:buFont typeface="Arial" panose="020B0604020202020204" pitchFamily="34" charset="0"/>
              <a:buChar char="•"/>
            </a:pPr>
            <a:r>
              <a:rPr lang="es-MX">
                <a:latin typeface="Lexend Deca"/>
                <a:cs typeface="Arial"/>
              </a:rPr>
              <a:t>Racionalización de trámites</a:t>
            </a:r>
          </a:p>
          <a:p>
            <a:pPr marL="746125" lvl="1" indent="-247650">
              <a:buFont typeface="Arial" panose="020B0604020202020204" pitchFamily="34" charset="0"/>
              <a:buChar char="•"/>
            </a:pPr>
            <a:r>
              <a:rPr lang="es-MX">
                <a:latin typeface="Lexend Deca"/>
                <a:cs typeface="Arial"/>
              </a:rPr>
              <a:t>Apertura de información y datos abiertos</a:t>
            </a:r>
          </a:p>
          <a:p>
            <a:pPr marL="746125" lvl="1" indent="-247650">
              <a:buFont typeface="Arial" panose="020B0604020202020204" pitchFamily="34" charset="0"/>
              <a:buChar char="•"/>
            </a:pPr>
            <a:r>
              <a:rPr lang="es-MX">
                <a:latin typeface="Lexend Deca"/>
                <a:cs typeface="Arial"/>
              </a:rPr>
              <a:t>Participación e innovación</a:t>
            </a:r>
            <a:endParaRPr lang="es-MX">
              <a:latin typeface="Lexend Deca"/>
              <a:cs typeface="Arial" panose="020B0604020202020204" pitchFamily="34" charset="0"/>
            </a:endParaRPr>
          </a:p>
          <a:p>
            <a:pPr marL="247650" indent="-247650">
              <a:buFont typeface="Arial" panose="020B0604020202020204" pitchFamily="34" charset="0"/>
              <a:buChar char="•"/>
            </a:pPr>
            <a:endParaRPr lang="es-MX">
              <a:latin typeface="Lexend Deca"/>
              <a:cs typeface="Arial" panose="020B0604020202020204" pitchFamily="34" charset="0"/>
            </a:endParaRPr>
          </a:p>
          <a:p>
            <a:r>
              <a:rPr lang="es-MX" b="1">
                <a:latin typeface="Lexend Deca"/>
                <a:cs typeface="Arial"/>
              </a:rPr>
              <a:t>2. INTEGRIDAD</a:t>
            </a:r>
          </a:p>
          <a:p>
            <a:pPr marL="746125" lvl="1" indent="-247650">
              <a:buFont typeface="Arial" panose="020B0604020202020204" pitchFamily="34" charset="0"/>
              <a:buChar char="•"/>
            </a:pPr>
            <a:r>
              <a:rPr lang="es-MX">
                <a:latin typeface="Lexend Deca"/>
                <a:cs typeface="Arial"/>
              </a:rPr>
              <a:t>Fortalecimiento de una cultura de integridad</a:t>
            </a:r>
          </a:p>
          <a:p>
            <a:endParaRPr lang="es-MX" b="1">
              <a:latin typeface="Lexend Deca"/>
              <a:cs typeface="Arial" panose="020B0604020202020204" pitchFamily="34" charset="0"/>
            </a:endParaRPr>
          </a:p>
          <a:p>
            <a:r>
              <a:rPr lang="es-MX" b="1">
                <a:latin typeface="Lexend Deca"/>
                <a:cs typeface="Arial"/>
              </a:rPr>
              <a:t>3. MONITOREO Y CONTROL</a:t>
            </a:r>
          </a:p>
          <a:p>
            <a:pPr marL="746125" lvl="1" indent="-247650">
              <a:buFont typeface="Arial" panose="020B0604020202020204" pitchFamily="34" charset="0"/>
              <a:buChar char="•"/>
            </a:pPr>
            <a:r>
              <a:rPr lang="es-MX">
                <a:latin typeface="Lexend Deca"/>
                <a:cs typeface="Arial"/>
              </a:rPr>
              <a:t>Gestión de riesgos de corrupción</a:t>
            </a:r>
          </a:p>
          <a:p>
            <a:pPr marL="746125" lvl="1" indent="-247650">
              <a:buFont typeface="Arial" panose="020B0604020202020204" pitchFamily="34" charset="0"/>
              <a:buChar char="•"/>
            </a:pPr>
            <a:r>
              <a:rPr lang="es-MX">
                <a:latin typeface="Lexend Deca"/>
                <a:cs typeface="Arial"/>
              </a:rPr>
              <a:t>Medidas de debida diligencia</a:t>
            </a:r>
          </a:p>
        </p:txBody>
      </p:sp>
    </p:spTree>
    <p:extLst>
      <p:ext uri="{BB962C8B-B14F-4D97-AF65-F5344CB8AC3E}">
        <p14:creationId xmlns:p14="http://schemas.microsoft.com/office/powerpoint/2010/main" val="428710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352C421-5360-EAEE-C08D-4F3775045132}"/>
              </a:ext>
            </a:extLst>
          </p:cNvPr>
          <p:cNvGraphicFramePr>
            <a:graphicFrameLocks noGrp="1"/>
          </p:cNvGraphicFramePr>
          <p:nvPr/>
        </p:nvGraphicFramePr>
        <p:xfrm>
          <a:off x="511444" y="154982"/>
          <a:ext cx="10693831" cy="6850344"/>
        </p:xfrm>
        <a:graphic>
          <a:graphicData uri="http://schemas.openxmlformats.org/drawingml/2006/table">
            <a:tbl>
              <a:tblPr>
                <a:tableStyleId>{D7AC3CCA-C797-4891-BE02-D94E43425B78}</a:tableStyleId>
              </a:tblPr>
              <a:tblGrid>
                <a:gridCol w="428202">
                  <a:extLst>
                    <a:ext uri="{9D8B030D-6E8A-4147-A177-3AD203B41FA5}">
                      <a16:colId xmlns:a16="http://schemas.microsoft.com/office/drawing/2014/main" val="2935062460"/>
                    </a:ext>
                  </a:extLst>
                </a:gridCol>
                <a:gridCol w="1551037">
                  <a:extLst>
                    <a:ext uri="{9D8B030D-6E8A-4147-A177-3AD203B41FA5}">
                      <a16:colId xmlns:a16="http://schemas.microsoft.com/office/drawing/2014/main" val="3625966151"/>
                    </a:ext>
                  </a:extLst>
                </a:gridCol>
                <a:gridCol w="1991132">
                  <a:extLst>
                    <a:ext uri="{9D8B030D-6E8A-4147-A177-3AD203B41FA5}">
                      <a16:colId xmlns:a16="http://schemas.microsoft.com/office/drawing/2014/main" val="48864768"/>
                    </a:ext>
                  </a:extLst>
                </a:gridCol>
                <a:gridCol w="1712802">
                  <a:extLst>
                    <a:ext uri="{9D8B030D-6E8A-4147-A177-3AD203B41FA5}">
                      <a16:colId xmlns:a16="http://schemas.microsoft.com/office/drawing/2014/main" val="3928563240"/>
                    </a:ext>
                  </a:extLst>
                </a:gridCol>
                <a:gridCol w="1376634">
                  <a:extLst>
                    <a:ext uri="{9D8B030D-6E8A-4147-A177-3AD203B41FA5}">
                      <a16:colId xmlns:a16="http://schemas.microsoft.com/office/drawing/2014/main" val="1546710325"/>
                    </a:ext>
                  </a:extLst>
                </a:gridCol>
                <a:gridCol w="2657630">
                  <a:extLst>
                    <a:ext uri="{9D8B030D-6E8A-4147-A177-3AD203B41FA5}">
                      <a16:colId xmlns:a16="http://schemas.microsoft.com/office/drawing/2014/main" val="2561565368"/>
                    </a:ext>
                  </a:extLst>
                </a:gridCol>
                <a:gridCol w="976394">
                  <a:extLst>
                    <a:ext uri="{9D8B030D-6E8A-4147-A177-3AD203B41FA5}">
                      <a16:colId xmlns:a16="http://schemas.microsoft.com/office/drawing/2014/main" val="228137211"/>
                    </a:ext>
                  </a:extLst>
                </a:gridCol>
              </a:tblGrid>
              <a:tr h="519825">
                <a:tc gridSpan="7">
                  <a:txBody>
                    <a:bodyPr/>
                    <a:lstStyle/>
                    <a:p>
                      <a:pPr algn="ctr" fontAlgn="ctr"/>
                      <a:r>
                        <a:rPr lang="es-419" sz="1800" b="1" u="none" strike="noStrike">
                          <a:effectLst/>
                        </a:rPr>
                        <a:t>AJUSTES PROGRAMA DE TRANSPARENCIA Y ÉTICA PÚBLICA V. 3</a:t>
                      </a:r>
                      <a:endParaRPr lang="es-419" sz="1800" b="1" i="0" u="none" strike="noStrike">
                        <a:solidFill>
                          <a:srgbClr val="000000"/>
                        </a:solidFill>
                        <a:effectLst/>
                        <a:latin typeface="Arial" panose="020B0604020202020204" pitchFamily="34" charset="0"/>
                      </a:endParaRPr>
                    </a:p>
                  </a:txBody>
                  <a:tcPr marL="4614" marR="4614" marT="4614" marB="0" anchor="ctr">
                    <a:solidFill>
                      <a:schemeClr val="bg1"/>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579372070"/>
                  </a:ext>
                </a:extLst>
              </a:tr>
              <a:tr h="481639">
                <a:tc>
                  <a:txBody>
                    <a:bodyPr/>
                    <a:lstStyle/>
                    <a:p>
                      <a:pPr algn="ctr" rtl="0" fontAlgn="ctr"/>
                      <a:r>
                        <a:rPr lang="es-419" sz="1400" b="1" u="none" strike="noStrike">
                          <a:solidFill>
                            <a:schemeClr val="bg1"/>
                          </a:solidFill>
                          <a:effectLst/>
                        </a:rPr>
                        <a:t>ITEM</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COMPONENTE</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ACTIVIDAD AJUSTADA</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AJUSTE</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DEPENDENCIA</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JUSTIFICACIÓN</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tc>
                  <a:txBody>
                    <a:bodyPr/>
                    <a:lstStyle/>
                    <a:p>
                      <a:pPr algn="ctr" rtl="0" fontAlgn="ctr"/>
                      <a:r>
                        <a:rPr lang="es-419" sz="1400" b="1" u="none" strike="noStrike">
                          <a:solidFill>
                            <a:schemeClr val="bg1"/>
                          </a:solidFill>
                          <a:effectLst/>
                        </a:rPr>
                        <a:t>FECHA AJUSTADA</a:t>
                      </a:r>
                      <a:endParaRPr lang="es-419" sz="1400" b="1" i="0" u="none" strike="noStrike">
                        <a:solidFill>
                          <a:schemeClr val="bg1"/>
                        </a:solidFill>
                        <a:effectLst/>
                        <a:latin typeface="Calibri" panose="020F0502020204030204" pitchFamily="34" charset="0"/>
                      </a:endParaRPr>
                    </a:p>
                  </a:txBody>
                  <a:tcPr marL="4614" marR="4614" marT="4614" marB="0" anchor="ctr">
                    <a:solidFill>
                      <a:srgbClr val="FF0000"/>
                    </a:solidFill>
                  </a:tcPr>
                </a:tc>
                <a:extLst>
                  <a:ext uri="{0D108BD9-81ED-4DB2-BD59-A6C34878D82A}">
                    <a16:rowId xmlns:a16="http://schemas.microsoft.com/office/drawing/2014/main" val="823017447"/>
                  </a:ext>
                </a:extLst>
              </a:tr>
              <a:tr h="703310">
                <a:tc>
                  <a:txBody>
                    <a:bodyPr/>
                    <a:lstStyle/>
                    <a:p>
                      <a:pPr algn="ctr" rtl="0" fontAlgn="ctr"/>
                      <a:r>
                        <a:rPr lang="es-419" sz="1000" u="none" strike="noStrike">
                          <a:effectLst/>
                        </a:rPr>
                        <a:t>1</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6.Participación Ciudadana e Innovación Pública</a:t>
                      </a:r>
                      <a:br>
                        <a:rPr lang="es-419" sz="1000" u="none" strike="noStrike">
                          <a:effectLst/>
                        </a:rPr>
                      </a:br>
                      <a:r>
                        <a:rPr lang="es-419" sz="1000" u="none" strike="noStrike">
                          <a:effectLst/>
                        </a:rPr>
                        <a:t>Subcomponente 3: </a:t>
                      </a:r>
                      <a:br>
                        <a:rPr lang="es-419" sz="1000" u="none" strike="noStrike">
                          <a:effectLst/>
                        </a:rPr>
                      </a:br>
                      <a:r>
                        <a:rPr lang="es-419" sz="1000" u="none" strike="noStrike">
                          <a:effectLst/>
                        </a:rPr>
                        <a:t>Redes de innovación pública</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Identificar actores,y desarrollar una estrategia de Red de Conocimiento</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Eliminación de actividad</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Subdirección de Gestión del Riesgo</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La SGR solicita eliminar la actividad debido que es una actividad que se encuentra dentro del laboratorio de innovación y esta etapa se llevará a cabo en la próxima vigencia.</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NA</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3388843089"/>
                  </a:ext>
                </a:extLst>
              </a:tr>
              <a:tr h="962298">
                <a:tc>
                  <a:txBody>
                    <a:bodyPr/>
                    <a:lstStyle/>
                    <a:p>
                      <a:pPr algn="ctr" rtl="0" fontAlgn="ctr"/>
                      <a:r>
                        <a:rPr lang="es-419" sz="1000" u="none" strike="noStrike">
                          <a:effectLst/>
                        </a:rPr>
                        <a:t>2</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1: </a:t>
                      </a:r>
                      <a:br>
                        <a:rPr lang="es-419" sz="1000" u="none" strike="noStrike">
                          <a:effectLst/>
                        </a:rPr>
                      </a:br>
                      <a:r>
                        <a:rPr lang="es-419" sz="1000" u="none" strike="noStrike">
                          <a:effectLst/>
                        </a:rPr>
                        <a:t>Política de Administración de Riesgos de Corrupción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Generar la política y lineamientos del Sistema de administración del riesgo de lavado de activos y financiación del terrorismo SARLAFT</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Actualización de la meta/producto.</a:t>
                      </a:r>
                      <a:br>
                        <a:rPr lang="es-419" sz="1000" u="none" strike="noStrike">
                          <a:effectLst/>
                        </a:rPr>
                      </a:br>
                      <a:r>
                        <a:rPr lang="es-419" sz="1000" u="none" strike="noStrike">
                          <a:effectLst/>
                        </a:rPr>
                        <a:t>V2: Un (1) manual SARLAFT aprobado</a:t>
                      </a:r>
                      <a:br>
                        <a:rPr lang="es-419" sz="1000" u="none" strike="noStrike">
                          <a:effectLst/>
                        </a:rPr>
                      </a:br>
                      <a:r>
                        <a:rPr lang="es-419" sz="1000" u="none" strike="noStrike">
                          <a:effectLst/>
                        </a:rPr>
                        <a:t>Ajuste: Una (1) política y lineamientos aprobados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Se solicita la actualización del producto con el fin que sea acorde a la actividad programada y del responsable de la actividad, dado que la actividad es de responsabilidad de la Oficina Asesora de Planeación y se actualizan las fechas según observaciones de los seguimientos que realiza la Oficina de Control Interno</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1/8/2024 - 30/11/2024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2596942753"/>
                  </a:ext>
                </a:extLst>
              </a:tr>
              <a:tr h="962298">
                <a:tc>
                  <a:txBody>
                    <a:bodyPr/>
                    <a:lstStyle/>
                    <a:p>
                      <a:pPr algn="ctr" rtl="0" fontAlgn="ctr"/>
                      <a:r>
                        <a:rPr lang="es-419" sz="1000" u="none" strike="noStrike">
                          <a:effectLst/>
                        </a:rPr>
                        <a:t>3</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2: </a:t>
                      </a:r>
                      <a:br>
                        <a:rPr lang="es-419" sz="1000" u="none" strike="noStrike">
                          <a:effectLst/>
                        </a:rPr>
                      </a:br>
                      <a:r>
                        <a:rPr lang="es-419" sz="1000" u="none" strike="noStrike">
                          <a:effectLst/>
                        </a:rPr>
                        <a:t>Construcción del Mapa de Riesgos de Corrupción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Realizar taller con funcionarios y contratistas de los procesos para la construcción del mapa de riesgos de corrupción 2025</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 </a:t>
                      </a:r>
                      <a:br>
                        <a:rPr lang="es-419" sz="1000" u="none" strike="noStrike">
                          <a:effectLst/>
                        </a:rPr>
                      </a:br>
                      <a:r>
                        <a:rPr lang="es-419" sz="1000" u="none" strike="noStrike">
                          <a:effectLst/>
                        </a:rPr>
                        <a:t>Modificación fechas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a:t>
                      </a:r>
                      <a:r>
                        <a:rPr lang="es-419" sz="1100" u="none" strike="noStrike">
                          <a:effectLst/>
                        </a:rPr>
                        <a:t>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br>
                        <a:rPr lang="es-419" sz="900" u="none" strike="noStrike">
                          <a:effectLst/>
                        </a:rPr>
                      </a:br>
                      <a:r>
                        <a:rPr lang="es-419" sz="900" u="none" strike="noStrike">
                          <a:effectLst/>
                        </a:rPr>
                        <a:t>Se solicita la actualización de las fechas de inicio y final debido a que no fue clara la aprobación de la nueva política de administración de riesgos en el Comité de Coordinación y Control Interno y es la primera etapa a ejecutar para poder iniciar su ejecución.</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1/10/2024 - 30/11/2024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574539530"/>
                  </a:ext>
                </a:extLst>
              </a:tr>
              <a:tr h="1201365">
                <a:tc>
                  <a:txBody>
                    <a:bodyPr/>
                    <a:lstStyle/>
                    <a:p>
                      <a:pPr algn="ctr" rtl="0" fontAlgn="ctr"/>
                      <a:r>
                        <a:rPr lang="es-419" sz="1000" u="none" strike="noStrike">
                          <a:effectLst/>
                        </a:rPr>
                        <a:t>4</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2: </a:t>
                      </a:r>
                      <a:br>
                        <a:rPr lang="es-419" sz="1000" u="none" strike="noStrike">
                          <a:effectLst/>
                        </a:rPr>
                      </a:br>
                      <a:r>
                        <a:rPr lang="es-419" sz="1000" u="none" strike="noStrike">
                          <a:effectLst/>
                        </a:rPr>
                        <a:t>Construcción del Mapa de Riesgos de Corrupción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Actualizar y publicar el mapa de riesgos de corrupción 2025</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Actualización de la actividad </a:t>
                      </a:r>
                      <a:br>
                        <a:rPr lang="es-419" sz="1000" u="none" strike="noStrike">
                          <a:effectLst/>
                        </a:rPr>
                      </a:br>
                      <a:r>
                        <a:rPr lang="es-419" sz="1000" u="none" strike="noStrike">
                          <a:effectLst/>
                        </a:rPr>
                        <a:t>Modificación fechas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Se solicita la actualización de la actividad corrigiendo la vigencia 2025 y la meta se da claridad en que se deben actualizar y publicar  . Se solicita también la actualización de las fechas de inicio y final debido a que esta actividad es consecuente de la actividad anterior "Realizar taller con funcionarios y contratistas de los procesos para la construcción del mapa de riesgos de corrupción 2025"</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1/10/2024 - 31/12/2024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1368812595"/>
                  </a:ext>
                </a:extLst>
              </a:tr>
              <a:tr h="1799033">
                <a:tc>
                  <a:txBody>
                    <a:bodyPr/>
                    <a:lstStyle/>
                    <a:p>
                      <a:pPr algn="ctr" rtl="0" fontAlgn="ctr"/>
                      <a:r>
                        <a:rPr lang="es-419" sz="1000" u="none" strike="noStrike">
                          <a:effectLst/>
                        </a:rPr>
                        <a:t>5</a:t>
                      </a:r>
                      <a:endParaRPr lang="es-419" sz="1000" b="1"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8.Gestión de riesgos de corrupción</a:t>
                      </a:r>
                      <a:br>
                        <a:rPr lang="es-419" sz="1000" u="none" strike="noStrike">
                          <a:effectLst/>
                        </a:rPr>
                      </a:br>
                      <a:r>
                        <a:rPr lang="es-419" sz="1000" u="none" strike="noStrike">
                          <a:effectLst/>
                        </a:rPr>
                        <a:t>Subcomponente 3: </a:t>
                      </a:r>
                      <a:br>
                        <a:rPr lang="es-419" sz="1000" u="none" strike="noStrike">
                          <a:effectLst/>
                        </a:rPr>
                      </a:br>
                      <a:r>
                        <a:rPr lang="es-419" sz="1000" u="none" strike="noStrike">
                          <a:effectLst/>
                        </a:rPr>
                        <a:t>Consulta y divulgación</a:t>
                      </a:r>
                      <a:br>
                        <a:rPr lang="es-419" sz="1000" u="none" strike="noStrike">
                          <a:effectLst/>
                        </a:rPr>
                      </a:b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fontAlgn="ctr"/>
                      <a:r>
                        <a:rPr lang="es-419" sz="1000" u="none" strike="noStrike">
                          <a:effectLst/>
                        </a:rPr>
                        <a:t>Publicar el monitoreo a riesgos de corrupción realizados por la segunda línea de defensa</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Actualización de la actividad, se reemplaza seguimiento por monitoreo</a:t>
                      </a:r>
                      <a:br>
                        <a:rPr lang="es-419" sz="1000" u="none" strike="noStrike">
                          <a:effectLst/>
                        </a:rPr>
                      </a:br>
                      <a:r>
                        <a:rPr lang="es-419" sz="1000" u="none" strike="noStrike">
                          <a:effectLst/>
                        </a:rPr>
                        <a:t>Se modifica la meta de 3 a 2 publicaciones.</a:t>
                      </a:r>
                      <a:br>
                        <a:rPr lang="es-419" sz="1000" u="none" strike="noStrike">
                          <a:effectLst/>
                        </a:rPr>
                      </a:br>
                      <a:r>
                        <a:rPr lang="es-419" sz="1000" u="none" strike="noStrike">
                          <a:effectLst/>
                        </a:rPr>
                        <a:t>Modificación de fechas</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1000" u="none" strike="noStrike">
                          <a:effectLst/>
                        </a:rPr>
                        <a:t>Oficina Asesora de Planeación</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l" rtl="0" fontAlgn="ctr"/>
                      <a:r>
                        <a:rPr lang="es-419" sz="900" u="none" strike="noStrike">
                          <a:effectLst/>
                        </a:rPr>
                        <a:t>Se solicita la actualización de la actividad con el fin de dar claridad dado que la Oficina Asesora de Planeación realiza monitoreos y no seguimientos.</a:t>
                      </a:r>
                      <a:br>
                        <a:rPr lang="es-419" sz="900" u="none" strike="noStrike">
                          <a:effectLst/>
                        </a:rPr>
                      </a:br>
                      <a:r>
                        <a:rPr lang="es-419" sz="900" u="none" strike="noStrike">
                          <a:effectLst/>
                        </a:rPr>
                        <a:t>También se solicita que la meta sea de dos (2) publicaciones en razón a la nueva política de Administración de Riesgos, la cual describe que se realizaran los monitoreos después de la entrega del informe de la Oficina de Control Interno, que para esta vigencia son dos.</a:t>
                      </a:r>
                      <a:br>
                        <a:rPr lang="es-419" sz="900" u="none" strike="noStrike">
                          <a:effectLst/>
                        </a:rPr>
                      </a:br>
                      <a:r>
                        <a:rPr lang="es-419" sz="900" u="none" strike="noStrike">
                          <a:effectLst/>
                        </a:rPr>
                        <a:t>Se solicita también la actualización de las fechas de inicio y final dada la recomendación de la Oficina de Control Interno en sus seguimientos.</a:t>
                      </a:r>
                      <a:endParaRPr lang="es-419" sz="900" b="0" i="0" u="none" strike="noStrike">
                        <a:solidFill>
                          <a:srgbClr val="000000"/>
                        </a:solidFill>
                        <a:effectLst/>
                        <a:latin typeface="Arial" panose="020B0604020202020204" pitchFamily="34" charset="0"/>
                      </a:endParaRPr>
                    </a:p>
                  </a:txBody>
                  <a:tcPr marL="4614" marR="4614" marT="4614" marB="0" anchor="ctr">
                    <a:solidFill>
                      <a:schemeClr val="bg1"/>
                    </a:solidFill>
                  </a:tcPr>
                </a:tc>
                <a:tc>
                  <a:txBody>
                    <a:bodyPr/>
                    <a:lstStyle/>
                    <a:p>
                      <a:pPr algn="ctr" rtl="0" fontAlgn="ctr"/>
                      <a:r>
                        <a:rPr lang="es-419" sz="1000" u="none" strike="noStrike">
                          <a:effectLst/>
                        </a:rPr>
                        <a:t>1/10/2024 - 31/12/2024</a:t>
                      </a:r>
                      <a:endParaRPr lang="es-419" sz="1000" b="0" i="0" u="none" strike="noStrike">
                        <a:solidFill>
                          <a:srgbClr val="000000"/>
                        </a:solidFill>
                        <a:effectLst/>
                        <a:latin typeface="Arial" panose="020B0604020202020204" pitchFamily="34" charset="0"/>
                      </a:endParaRPr>
                    </a:p>
                  </a:txBody>
                  <a:tcPr marL="4614" marR="4614" marT="4614" marB="0" anchor="ctr">
                    <a:solidFill>
                      <a:schemeClr val="bg1"/>
                    </a:solidFill>
                  </a:tcPr>
                </a:tc>
                <a:extLst>
                  <a:ext uri="{0D108BD9-81ED-4DB2-BD59-A6C34878D82A}">
                    <a16:rowId xmlns:a16="http://schemas.microsoft.com/office/drawing/2014/main" val="1188821163"/>
                  </a:ext>
                </a:extLst>
              </a:tr>
            </a:tbl>
          </a:graphicData>
        </a:graphic>
      </p:graphicFrame>
    </p:spTree>
    <p:extLst>
      <p:ext uri="{BB962C8B-B14F-4D97-AF65-F5344CB8AC3E}">
        <p14:creationId xmlns:p14="http://schemas.microsoft.com/office/powerpoint/2010/main" val="130991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1BA1EC1-BD95-6B46-8212-83B0FF0A00EB}"/>
              </a:ext>
            </a:extLst>
          </p:cNvPr>
          <p:cNvGraphicFramePr>
            <a:graphicFrameLocks noGrp="1"/>
          </p:cNvGraphicFramePr>
          <p:nvPr/>
        </p:nvGraphicFramePr>
        <p:xfrm>
          <a:off x="480448" y="210528"/>
          <a:ext cx="10538847" cy="6252982"/>
        </p:xfrm>
        <a:graphic>
          <a:graphicData uri="http://schemas.openxmlformats.org/drawingml/2006/table">
            <a:tbl>
              <a:tblPr/>
              <a:tblGrid>
                <a:gridCol w="434592">
                  <a:extLst>
                    <a:ext uri="{9D8B030D-6E8A-4147-A177-3AD203B41FA5}">
                      <a16:colId xmlns:a16="http://schemas.microsoft.com/office/drawing/2014/main" val="1655591635"/>
                    </a:ext>
                  </a:extLst>
                </a:gridCol>
                <a:gridCol w="1574188">
                  <a:extLst>
                    <a:ext uri="{9D8B030D-6E8A-4147-A177-3AD203B41FA5}">
                      <a16:colId xmlns:a16="http://schemas.microsoft.com/office/drawing/2014/main" val="3537194853"/>
                    </a:ext>
                  </a:extLst>
                </a:gridCol>
                <a:gridCol w="2020850">
                  <a:extLst>
                    <a:ext uri="{9D8B030D-6E8A-4147-A177-3AD203B41FA5}">
                      <a16:colId xmlns:a16="http://schemas.microsoft.com/office/drawing/2014/main" val="725098046"/>
                    </a:ext>
                  </a:extLst>
                </a:gridCol>
                <a:gridCol w="1738367">
                  <a:extLst>
                    <a:ext uri="{9D8B030D-6E8A-4147-A177-3AD203B41FA5}">
                      <a16:colId xmlns:a16="http://schemas.microsoft.com/office/drawing/2014/main" val="2372261988"/>
                    </a:ext>
                  </a:extLst>
                </a:gridCol>
                <a:gridCol w="956312">
                  <a:extLst>
                    <a:ext uri="{9D8B030D-6E8A-4147-A177-3AD203B41FA5}">
                      <a16:colId xmlns:a16="http://schemas.microsoft.com/office/drawing/2014/main" val="2546310805"/>
                    </a:ext>
                  </a:extLst>
                </a:gridCol>
                <a:gridCol w="2940204">
                  <a:extLst>
                    <a:ext uri="{9D8B030D-6E8A-4147-A177-3AD203B41FA5}">
                      <a16:colId xmlns:a16="http://schemas.microsoft.com/office/drawing/2014/main" val="645908800"/>
                    </a:ext>
                  </a:extLst>
                </a:gridCol>
                <a:gridCol w="874334">
                  <a:extLst>
                    <a:ext uri="{9D8B030D-6E8A-4147-A177-3AD203B41FA5}">
                      <a16:colId xmlns:a16="http://schemas.microsoft.com/office/drawing/2014/main" val="3298200930"/>
                    </a:ext>
                  </a:extLst>
                </a:gridCol>
              </a:tblGrid>
              <a:tr h="1664359">
                <a:tc>
                  <a:txBody>
                    <a:bodyPr/>
                    <a:lstStyle/>
                    <a:p>
                      <a:pPr algn="ctr" rtl="0" fontAlgn="ctr"/>
                      <a:r>
                        <a:rPr lang="es-419" sz="1000" b="1" i="0" u="none" strike="noStrike">
                          <a:solidFill>
                            <a:srgbClr val="000000"/>
                          </a:solidFill>
                          <a:effectLst/>
                          <a:latin typeface="Arial" panose="020B0604020202020204" pitchFamily="34" charset="0"/>
                        </a:rPr>
                        <a:t>6</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8.Gestión de riesgos de corrupción</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4</a:t>
                      </a:r>
                      <a:r>
                        <a:rPr lang="es-419" sz="1000" b="0" i="0" u="none" strike="noStrike">
                          <a:solidFill>
                            <a:srgbClr val="000000"/>
                          </a:solidFill>
                          <a:effectLst/>
                          <a:latin typeface="Arial" panose="020B0604020202020204" pitchFamily="34" charset="0"/>
                        </a:rPr>
                        <a:t>: </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Monitoreo y revisión</a:t>
                      </a:r>
                      <a:br>
                        <a:rPr lang="es-419" sz="1000" b="0" i="0" u="none" strike="noStrike">
                          <a:solidFill>
                            <a:srgbClr val="000000"/>
                          </a:solidFill>
                          <a:effectLst/>
                          <a:latin typeface="Arial" panose="020B0604020202020204" pitchFamily="34" charset="0"/>
                        </a:rPr>
                      </a:br>
                      <a:endParaRPr lang="es-419" sz="1000" b="0" i="0" u="none" strike="noStrike">
                        <a:solidFill>
                          <a:srgbClr val="000000"/>
                        </a:solidFill>
                        <a:effectLst/>
                        <a:latin typeface="Arial" panose="020B0604020202020204" pitchFamily="34" charset="0"/>
                      </a:endParaRP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Realizar el monitoreo al Mapa de Riesgos de corrupción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modifica la meta de 3 a 2 monitoreos</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Modificación de fechas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la meta sea de dos (2) publicaciones en razón a la nueva política de Administración de Riesgos, la cual describe que se realizaran los monitoreos después de la entrega del informe de la Oficina de Control Interno, que para esta vigencia son dos.</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Se solicita también la actualización de las fechas de inicio y final dada la recomendación de la Oficina de Control Interno en sus seguimientos.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01/07/2024 - 31/12/2024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3782545"/>
                  </a:ext>
                </a:extLst>
              </a:tr>
              <a:tr h="1061736">
                <a:tc>
                  <a:txBody>
                    <a:bodyPr/>
                    <a:lstStyle/>
                    <a:p>
                      <a:pPr algn="ctr" rtl="0" fontAlgn="ctr"/>
                      <a:r>
                        <a:rPr lang="es-419" sz="1000" b="1" i="0" u="none" strike="noStrike">
                          <a:solidFill>
                            <a:srgbClr val="000000"/>
                          </a:solidFill>
                          <a:effectLst/>
                          <a:latin typeface="Arial" panose="020B0604020202020204" pitchFamily="34" charset="0"/>
                        </a:rPr>
                        <a:t>7</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1</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Adecuación institucional para cumplir con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Socializar por medio de piezas graficas el proyecto SARLAFT a los colaboradores de la entidad</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Actualización meta/producto aclarando que la socialización se realizara por medio de 6 piezas graficas y 1 socialización</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Modificación de fechas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la actividad aclarando que la socialización se realizara or medio de  6 piezas graficas y 1 socialización</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Se solicita también la actualización de las fecha de inicio dado que inicia la socialización en el mes de septiembre de la presente vigencia.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1/9/2024 - 31/12/2024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9743578"/>
                  </a:ext>
                </a:extLst>
              </a:tr>
              <a:tr h="911081">
                <a:tc>
                  <a:txBody>
                    <a:bodyPr/>
                    <a:lstStyle/>
                    <a:p>
                      <a:pPr algn="ctr" rtl="0" fontAlgn="ctr"/>
                      <a:r>
                        <a:rPr lang="es-419" sz="1000" b="1" i="0" u="none" strike="noStrike">
                          <a:solidFill>
                            <a:srgbClr val="000000"/>
                          </a:solidFill>
                          <a:effectLst/>
                          <a:latin typeface="Arial" panose="020B0604020202020204" pitchFamily="34" charset="0"/>
                        </a:rPr>
                        <a:t>8</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1</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Adecuación institucional para cumplir con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Determinar las políticas dentro del sistema de Gestión de Riesgos SARLAFT para la entidad </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Eliminar actividad</a:t>
                      </a:r>
                      <a:br>
                        <a:rPr lang="es-419" sz="1000" b="0" i="0" u="none" strike="noStrike">
                          <a:solidFill>
                            <a:srgbClr val="000000"/>
                          </a:solidFill>
                          <a:effectLst/>
                          <a:latin typeface="Arial" panose="020B0604020202020204" pitchFamily="34" charset="0"/>
                        </a:rPr>
                      </a:br>
                      <a:endParaRPr lang="es-419" sz="1000" b="0" i="0" u="none" strike="noStrike">
                        <a:solidFill>
                          <a:srgbClr val="000000"/>
                        </a:solidFill>
                        <a:effectLst/>
                        <a:latin typeface="Arial" panose="020B0604020202020204" pitchFamily="34" charset="0"/>
                      </a:endParaRP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eliminar esta actividad por duplicidad dado que esta inmersa en la actividad "Generar la política y lineamientos del Sistema de administración del riesgo de lavado de activos y financiación del terrorismo SARLAFT". </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N/A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8471814"/>
                  </a:ext>
                </a:extLst>
              </a:tr>
              <a:tr h="1212392">
                <a:tc>
                  <a:txBody>
                    <a:bodyPr/>
                    <a:lstStyle/>
                    <a:p>
                      <a:pPr algn="ctr" rtl="0" fontAlgn="ctr"/>
                      <a:r>
                        <a:rPr lang="es-419" sz="1000" b="1" i="0" u="none" strike="noStrike">
                          <a:solidFill>
                            <a:srgbClr val="000000"/>
                          </a:solidFill>
                          <a:effectLst/>
                          <a:latin typeface="Arial" panose="020B0604020202020204" pitchFamily="34" charset="0"/>
                        </a:rPr>
                        <a:t>9</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1</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Adecuación institucional para cumplir con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Registros ante la Unidad de Información y análisis Financieros UIAF de la entidad</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Actualización actividad y meta</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V2:'Registros ante la Unidad de Información y análisis Financieros UIAF de la entidad y del OC principal y Suplente </a:t>
                      </a:r>
                      <a:br>
                        <a:rPr lang="es-419" sz="1000" b="0"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Ajuste Registros ante la Unidad de Información y análisis Financieros UIAF de la entidad</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esta actividad con el fin de dar claridad tanto en la actividad como del producto y responsable. Se solicita también la actualización de las fecha de inicio dada la recomendación de la Oficina de Control Interno en sus seguimientos.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1/11/2024 - 31/12/2024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5440961"/>
                  </a:ext>
                </a:extLst>
              </a:tr>
              <a:tr h="1061736">
                <a:tc>
                  <a:txBody>
                    <a:bodyPr/>
                    <a:lstStyle/>
                    <a:p>
                      <a:pPr algn="ctr" rtl="0" fontAlgn="ctr"/>
                      <a:r>
                        <a:rPr lang="es-419" sz="1000" b="1" i="0" u="none" strike="noStrike">
                          <a:solidFill>
                            <a:srgbClr val="000000"/>
                          </a:solidFill>
                          <a:effectLst/>
                          <a:latin typeface="Arial" panose="020B0604020202020204" pitchFamily="34" charset="0"/>
                        </a:rPr>
                        <a:t>10</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1" i="0" u="none" strike="noStrike">
                          <a:solidFill>
                            <a:srgbClr val="000000"/>
                          </a:solidFill>
                          <a:effectLst/>
                          <a:latin typeface="Arial" panose="020B0604020202020204" pitchFamily="34" charset="0"/>
                        </a:rPr>
                        <a:t>9. Medidas de debida diligencia</a:t>
                      </a:r>
                      <a:br>
                        <a:rPr lang="es-419" sz="1000" b="1" i="0" u="none" strike="noStrike">
                          <a:solidFill>
                            <a:srgbClr val="000000"/>
                          </a:solidFill>
                          <a:effectLst/>
                          <a:latin typeface="Arial" panose="020B0604020202020204" pitchFamily="34" charset="0"/>
                        </a:rPr>
                      </a:br>
                      <a:r>
                        <a:rPr lang="es-419" sz="1000" b="1" i="0" u="none" strike="noStrike">
                          <a:solidFill>
                            <a:srgbClr val="000000"/>
                          </a:solidFill>
                          <a:effectLst/>
                          <a:latin typeface="Arial" panose="020B0604020202020204" pitchFamily="34" charset="0"/>
                        </a:rPr>
                        <a:t>Subcomponente 2</a:t>
                      </a:r>
                      <a:br>
                        <a:rPr lang="es-419" sz="1000" b="1" i="0" u="none" strike="noStrike">
                          <a:solidFill>
                            <a:srgbClr val="000000"/>
                          </a:solidFill>
                          <a:effectLst/>
                          <a:latin typeface="Arial" panose="020B0604020202020204" pitchFamily="34" charset="0"/>
                        </a:rPr>
                      </a:br>
                      <a:r>
                        <a:rPr lang="es-419" sz="1000" b="0" i="0" u="none" strike="noStrike">
                          <a:solidFill>
                            <a:srgbClr val="000000"/>
                          </a:solidFill>
                          <a:effectLst/>
                          <a:latin typeface="Arial" panose="020B0604020202020204" pitchFamily="34" charset="0"/>
                        </a:rPr>
                        <a:t>Construcción del plan de trabajo para adaptar y/o desarrollar la debida diligencia</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419" sz="1000" b="0" i="0" u="none" strike="noStrike">
                          <a:solidFill>
                            <a:srgbClr val="000000"/>
                          </a:solidFill>
                          <a:effectLst/>
                          <a:latin typeface="Arial" panose="020B0604020202020204" pitchFamily="34" charset="0"/>
                        </a:rPr>
                        <a:t>Realizar diagnóstico institucional para la implementación SARLAFT</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Modificación de fechas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Oficina Asesora de Planeación</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419" sz="1000" b="0" i="0" u="none" strike="noStrike">
                          <a:solidFill>
                            <a:srgbClr val="000000"/>
                          </a:solidFill>
                          <a:effectLst/>
                          <a:latin typeface="Arial" panose="020B0604020202020204" pitchFamily="34" charset="0"/>
                        </a:rPr>
                        <a:t>Se solicita la actualización de la fecha de inicio por reprogramación de la actividad, así como por la recomendación de la Oficina de Control Interno en sus seguimientos.</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419" sz="1000" b="0" i="0" u="none" strike="noStrike">
                          <a:solidFill>
                            <a:srgbClr val="000000"/>
                          </a:solidFill>
                          <a:effectLst/>
                          <a:latin typeface="Arial" panose="020B0604020202020204" pitchFamily="34" charset="0"/>
                        </a:rPr>
                        <a:t>1/11/2024 - 31/12/2024</a:t>
                      </a:r>
                    </a:p>
                  </a:txBody>
                  <a:tcPr marL="7229" marR="7229" marT="72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1642239"/>
                  </a:ext>
                </a:extLst>
              </a:tr>
            </a:tbl>
          </a:graphicData>
        </a:graphic>
      </p:graphicFrame>
    </p:spTree>
    <p:extLst>
      <p:ext uri="{BB962C8B-B14F-4D97-AF65-F5344CB8AC3E}">
        <p14:creationId xmlns:p14="http://schemas.microsoft.com/office/powerpoint/2010/main" val="422796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94356B6-3232-9266-CA87-7E869DD719C1}"/>
              </a:ext>
            </a:extLst>
          </p:cNvPr>
          <p:cNvGraphicFramePr>
            <a:graphicFrameLocks noGrp="1"/>
          </p:cNvGraphicFramePr>
          <p:nvPr/>
        </p:nvGraphicFramePr>
        <p:xfrm>
          <a:off x="435243" y="662279"/>
          <a:ext cx="10515600" cy="5838241"/>
        </p:xfrm>
        <a:graphic>
          <a:graphicData uri="http://schemas.openxmlformats.org/drawingml/2006/table">
            <a:tbl>
              <a:tblPr>
                <a:tableStyleId>{5C22544A-7EE6-4342-B048-85BDC9FD1C3A}</a:tableStyleId>
              </a:tblPr>
              <a:tblGrid>
                <a:gridCol w="433633">
                  <a:extLst>
                    <a:ext uri="{9D8B030D-6E8A-4147-A177-3AD203B41FA5}">
                      <a16:colId xmlns:a16="http://schemas.microsoft.com/office/drawing/2014/main" val="2893193486"/>
                    </a:ext>
                  </a:extLst>
                </a:gridCol>
                <a:gridCol w="1570715">
                  <a:extLst>
                    <a:ext uri="{9D8B030D-6E8A-4147-A177-3AD203B41FA5}">
                      <a16:colId xmlns:a16="http://schemas.microsoft.com/office/drawing/2014/main" val="2958174443"/>
                    </a:ext>
                  </a:extLst>
                </a:gridCol>
                <a:gridCol w="2016393">
                  <a:extLst>
                    <a:ext uri="{9D8B030D-6E8A-4147-A177-3AD203B41FA5}">
                      <a16:colId xmlns:a16="http://schemas.microsoft.com/office/drawing/2014/main" val="3372230566"/>
                    </a:ext>
                  </a:extLst>
                </a:gridCol>
                <a:gridCol w="1495364">
                  <a:extLst>
                    <a:ext uri="{9D8B030D-6E8A-4147-A177-3AD203B41FA5}">
                      <a16:colId xmlns:a16="http://schemas.microsoft.com/office/drawing/2014/main" val="2053153634"/>
                    </a:ext>
                  </a:extLst>
                </a:gridCol>
                <a:gridCol w="1394848">
                  <a:extLst>
                    <a:ext uri="{9D8B030D-6E8A-4147-A177-3AD203B41FA5}">
                      <a16:colId xmlns:a16="http://schemas.microsoft.com/office/drawing/2014/main" val="3158254202"/>
                    </a:ext>
                  </a:extLst>
                </a:gridCol>
                <a:gridCol w="2495227">
                  <a:extLst>
                    <a:ext uri="{9D8B030D-6E8A-4147-A177-3AD203B41FA5}">
                      <a16:colId xmlns:a16="http://schemas.microsoft.com/office/drawing/2014/main" val="3642390205"/>
                    </a:ext>
                  </a:extLst>
                </a:gridCol>
                <a:gridCol w="1109420">
                  <a:extLst>
                    <a:ext uri="{9D8B030D-6E8A-4147-A177-3AD203B41FA5}">
                      <a16:colId xmlns:a16="http://schemas.microsoft.com/office/drawing/2014/main" val="2032748552"/>
                    </a:ext>
                  </a:extLst>
                </a:gridCol>
              </a:tblGrid>
              <a:tr h="759032">
                <a:tc>
                  <a:txBody>
                    <a:bodyPr/>
                    <a:lstStyle/>
                    <a:p>
                      <a:pPr algn="ctr" rtl="0" fontAlgn="ctr"/>
                      <a:r>
                        <a:rPr lang="es-419" sz="1000" u="none" strike="noStrike">
                          <a:solidFill>
                            <a:schemeClr val="tx1"/>
                          </a:solidFill>
                          <a:effectLst/>
                        </a:rPr>
                        <a:t>11</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 Medidas de debida diligencia</a:t>
                      </a:r>
                      <a:br>
                        <a:rPr lang="es-419" sz="1000" u="none" strike="noStrike">
                          <a:solidFill>
                            <a:schemeClr val="tx1"/>
                          </a:solidFill>
                          <a:effectLst/>
                        </a:rPr>
                      </a:br>
                      <a:r>
                        <a:rPr lang="es-419" sz="1000" u="none" strike="noStrike">
                          <a:solidFill>
                            <a:schemeClr val="tx1"/>
                          </a:solidFill>
                          <a:effectLst/>
                        </a:rPr>
                        <a:t>Subcomponente 2</a:t>
                      </a:r>
                      <a:br>
                        <a:rPr lang="es-419" sz="1000" u="none" strike="noStrike">
                          <a:solidFill>
                            <a:schemeClr val="tx1"/>
                          </a:solidFill>
                          <a:effectLst/>
                        </a:rPr>
                      </a:br>
                      <a:r>
                        <a:rPr lang="es-419" sz="1000" u="none" strike="noStrike">
                          <a:solidFill>
                            <a:schemeClr val="tx1"/>
                          </a:solidFill>
                          <a:effectLst/>
                        </a:rPr>
                        <a:t>Construcción del plan de trabajo para adaptar y/o desarrollar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Diseñar un plan de trabajo que cumpla la normatividad vigente en la implementación del SAFLAFT en la entidad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Incluir actividad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Asesora de Planeación</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incluir esta actividad aclarando que después de realizar el diagnostico se debe concertar un plan de trabajo en donde incluirá las actividades y herramientas que solicita la normatividad en la implementación del SARLAF, el diagnostico determinará los requisitos y actividades a implementar.</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1/11/2024 - 31/12/2024</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0033966"/>
                  </a:ext>
                </a:extLst>
              </a:tr>
              <a:tr h="614454">
                <a:tc>
                  <a:txBody>
                    <a:bodyPr/>
                    <a:lstStyle/>
                    <a:p>
                      <a:pPr algn="ctr" rtl="0" fontAlgn="ctr"/>
                      <a:r>
                        <a:rPr lang="es-419" sz="1000" u="none" strike="noStrike">
                          <a:solidFill>
                            <a:schemeClr val="tx1"/>
                          </a:solidFill>
                          <a:effectLst/>
                        </a:rPr>
                        <a:t>12</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 Medidas de debida diligencia</a:t>
                      </a:r>
                      <a:br>
                        <a:rPr lang="es-419" sz="1000" u="none" strike="noStrike">
                          <a:solidFill>
                            <a:schemeClr val="tx1"/>
                          </a:solidFill>
                          <a:effectLst/>
                        </a:rPr>
                      </a:br>
                      <a:r>
                        <a:rPr lang="es-419" sz="1000" u="none" strike="noStrike">
                          <a:solidFill>
                            <a:schemeClr val="tx1"/>
                          </a:solidFill>
                          <a:effectLst/>
                        </a:rPr>
                        <a:t>Subcomponente 2</a:t>
                      </a:r>
                      <a:br>
                        <a:rPr lang="es-419" sz="1000" u="none" strike="noStrike">
                          <a:solidFill>
                            <a:schemeClr val="tx1"/>
                          </a:solidFill>
                          <a:effectLst/>
                        </a:rPr>
                      </a:br>
                      <a:r>
                        <a:rPr lang="es-419" sz="1000" u="none" strike="noStrike">
                          <a:solidFill>
                            <a:schemeClr val="tx1"/>
                          </a:solidFill>
                          <a:effectLst/>
                        </a:rPr>
                        <a:t>Construcción del plan de trabajo para adaptar y/o desarrollar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Diseñar e implementar el SAFLAFT en la entidad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Eliminar actividad</a:t>
                      </a:r>
                      <a:br>
                        <a:rPr lang="es-419" sz="1000" u="none" strike="noStrike">
                          <a:solidFill>
                            <a:schemeClr val="tx1"/>
                          </a:solidFill>
                          <a:effectLst/>
                        </a:rPr>
                      </a:b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Asesora de Planeación / Oficina Jurídica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eliminar esta actividad debido a que el diagnostico y el diseño del plan de trabajo, definirán las actividades para la implementación del sistema.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N/A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6877559"/>
                  </a:ext>
                </a:extLst>
              </a:tr>
              <a:tr h="1084331">
                <a:tc>
                  <a:txBody>
                    <a:bodyPr/>
                    <a:lstStyle/>
                    <a:p>
                      <a:pPr algn="ctr" rtl="0" fontAlgn="ctr"/>
                      <a:r>
                        <a:rPr lang="es-419" sz="1000" u="none" strike="noStrike">
                          <a:solidFill>
                            <a:schemeClr val="tx1"/>
                          </a:solidFill>
                          <a:effectLst/>
                        </a:rPr>
                        <a:t>13</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9.Medidas de debida diligencia</a:t>
                      </a:r>
                      <a:br>
                        <a:rPr lang="es-419" sz="1000" u="none" strike="noStrike">
                          <a:solidFill>
                            <a:schemeClr val="tx1"/>
                          </a:solidFill>
                          <a:effectLst/>
                        </a:rPr>
                      </a:br>
                      <a:r>
                        <a:rPr lang="es-419" sz="1000" u="none" strike="noStrike">
                          <a:solidFill>
                            <a:schemeClr val="tx1"/>
                          </a:solidFill>
                          <a:effectLst/>
                        </a:rPr>
                        <a:t>Subcomponente 3</a:t>
                      </a:r>
                      <a:br>
                        <a:rPr lang="es-419" sz="1000" u="none" strike="noStrike">
                          <a:solidFill>
                            <a:schemeClr val="tx1"/>
                          </a:solidFill>
                          <a:effectLst/>
                        </a:rPr>
                      </a:br>
                      <a:r>
                        <a:rPr lang="es-419" sz="1000" u="none" strike="noStrike">
                          <a:solidFill>
                            <a:schemeClr val="tx1"/>
                          </a:solidFill>
                          <a:effectLst/>
                        </a:rPr>
                        <a:t>Gestión de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Identificación de los riesgos LA/FT en procesos</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Actualización en la descripción de la meta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Asesora de Planeación</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la actualización de la meta aclarando que no será un mapa de riesgos diferente al institucional, la meta es la identificación de los riesgos y se incluirán en el mapa de riesgos institucional.</a:t>
                      </a:r>
                      <a:br>
                        <a:rPr lang="es-419" sz="1000" u="none" strike="noStrike">
                          <a:solidFill>
                            <a:schemeClr val="tx1"/>
                          </a:solidFill>
                          <a:effectLst/>
                        </a:rPr>
                      </a:br>
                      <a:r>
                        <a:rPr lang="es-419" sz="1000" u="none" strike="noStrike">
                          <a:solidFill>
                            <a:schemeClr val="tx1"/>
                          </a:solidFill>
                          <a:effectLst/>
                        </a:rPr>
                        <a:t>Se solicita también la actualización de las fechas de inicio y final dado que la identificación se realizara en el mismo periodo de la actualización del mapa de riesgos institucional.</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1/11/2024 - 31/12/2024</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04753"/>
                  </a:ext>
                </a:extLst>
              </a:tr>
              <a:tr h="614454">
                <a:tc>
                  <a:txBody>
                    <a:bodyPr/>
                    <a:lstStyle/>
                    <a:p>
                      <a:pPr algn="ctr" rtl="0" fontAlgn="ctr"/>
                      <a:r>
                        <a:rPr lang="es-419" sz="1000" u="none" strike="noStrike">
                          <a:solidFill>
                            <a:schemeClr val="tx1"/>
                          </a:solidFill>
                          <a:effectLst/>
                        </a:rPr>
                        <a:t>14</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 Medidas de debida diligencia</a:t>
                      </a:r>
                      <a:br>
                        <a:rPr lang="es-419" sz="1000" u="none" strike="noStrike">
                          <a:solidFill>
                            <a:schemeClr val="tx1"/>
                          </a:solidFill>
                          <a:effectLst/>
                        </a:rPr>
                      </a:br>
                      <a:r>
                        <a:rPr lang="es-419" sz="1000" u="none" strike="noStrike">
                          <a:solidFill>
                            <a:schemeClr val="tx1"/>
                          </a:solidFill>
                          <a:effectLst/>
                        </a:rPr>
                        <a:t>Subcomponente 2</a:t>
                      </a:r>
                      <a:br>
                        <a:rPr lang="es-419" sz="1000" u="none" strike="noStrike">
                          <a:solidFill>
                            <a:schemeClr val="tx1"/>
                          </a:solidFill>
                          <a:effectLst/>
                        </a:rPr>
                      </a:br>
                      <a:r>
                        <a:rPr lang="es-419" sz="1000" u="none" strike="noStrike">
                          <a:solidFill>
                            <a:schemeClr val="tx1"/>
                          </a:solidFill>
                          <a:effectLst/>
                        </a:rPr>
                        <a:t>Construcción del plan de trabajo para adaptar y/o desarrollar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u="none" strike="noStrike">
                          <a:solidFill>
                            <a:schemeClr val="tx1"/>
                          </a:solidFill>
                          <a:effectLst/>
                        </a:rPr>
                        <a:t>Definir los documentos para la aplicación de los controles LAFT en la UAECOB</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Eliminar actividad</a:t>
                      </a:r>
                      <a:br>
                        <a:rPr lang="es-419" sz="1000" u="none" strike="noStrike">
                          <a:solidFill>
                            <a:schemeClr val="tx1"/>
                          </a:solidFill>
                          <a:effectLst/>
                        </a:rPr>
                      </a:b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Jurídica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eliminar esta actividad debido a que el diagnostico y el diseño del plan de trabajo, definirán los documentos a diseñar para la implementación del sistema.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N/A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281360"/>
                  </a:ext>
                </a:extLst>
              </a:tr>
              <a:tr h="932525">
                <a:tc>
                  <a:txBody>
                    <a:bodyPr/>
                    <a:lstStyle/>
                    <a:p>
                      <a:pPr algn="ctr" rtl="0" fontAlgn="ctr"/>
                      <a:r>
                        <a:rPr lang="es-419" sz="1000" u="none" strike="noStrike">
                          <a:solidFill>
                            <a:schemeClr val="tx1"/>
                          </a:solidFill>
                          <a:effectLst/>
                        </a:rPr>
                        <a:t>15</a:t>
                      </a:r>
                      <a:endParaRPr lang="es-419" sz="1000" b="1"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9.Medidas de debida diligencia</a:t>
                      </a:r>
                      <a:br>
                        <a:rPr lang="es-419" sz="1000" u="none" strike="noStrike">
                          <a:solidFill>
                            <a:schemeClr val="tx1"/>
                          </a:solidFill>
                          <a:effectLst/>
                        </a:rPr>
                      </a:br>
                      <a:r>
                        <a:rPr lang="es-419" sz="1000" u="none" strike="noStrike">
                          <a:solidFill>
                            <a:schemeClr val="tx1"/>
                          </a:solidFill>
                          <a:effectLst/>
                        </a:rPr>
                        <a:t>Subcomponente 3</a:t>
                      </a:r>
                      <a:br>
                        <a:rPr lang="es-419" sz="1000" u="none" strike="noStrike">
                          <a:solidFill>
                            <a:schemeClr val="tx1"/>
                          </a:solidFill>
                          <a:effectLst/>
                        </a:rPr>
                      </a:br>
                      <a:r>
                        <a:rPr lang="es-419" sz="1000" u="none" strike="noStrike">
                          <a:solidFill>
                            <a:schemeClr val="tx1"/>
                          </a:solidFill>
                          <a:effectLst/>
                        </a:rPr>
                        <a:t>Gestión de la debida diligencia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419" sz="1000" b="0" i="0" u="none" strike="noStrike" kern="1200">
                          <a:solidFill>
                            <a:schemeClr val="tx1"/>
                          </a:solidFill>
                          <a:effectLst/>
                          <a:latin typeface="Arial" panose="020B0604020202020204" pitchFamily="34" charset="0"/>
                          <a:ea typeface="+mn-ea"/>
                          <a:cs typeface="+mn-cs"/>
                        </a:rPr>
                        <a:t>Actualizar</a:t>
                      </a:r>
                      <a:r>
                        <a:rPr lang="es-419" sz="1000" u="none" strike="noStrike">
                          <a:solidFill>
                            <a:schemeClr val="tx1"/>
                          </a:solidFill>
                          <a:effectLst/>
                        </a:rPr>
                        <a:t> normograma de acuerdo con la normatividad del SARLAFT aplicable  a la UAECOB</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Incluir actividad</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Oficina Jurídica</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s-419" sz="1000" u="none" strike="noStrike">
                          <a:solidFill>
                            <a:schemeClr val="tx1"/>
                          </a:solidFill>
                          <a:effectLst/>
                        </a:rPr>
                        <a:t>Se solicita incluir esta actividad en razón al ser una actividad prioritaria para la implementacion inicial del SARLAFT</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s-419" sz="1000" u="none" strike="noStrike">
                          <a:solidFill>
                            <a:schemeClr val="tx1"/>
                          </a:solidFill>
                          <a:effectLst/>
                        </a:rPr>
                        <a:t>1/11/2024 - 31/12/2024</a:t>
                      </a:r>
                      <a:endParaRPr lang="es-419" sz="1000" b="0" i="0" u="none" strike="noStrike">
                        <a:solidFill>
                          <a:schemeClr val="tx1"/>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281574"/>
                  </a:ext>
                </a:extLst>
              </a:tr>
            </a:tbl>
          </a:graphicData>
        </a:graphic>
      </p:graphicFrame>
    </p:spTree>
    <p:extLst>
      <p:ext uri="{BB962C8B-B14F-4D97-AF65-F5344CB8AC3E}">
        <p14:creationId xmlns:p14="http://schemas.microsoft.com/office/powerpoint/2010/main" val="213715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BCE8E4-C8C0-23C4-5B1B-5AA98BBEE09D}"/>
              </a:ext>
            </a:extLst>
          </p:cNvPr>
          <p:cNvSpPr txBox="1"/>
          <p:nvPr/>
        </p:nvSpPr>
        <p:spPr>
          <a:xfrm>
            <a:off x="832919" y="4689694"/>
            <a:ext cx="9451818" cy="707886"/>
          </a:xfrm>
          <a:prstGeom prst="rect">
            <a:avLst/>
          </a:prstGeom>
          <a:noFill/>
        </p:spPr>
        <p:txBody>
          <a:bodyPr wrap="square" rtlCol="0">
            <a:spAutoFit/>
          </a:bodyPr>
          <a:lstStyle/>
          <a:p>
            <a:r>
              <a:rPr lang="es-MX" sz="2000"/>
              <a:t>Se solicita aprobación de la versión del Programa de Transparencia y Ética Pública 2024</a:t>
            </a:r>
          </a:p>
          <a:p>
            <a:r>
              <a:rPr lang="es-MX" sz="2000"/>
              <a:t>- La versión aprobada será publicada en la sede electrónica institucional</a:t>
            </a:r>
            <a:endParaRPr lang="es-419" sz="2000"/>
          </a:p>
        </p:txBody>
      </p:sp>
      <p:graphicFrame>
        <p:nvGraphicFramePr>
          <p:cNvPr id="3" name="Tabla 2">
            <a:extLst>
              <a:ext uri="{FF2B5EF4-FFF2-40B4-BE49-F238E27FC236}">
                <a16:creationId xmlns:a16="http://schemas.microsoft.com/office/drawing/2014/main" id="{767CA765-0DC3-14D2-0348-B80B12205465}"/>
              </a:ext>
            </a:extLst>
          </p:cNvPr>
          <p:cNvGraphicFramePr>
            <a:graphicFrameLocks noGrp="1"/>
          </p:cNvGraphicFramePr>
          <p:nvPr/>
        </p:nvGraphicFramePr>
        <p:xfrm>
          <a:off x="247974" y="1260044"/>
          <a:ext cx="11143280" cy="2909001"/>
        </p:xfrm>
        <a:graphic>
          <a:graphicData uri="http://schemas.openxmlformats.org/drawingml/2006/table">
            <a:tbl>
              <a:tblPr>
                <a:tableStyleId>{5C22544A-7EE6-4342-B048-85BDC9FD1C3A}</a:tableStyleId>
              </a:tblPr>
              <a:tblGrid>
                <a:gridCol w="459517">
                  <a:extLst>
                    <a:ext uri="{9D8B030D-6E8A-4147-A177-3AD203B41FA5}">
                      <a16:colId xmlns:a16="http://schemas.microsoft.com/office/drawing/2014/main" val="458510990"/>
                    </a:ext>
                  </a:extLst>
                </a:gridCol>
                <a:gridCol w="1664471">
                  <a:extLst>
                    <a:ext uri="{9D8B030D-6E8A-4147-A177-3AD203B41FA5}">
                      <a16:colId xmlns:a16="http://schemas.microsoft.com/office/drawing/2014/main" val="2907840776"/>
                    </a:ext>
                  </a:extLst>
                </a:gridCol>
                <a:gridCol w="2136752">
                  <a:extLst>
                    <a:ext uri="{9D8B030D-6E8A-4147-A177-3AD203B41FA5}">
                      <a16:colId xmlns:a16="http://schemas.microsoft.com/office/drawing/2014/main" val="1028545009"/>
                    </a:ext>
                  </a:extLst>
                </a:gridCol>
                <a:gridCol w="1838067">
                  <a:extLst>
                    <a:ext uri="{9D8B030D-6E8A-4147-A177-3AD203B41FA5}">
                      <a16:colId xmlns:a16="http://schemas.microsoft.com/office/drawing/2014/main" val="2189884564"/>
                    </a:ext>
                  </a:extLst>
                </a:gridCol>
                <a:gridCol w="1241086">
                  <a:extLst>
                    <a:ext uri="{9D8B030D-6E8A-4147-A177-3AD203B41FA5}">
                      <a16:colId xmlns:a16="http://schemas.microsoft.com/office/drawing/2014/main" val="4255280222"/>
                    </a:ext>
                  </a:extLst>
                </a:gridCol>
                <a:gridCol w="2435048">
                  <a:extLst>
                    <a:ext uri="{9D8B030D-6E8A-4147-A177-3AD203B41FA5}">
                      <a16:colId xmlns:a16="http://schemas.microsoft.com/office/drawing/2014/main" val="1108562098"/>
                    </a:ext>
                  </a:extLst>
                </a:gridCol>
                <a:gridCol w="1368339">
                  <a:extLst>
                    <a:ext uri="{9D8B030D-6E8A-4147-A177-3AD203B41FA5}">
                      <a16:colId xmlns:a16="http://schemas.microsoft.com/office/drawing/2014/main" val="966214034"/>
                    </a:ext>
                  </a:extLst>
                </a:gridCol>
              </a:tblGrid>
              <a:tr h="969667">
                <a:tc>
                  <a:txBody>
                    <a:bodyPr/>
                    <a:lstStyle/>
                    <a:p>
                      <a:pPr algn="ctr" rtl="0" fontAlgn="ctr"/>
                      <a:r>
                        <a:rPr lang="es-419" sz="1100" u="none" strike="noStrike">
                          <a:effectLst/>
                        </a:rPr>
                        <a:t>16</a:t>
                      </a:r>
                      <a:endParaRPr lang="es-419" sz="1100" b="1"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9.Medidas de debida diligencia</a:t>
                      </a:r>
                      <a:br>
                        <a:rPr lang="es-419" sz="1100" u="none" strike="noStrike">
                          <a:effectLst/>
                        </a:rPr>
                      </a:br>
                      <a:r>
                        <a:rPr lang="es-419" sz="1100" u="none" strike="noStrike">
                          <a:effectLst/>
                        </a:rPr>
                        <a:t>Subcomponente 3</a:t>
                      </a:r>
                      <a:br>
                        <a:rPr lang="es-419" sz="1100" u="none" strike="noStrike">
                          <a:effectLst/>
                        </a:rPr>
                      </a:br>
                      <a:r>
                        <a:rPr lang="es-419" sz="1100" u="none" strike="noStrike">
                          <a:effectLst/>
                        </a:rPr>
                        <a:t>Gestión de la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419" sz="1100" u="none" strike="noStrike">
                          <a:effectLst/>
                        </a:rPr>
                        <a:t>Realizar firma de compromiso con la alta dirección con el SARLAFT</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Incluir actividad</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Oficina Asesora de Planeación</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Se solicita incluir esta actividad en razón al ser una actividad prioritaria para la implementacion inicial del SARLAFT</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419" sz="1100" u="none" strike="noStrike">
                          <a:effectLst/>
                        </a:rPr>
                        <a:t>1/11/2024 - 31/12/2024</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650932"/>
                  </a:ext>
                </a:extLst>
              </a:tr>
              <a:tr h="969667">
                <a:tc>
                  <a:txBody>
                    <a:bodyPr/>
                    <a:lstStyle/>
                    <a:p>
                      <a:pPr algn="ctr" rtl="0" fontAlgn="ctr"/>
                      <a:r>
                        <a:rPr lang="es-419" sz="1100" u="none" strike="noStrike">
                          <a:effectLst/>
                        </a:rPr>
                        <a:t>17</a:t>
                      </a:r>
                      <a:endParaRPr lang="es-419" sz="1100" b="1"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9.Medidas de debida diligencia</a:t>
                      </a:r>
                      <a:br>
                        <a:rPr lang="es-419" sz="1100" u="none" strike="noStrike">
                          <a:effectLst/>
                        </a:rPr>
                      </a:br>
                      <a:r>
                        <a:rPr lang="es-419" sz="1100" u="none" strike="noStrike">
                          <a:effectLst/>
                        </a:rPr>
                        <a:t>Subcomponente 3</a:t>
                      </a:r>
                      <a:br>
                        <a:rPr lang="es-419" sz="1100" u="none" strike="noStrike">
                          <a:effectLst/>
                        </a:rPr>
                      </a:br>
                      <a:r>
                        <a:rPr lang="es-419" sz="1100" u="none" strike="noStrike">
                          <a:effectLst/>
                        </a:rPr>
                        <a:t>Gestión de la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419" sz="1100" u="none" strike="noStrike">
                          <a:effectLst/>
                        </a:rPr>
                        <a:t>Diseñar e implementar medidas de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Eliminar actividad</a:t>
                      </a:r>
                      <a:br>
                        <a:rPr lang="es-419" sz="1100" u="none" strike="noStrike">
                          <a:effectLst/>
                        </a:rPr>
                      </a:b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Oficina Jurídica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Se solicita eliminar esta actividad debido a que el diagnostico y el diseño del plan de trabajo, definirán las actividades a realizar para la implementación del sistema.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419" sz="1100" u="none" strike="noStrike">
                          <a:effectLst/>
                        </a:rPr>
                        <a:t>N/A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937680"/>
                  </a:ext>
                </a:extLst>
              </a:tr>
              <a:tr h="969667">
                <a:tc>
                  <a:txBody>
                    <a:bodyPr/>
                    <a:lstStyle/>
                    <a:p>
                      <a:pPr algn="ctr" rtl="0" fontAlgn="ctr"/>
                      <a:r>
                        <a:rPr lang="es-419" sz="1100" u="none" strike="noStrike">
                          <a:effectLst/>
                        </a:rPr>
                        <a:t>18</a:t>
                      </a:r>
                      <a:endParaRPr lang="es-419" sz="1100" b="1"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9.Medidas de debida diligencia</a:t>
                      </a:r>
                      <a:br>
                        <a:rPr lang="es-419" sz="1100" u="none" strike="noStrike">
                          <a:effectLst/>
                        </a:rPr>
                      </a:br>
                      <a:r>
                        <a:rPr lang="es-419" sz="1100" u="none" strike="noStrike">
                          <a:effectLst/>
                        </a:rPr>
                        <a:t>Subcomponente 3</a:t>
                      </a:r>
                      <a:br>
                        <a:rPr lang="es-419" sz="1100" u="none" strike="noStrike">
                          <a:effectLst/>
                        </a:rPr>
                      </a:br>
                      <a:r>
                        <a:rPr lang="es-419" sz="1100" u="none" strike="noStrike">
                          <a:effectLst/>
                        </a:rPr>
                        <a:t>Gestión de la debida diligencia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419" sz="1100" u="none" strike="noStrike">
                          <a:effectLst/>
                        </a:rPr>
                        <a:t>Definir los requisitos mínimos para la vinculación de contrapartes en temas de LAFT, dentro de la UAECOB. </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Definir los requisitos mínimos para la vinculación de contrapartes en temas de LAFT, dentro de la UAECOB. </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Oficina Jurídica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s-419" sz="1100" u="none" strike="noStrike">
                          <a:effectLst/>
                        </a:rPr>
                        <a:t>Se solicita eliminar esta actividad debido a que el diagnostico y el diseño del plan de trabajo, definirán las actividades a realizar para la implementación del sistema.</a:t>
                      </a:r>
                      <a:endParaRPr lang="es-419" sz="1100" b="0" i="0" u="none" strike="noStrike">
                        <a:solidFill>
                          <a:srgbClr val="242424"/>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419" sz="1100" u="none" strike="noStrike">
                          <a:effectLst/>
                        </a:rPr>
                        <a:t>N/A</a:t>
                      </a:r>
                      <a:endParaRPr lang="es-419" sz="1100" b="0" i="0" u="none" strike="noStrike">
                        <a:solidFill>
                          <a:srgbClr val="000000"/>
                        </a:solidFill>
                        <a:effectLst/>
                        <a:latin typeface="Arial" panose="020B0604020202020204" pitchFamily="34" charset="0"/>
                      </a:endParaRPr>
                    </a:p>
                  </a:txBody>
                  <a:tcPr marL="7229" marR="7229" marT="72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8807198"/>
                  </a:ext>
                </a:extLst>
              </a:tr>
            </a:tbl>
          </a:graphicData>
        </a:graphic>
      </p:graphicFrame>
    </p:spTree>
    <p:extLst>
      <p:ext uri="{BB962C8B-B14F-4D97-AF65-F5344CB8AC3E}">
        <p14:creationId xmlns:p14="http://schemas.microsoft.com/office/powerpoint/2010/main" val="5352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6F41B-EA61-E90C-2D21-0938F58BDE18}"/>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Contenido del informe</a:t>
            </a:r>
          </a:p>
        </p:txBody>
      </p:sp>
      <p:sp>
        <p:nvSpPr>
          <p:cNvPr id="6" name="CuadroTexto 14">
            <a:extLst>
              <a:ext uri="{FF2B5EF4-FFF2-40B4-BE49-F238E27FC236}">
                <a16:creationId xmlns:a16="http://schemas.microsoft.com/office/drawing/2014/main" id="{F812BF2C-CF6B-8B83-1013-76C62F366CB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cxnSp>
        <p:nvCxnSpPr>
          <p:cNvPr id="5" name="Conector recto 4">
            <a:extLst>
              <a:ext uri="{FF2B5EF4-FFF2-40B4-BE49-F238E27FC236}">
                <a16:creationId xmlns:a16="http://schemas.microsoft.com/office/drawing/2014/main" id="{FC2A9E11-2266-9AC0-B4FB-D311D53168A8}"/>
              </a:ext>
              <a:ext uri="{C183D7F6-B498-43B3-948B-1728B52AA6E4}">
                <adec:decorative xmlns:adec="http://schemas.microsoft.com/office/drawing/2017/decorative" val="1"/>
              </a:ext>
            </a:extLst>
          </p:cNvPr>
          <p:cNvCxnSpPr>
            <a:cxnSpLocks/>
          </p:cNvCxnSpPr>
          <p:nvPr/>
        </p:nvCxnSpPr>
        <p:spPr>
          <a:xfrm flipH="1">
            <a:off x="5621417" y="1470036"/>
            <a:ext cx="4872" cy="4554723"/>
          </a:xfrm>
          <a:prstGeom prst="line">
            <a:avLst/>
          </a:prstGeom>
          <a:noFill/>
          <a:ln w="76200" cap="flat" cmpd="sng" algn="ctr">
            <a:solidFill>
              <a:srgbClr val="EEECE1">
                <a:lumMod val="50000"/>
              </a:srgbClr>
            </a:solidFill>
            <a:prstDash val="solid"/>
          </a:ln>
          <a:effectLst/>
        </p:spPr>
      </p:cxnSp>
      <p:sp>
        <p:nvSpPr>
          <p:cNvPr id="13" name="Rectángulo 12">
            <a:extLst>
              <a:ext uri="{FF2B5EF4-FFF2-40B4-BE49-F238E27FC236}">
                <a16:creationId xmlns:a16="http://schemas.microsoft.com/office/drawing/2014/main" id="{D97F27B4-09BC-FEB5-0962-6F90A6804BB7}"/>
              </a:ext>
              <a:ext uri="{C183D7F6-B498-43B3-948B-1728B52AA6E4}">
                <adec:decorative xmlns:adec="http://schemas.microsoft.com/office/drawing/2017/decorative" val="1"/>
              </a:ext>
            </a:extLst>
          </p:cNvPr>
          <p:cNvSpPr/>
          <p:nvPr/>
        </p:nvSpPr>
        <p:spPr>
          <a:xfrm>
            <a:off x="6802327" y="2413950"/>
            <a:ext cx="1778051" cy="344069"/>
          </a:xfrm>
          <a:prstGeom prst="rect">
            <a:avLst/>
          </a:prstGeom>
        </p:spPr>
        <p:txBody>
          <a:bodyPr wrap="none">
            <a:spAutoFit/>
          </a:bodyPr>
          <a:lstStyle/>
          <a:p>
            <a:pPr defTabSz="378652">
              <a:defRPr/>
            </a:pPr>
            <a:r>
              <a:rPr lang="es-CO" sz="1636" b="1" kern="0">
                <a:solidFill>
                  <a:prstClr val="black"/>
                </a:solidFill>
                <a:latin typeface="Calibri" panose="020F0502020204030204"/>
              </a:rPr>
              <a:t>Índice de Gráficas </a:t>
            </a:r>
          </a:p>
        </p:txBody>
      </p:sp>
      <p:sp>
        <p:nvSpPr>
          <p:cNvPr id="14" name="Rectángulo 13">
            <a:extLst>
              <a:ext uri="{FF2B5EF4-FFF2-40B4-BE49-F238E27FC236}">
                <a16:creationId xmlns:a16="http://schemas.microsoft.com/office/drawing/2014/main" id="{EC305431-D84E-4A21-6FC2-DAEA3D56C3F9}"/>
              </a:ext>
              <a:ext uri="{C183D7F6-B498-43B3-948B-1728B52AA6E4}">
                <adec:decorative xmlns:adec="http://schemas.microsoft.com/office/drawing/2017/decorative" val="1"/>
              </a:ext>
            </a:extLst>
          </p:cNvPr>
          <p:cNvSpPr/>
          <p:nvPr/>
        </p:nvSpPr>
        <p:spPr>
          <a:xfrm>
            <a:off x="5880937" y="2800533"/>
            <a:ext cx="4832978"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1 . Avances por  Pilares del Plan Estratégico Institucional.</a:t>
            </a:r>
          </a:p>
        </p:txBody>
      </p:sp>
      <p:sp>
        <p:nvSpPr>
          <p:cNvPr id="15" name="CuadroTexto 14">
            <a:extLst>
              <a:ext uri="{FF2B5EF4-FFF2-40B4-BE49-F238E27FC236}">
                <a16:creationId xmlns:a16="http://schemas.microsoft.com/office/drawing/2014/main" id="{C4C67654-04C0-9CA2-8C4F-308EDD56A505}"/>
              </a:ext>
              <a:ext uri="{C183D7F6-B498-43B3-948B-1728B52AA6E4}">
                <adec:decorative xmlns:adec="http://schemas.microsoft.com/office/drawing/2017/decorative" val="1"/>
              </a:ext>
            </a:extLst>
          </p:cNvPr>
          <p:cNvSpPr txBox="1"/>
          <p:nvPr/>
        </p:nvSpPr>
        <p:spPr>
          <a:xfrm>
            <a:off x="5880936" y="3130113"/>
            <a:ext cx="5781021" cy="302070"/>
          </a:xfrm>
          <a:prstGeom prst="rect">
            <a:avLst/>
          </a:prstGeom>
          <a:noFill/>
        </p:spPr>
        <p:txBody>
          <a:bodyPr wrap="square">
            <a:spAutoFit/>
          </a:bodyPr>
          <a:lstStyle/>
          <a:p>
            <a:pPr defTabSz="623346">
              <a:defRPr/>
            </a:pPr>
            <a:r>
              <a:rPr lang="es-CO" sz="1363" i="1" kern="0">
                <a:solidFill>
                  <a:prstClr val="black"/>
                </a:solidFill>
                <a:latin typeface="Calibri" panose="020F0502020204030204"/>
              </a:rPr>
              <a:t>Gráfica 2 . Avances por Objetivos Estratégicos del Plan Estratégico Institucional.</a:t>
            </a:r>
          </a:p>
        </p:txBody>
      </p:sp>
      <p:sp>
        <p:nvSpPr>
          <p:cNvPr id="16" name="Rectángulo 15">
            <a:extLst>
              <a:ext uri="{FF2B5EF4-FFF2-40B4-BE49-F238E27FC236}">
                <a16:creationId xmlns:a16="http://schemas.microsoft.com/office/drawing/2014/main" id="{6CC14DFE-B674-B1F0-12A9-9C73A372DF7F}"/>
              </a:ext>
              <a:ext uri="{C183D7F6-B498-43B3-948B-1728B52AA6E4}">
                <adec:decorative xmlns:adec="http://schemas.microsoft.com/office/drawing/2017/decorative" val="1"/>
              </a:ext>
            </a:extLst>
          </p:cNvPr>
          <p:cNvSpPr/>
          <p:nvPr/>
        </p:nvSpPr>
        <p:spPr>
          <a:xfrm>
            <a:off x="5880936" y="3459693"/>
            <a:ext cx="4904693"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3 . Avance en las acciones del Plan de Acción por proceso.</a:t>
            </a:r>
          </a:p>
        </p:txBody>
      </p:sp>
      <p:sp>
        <p:nvSpPr>
          <p:cNvPr id="17" name="Rectángulo 16">
            <a:extLst>
              <a:ext uri="{FF2B5EF4-FFF2-40B4-BE49-F238E27FC236}">
                <a16:creationId xmlns:a16="http://schemas.microsoft.com/office/drawing/2014/main" id="{796CE392-E596-8FEA-2ED2-111C683863EB}"/>
              </a:ext>
              <a:ext uri="{C183D7F6-B498-43B3-948B-1728B52AA6E4}">
                <adec:decorative xmlns:adec="http://schemas.microsoft.com/office/drawing/2017/decorative" val="1"/>
              </a:ext>
            </a:extLst>
          </p:cNvPr>
          <p:cNvSpPr/>
          <p:nvPr/>
        </p:nvSpPr>
        <p:spPr>
          <a:xfrm>
            <a:off x="5880936" y="3771714"/>
            <a:ext cx="5062604" cy="302070"/>
          </a:xfrm>
          <a:prstGeom prst="rect">
            <a:avLst/>
          </a:prstGeom>
        </p:spPr>
        <p:txBody>
          <a:bodyPr wrap="none">
            <a:spAutoFit/>
          </a:bodyPr>
          <a:lstStyle/>
          <a:p>
            <a:pPr defTabSz="623346">
              <a:defRPr/>
            </a:pPr>
            <a:r>
              <a:rPr lang="es-CO" sz="1363" i="1" kern="0">
                <a:solidFill>
                  <a:prstClr val="black"/>
                </a:solidFill>
                <a:latin typeface="Calibri" panose="020F0502020204030204"/>
              </a:rPr>
              <a:t>Gráfica 4. Avance en las acciones del Plan de Acción por dependencia.</a:t>
            </a:r>
          </a:p>
        </p:txBody>
      </p:sp>
      <p:sp>
        <p:nvSpPr>
          <p:cNvPr id="18" name="Rectángulo 17">
            <a:extLst>
              <a:ext uri="{FF2B5EF4-FFF2-40B4-BE49-F238E27FC236}">
                <a16:creationId xmlns:a16="http://schemas.microsoft.com/office/drawing/2014/main" id="{FADC7762-CA2A-03FE-8277-74B93CAD7094}"/>
              </a:ext>
              <a:ext uri="{C183D7F6-B498-43B3-948B-1728B52AA6E4}">
                <adec:decorative xmlns:adec="http://schemas.microsoft.com/office/drawing/2017/decorative" val="1"/>
              </a:ext>
            </a:extLst>
          </p:cNvPr>
          <p:cNvSpPr/>
          <p:nvPr/>
        </p:nvSpPr>
        <p:spPr>
          <a:xfrm>
            <a:off x="5880937" y="4049517"/>
            <a:ext cx="5424969" cy="302070"/>
          </a:xfrm>
          <a:prstGeom prst="rect">
            <a:avLst/>
          </a:prstGeom>
        </p:spPr>
        <p:txBody>
          <a:bodyPr wrap="square">
            <a:spAutoFit/>
          </a:bodyPr>
          <a:lstStyle/>
          <a:p>
            <a:pPr defTabSz="623346">
              <a:defRPr/>
            </a:pPr>
            <a:r>
              <a:rPr lang="es-CO" sz="1363" i="1" kern="0">
                <a:solidFill>
                  <a:prstClr val="black"/>
                </a:solidFill>
                <a:latin typeface="Calibri" panose="020F0502020204030204"/>
              </a:rPr>
              <a:t>Gráfica 5. Avance en las acciones del Plan de Acción por Política MIPG.</a:t>
            </a:r>
          </a:p>
        </p:txBody>
      </p:sp>
      <p:sp>
        <p:nvSpPr>
          <p:cNvPr id="19" name="CuadroTexto 18">
            <a:extLst>
              <a:ext uri="{FF2B5EF4-FFF2-40B4-BE49-F238E27FC236}">
                <a16:creationId xmlns:a16="http://schemas.microsoft.com/office/drawing/2014/main" id="{88B4099E-73DC-61F2-B4B5-C1865713E335}"/>
              </a:ext>
              <a:ext uri="{C183D7F6-B498-43B3-948B-1728B52AA6E4}">
                <adec:decorative xmlns:adec="http://schemas.microsoft.com/office/drawing/2017/decorative" val="1"/>
              </a:ext>
            </a:extLst>
          </p:cNvPr>
          <p:cNvSpPr txBox="1"/>
          <p:nvPr/>
        </p:nvSpPr>
        <p:spPr>
          <a:xfrm>
            <a:off x="5863839" y="4327320"/>
            <a:ext cx="5587411" cy="302070"/>
          </a:xfrm>
          <a:prstGeom prst="rect">
            <a:avLst/>
          </a:prstGeom>
          <a:noFill/>
        </p:spPr>
        <p:txBody>
          <a:bodyPr wrap="square">
            <a:spAutoFit/>
          </a:bodyPr>
          <a:lstStyle/>
          <a:p>
            <a:pPr defTabSz="623346">
              <a:defRPr/>
            </a:pPr>
            <a:r>
              <a:rPr lang="es-CO" sz="1363" kern="0">
                <a:solidFill>
                  <a:prstClr val="black"/>
                </a:solidFill>
                <a:latin typeface="Calibri" panose="020F0502020204030204"/>
              </a:rPr>
              <a:t>Gráfica 6 % de avance Planes Institucionales</a:t>
            </a:r>
            <a:endParaRPr lang="es-CO" sz="1363" i="1" kern="0">
              <a:solidFill>
                <a:prstClr val="black"/>
              </a:solidFill>
              <a:latin typeface="Calibri" panose="020F0502020204030204"/>
            </a:endParaRPr>
          </a:p>
        </p:txBody>
      </p:sp>
      <p:sp>
        <p:nvSpPr>
          <p:cNvPr id="20" name="CuadroTexto 19">
            <a:extLst>
              <a:ext uri="{FF2B5EF4-FFF2-40B4-BE49-F238E27FC236}">
                <a16:creationId xmlns:a16="http://schemas.microsoft.com/office/drawing/2014/main" id="{64C5E582-E071-7760-5CDB-E6545E12860E}"/>
              </a:ext>
              <a:ext uri="{C183D7F6-B498-43B3-948B-1728B52AA6E4}">
                <adec:decorative xmlns:adec="http://schemas.microsoft.com/office/drawing/2017/decorative" val="1"/>
              </a:ext>
            </a:extLst>
          </p:cNvPr>
          <p:cNvSpPr txBox="1"/>
          <p:nvPr/>
        </p:nvSpPr>
        <p:spPr>
          <a:xfrm>
            <a:off x="5845280" y="4592281"/>
            <a:ext cx="5429842" cy="302070"/>
          </a:xfrm>
          <a:prstGeom prst="rect">
            <a:avLst/>
          </a:prstGeom>
          <a:noFill/>
        </p:spPr>
        <p:txBody>
          <a:bodyPr wrap="square">
            <a:spAutoFit/>
          </a:bodyPr>
          <a:lstStyle/>
          <a:p>
            <a:pPr defTabSz="623346">
              <a:defRPr/>
            </a:pPr>
            <a:r>
              <a:rPr lang="es-CO" sz="1363" kern="0">
                <a:solidFill>
                  <a:prstClr val="black"/>
                </a:solidFill>
                <a:latin typeface="Calibri" panose="020F0502020204030204"/>
              </a:rPr>
              <a:t>Gráfica 7 % de avance de MIPG por cada una de sus Políticas</a:t>
            </a:r>
          </a:p>
        </p:txBody>
      </p:sp>
      <p:sp>
        <p:nvSpPr>
          <p:cNvPr id="21" name="Rectángulo 20">
            <a:extLst>
              <a:ext uri="{FF2B5EF4-FFF2-40B4-BE49-F238E27FC236}">
                <a16:creationId xmlns:a16="http://schemas.microsoft.com/office/drawing/2014/main" id="{B25F80BC-5D9D-83A2-326F-760A2FE6230A}"/>
              </a:ext>
              <a:ext uri="{C183D7F6-B498-43B3-948B-1728B52AA6E4}">
                <adec:decorative xmlns:adec="http://schemas.microsoft.com/office/drawing/2017/decorative" val="1"/>
              </a:ext>
            </a:extLst>
          </p:cNvPr>
          <p:cNvSpPr/>
          <p:nvPr/>
        </p:nvSpPr>
        <p:spPr>
          <a:xfrm>
            <a:off x="5863839" y="4892877"/>
            <a:ext cx="5640549" cy="302070"/>
          </a:xfrm>
          <a:prstGeom prst="rect">
            <a:avLst/>
          </a:prstGeom>
        </p:spPr>
        <p:txBody>
          <a:bodyPr wrap="square">
            <a:spAutoFit/>
          </a:bodyPr>
          <a:lstStyle/>
          <a:p>
            <a:pPr defTabSz="623346">
              <a:defRPr/>
            </a:pPr>
            <a:r>
              <a:rPr lang="es-CO" sz="1363" kern="0">
                <a:solidFill>
                  <a:prstClr val="black"/>
                </a:solidFill>
                <a:latin typeface="Calibri" panose="020F0502020204030204"/>
              </a:rPr>
              <a:t>Gráfica 8 % de avance de MIPG por cada Dimensión </a:t>
            </a:r>
          </a:p>
        </p:txBody>
      </p:sp>
      <p:sp>
        <p:nvSpPr>
          <p:cNvPr id="22" name="Rectángulo 21">
            <a:extLst>
              <a:ext uri="{FF2B5EF4-FFF2-40B4-BE49-F238E27FC236}">
                <a16:creationId xmlns:a16="http://schemas.microsoft.com/office/drawing/2014/main" id="{83DF2084-4331-2190-2E53-DA5953F18201}"/>
              </a:ext>
            </a:extLst>
          </p:cNvPr>
          <p:cNvSpPr/>
          <p:nvPr/>
        </p:nvSpPr>
        <p:spPr>
          <a:xfrm rot="16200000" flipH="1">
            <a:off x="-503854" y="3069774"/>
            <a:ext cx="3144417" cy="83042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ysClr val="windowText" lastClr="000000"/>
                </a:solidFill>
              </a:rPr>
              <a:t>Informe de seguimiento a la planeación institucional</a:t>
            </a:r>
          </a:p>
        </p:txBody>
      </p:sp>
      <p:sp>
        <p:nvSpPr>
          <p:cNvPr id="23" name="Rectángulo 22">
            <a:extLst>
              <a:ext uri="{FF2B5EF4-FFF2-40B4-BE49-F238E27FC236}">
                <a16:creationId xmlns:a16="http://schemas.microsoft.com/office/drawing/2014/main" id="{4EAFEC93-E909-CCD6-E5D5-3CD9E6473663}"/>
              </a:ext>
            </a:extLst>
          </p:cNvPr>
          <p:cNvSpPr/>
          <p:nvPr/>
        </p:nvSpPr>
        <p:spPr>
          <a:xfrm>
            <a:off x="1856793" y="1539550"/>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Metodología</a:t>
            </a:r>
          </a:p>
        </p:txBody>
      </p:sp>
      <p:sp>
        <p:nvSpPr>
          <p:cNvPr id="24" name="Rectángulo 23">
            <a:extLst>
              <a:ext uri="{FF2B5EF4-FFF2-40B4-BE49-F238E27FC236}">
                <a16:creationId xmlns:a16="http://schemas.microsoft.com/office/drawing/2014/main" id="{2A944926-C14E-6B66-60B3-1FC17A915E4A}"/>
              </a:ext>
            </a:extLst>
          </p:cNvPr>
          <p:cNvSpPr/>
          <p:nvPr/>
        </p:nvSpPr>
        <p:spPr>
          <a:xfrm>
            <a:off x="1856793" y="2243078"/>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Estratégico Institucional</a:t>
            </a:r>
          </a:p>
        </p:txBody>
      </p:sp>
      <p:sp>
        <p:nvSpPr>
          <p:cNvPr id="25" name="Rectángulo 24">
            <a:extLst>
              <a:ext uri="{FF2B5EF4-FFF2-40B4-BE49-F238E27FC236}">
                <a16:creationId xmlns:a16="http://schemas.microsoft.com/office/drawing/2014/main" id="{11E872D5-519D-0BC8-5D49-EA1D200A24E2}"/>
              </a:ext>
            </a:extLst>
          </p:cNvPr>
          <p:cNvSpPr/>
          <p:nvPr/>
        </p:nvSpPr>
        <p:spPr>
          <a:xfrm>
            <a:off x="1856793" y="2946606"/>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de Acción</a:t>
            </a:r>
          </a:p>
        </p:txBody>
      </p:sp>
      <p:sp>
        <p:nvSpPr>
          <p:cNvPr id="26" name="Rectángulo 25">
            <a:extLst>
              <a:ext uri="{FF2B5EF4-FFF2-40B4-BE49-F238E27FC236}">
                <a16:creationId xmlns:a16="http://schemas.microsoft.com/office/drawing/2014/main" id="{0277EDA2-A2F8-5B16-2FC0-5D0F0F4AE008}"/>
              </a:ext>
            </a:extLst>
          </p:cNvPr>
          <p:cNvSpPr/>
          <p:nvPr/>
        </p:nvSpPr>
        <p:spPr>
          <a:xfrm>
            <a:off x="1856793" y="3650134"/>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Planes Institucionales</a:t>
            </a:r>
          </a:p>
        </p:txBody>
      </p:sp>
      <p:sp>
        <p:nvSpPr>
          <p:cNvPr id="27" name="Rectángulo 26">
            <a:extLst>
              <a:ext uri="{FF2B5EF4-FFF2-40B4-BE49-F238E27FC236}">
                <a16:creationId xmlns:a16="http://schemas.microsoft.com/office/drawing/2014/main" id="{7D828ECE-84B0-20F4-A1D7-644669BF08A5}"/>
              </a:ext>
            </a:extLst>
          </p:cNvPr>
          <p:cNvSpPr/>
          <p:nvPr/>
        </p:nvSpPr>
        <p:spPr>
          <a:xfrm>
            <a:off x="1856793" y="4353662"/>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MIPG</a:t>
            </a:r>
          </a:p>
        </p:txBody>
      </p:sp>
      <p:sp>
        <p:nvSpPr>
          <p:cNvPr id="28" name="Rectángulo 27">
            <a:extLst>
              <a:ext uri="{FF2B5EF4-FFF2-40B4-BE49-F238E27FC236}">
                <a16:creationId xmlns:a16="http://schemas.microsoft.com/office/drawing/2014/main" id="{65C6FB30-D48A-E982-87C5-DC413808BC4F}"/>
              </a:ext>
            </a:extLst>
          </p:cNvPr>
          <p:cNvSpPr/>
          <p:nvPr/>
        </p:nvSpPr>
        <p:spPr>
          <a:xfrm>
            <a:off x="1856793" y="5057191"/>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Ejecución Presupuestal</a:t>
            </a:r>
          </a:p>
        </p:txBody>
      </p:sp>
      <p:cxnSp>
        <p:nvCxnSpPr>
          <p:cNvPr id="33" name="Conector: angular 32">
            <a:extLst>
              <a:ext uri="{FF2B5EF4-FFF2-40B4-BE49-F238E27FC236}">
                <a16:creationId xmlns:a16="http://schemas.microsoft.com/office/drawing/2014/main" id="{4C563FF3-9C1E-0C38-8DAA-A3E7C5B2C3B6}"/>
              </a:ext>
            </a:extLst>
          </p:cNvPr>
          <p:cNvCxnSpPr>
            <a:stCxn id="22" idx="2"/>
            <a:endCxn id="28" idx="1"/>
          </p:cNvCxnSpPr>
          <p:nvPr/>
        </p:nvCxnSpPr>
        <p:spPr>
          <a:xfrm>
            <a:off x="1483567" y="3484987"/>
            <a:ext cx="373226" cy="1819466"/>
          </a:xfrm>
          <a:prstGeom prst="bentConnector5">
            <a:avLst>
              <a:gd name="adj1" fmla="val 38750"/>
              <a:gd name="adj2" fmla="val 48974"/>
              <a:gd name="adj3" fmla="val 38750"/>
            </a:avLst>
          </a:prstGeom>
        </p:spPr>
        <p:style>
          <a:lnRef idx="2">
            <a:schemeClr val="accent1"/>
          </a:lnRef>
          <a:fillRef idx="0">
            <a:schemeClr val="accent1"/>
          </a:fillRef>
          <a:effectRef idx="1">
            <a:schemeClr val="accent1"/>
          </a:effectRef>
          <a:fontRef idx="minor">
            <a:schemeClr val="tx1"/>
          </a:fontRef>
        </p:style>
      </p:cxnSp>
      <p:cxnSp>
        <p:nvCxnSpPr>
          <p:cNvPr id="36" name="Conector: angular 35">
            <a:extLst>
              <a:ext uri="{FF2B5EF4-FFF2-40B4-BE49-F238E27FC236}">
                <a16:creationId xmlns:a16="http://schemas.microsoft.com/office/drawing/2014/main" id="{74F5CD42-13F7-AEC4-1F35-D1860BFAB903}"/>
              </a:ext>
            </a:extLst>
          </p:cNvPr>
          <p:cNvCxnSpPr>
            <a:cxnSpLocks/>
            <a:stCxn id="22" idx="2"/>
            <a:endCxn id="27" idx="1"/>
          </p:cNvCxnSpPr>
          <p:nvPr/>
        </p:nvCxnSpPr>
        <p:spPr>
          <a:xfrm>
            <a:off x="1483567" y="3484987"/>
            <a:ext cx="373226" cy="1115937"/>
          </a:xfrm>
          <a:prstGeom prst="bentConnector5">
            <a:avLst>
              <a:gd name="adj1" fmla="val 38750"/>
              <a:gd name="adj2" fmla="val 5752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id="{63D5A44D-5748-B03B-1487-375495735B5A}"/>
              </a:ext>
            </a:extLst>
          </p:cNvPr>
          <p:cNvCxnSpPr>
            <a:cxnSpLocks/>
            <a:stCxn id="22" idx="2"/>
            <a:endCxn id="23" idx="1"/>
          </p:cNvCxnSpPr>
          <p:nvPr/>
        </p:nvCxnSpPr>
        <p:spPr>
          <a:xfrm flipV="1">
            <a:off x="1483567" y="1786812"/>
            <a:ext cx="373226" cy="1698175"/>
          </a:xfrm>
          <a:prstGeom prst="bentConnector5">
            <a:avLst>
              <a:gd name="adj1" fmla="val 38750"/>
              <a:gd name="adj2" fmla="val 54945"/>
              <a:gd name="adj3" fmla="val 38750"/>
            </a:avLst>
          </a:prstGeom>
        </p:spPr>
        <p:style>
          <a:lnRef idx="2">
            <a:schemeClr val="accent1"/>
          </a:lnRef>
          <a:fillRef idx="0">
            <a:schemeClr val="accent1"/>
          </a:fillRef>
          <a:effectRef idx="1">
            <a:schemeClr val="accent1"/>
          </a:effectRef>
          <a:fontRef idx="minor">
            <a:schemeClr val="tx1"/>
          </a:fontRef>
        </p:style>
      </p:cxnSp>
      <p:cxnSp>
        <p:nvCxnSpPr>
          <p:cNvPr id="49" name="Conector: angular 48">
            <a:extLst>
              <a:ext uri="{FF2B5EF4-FFF2-40B4-BE49-F238E27FC236}">
                <a16:creationId xmlns:a16="http://schemas.microsoft.com/office/drawing/2014/main" id="{DB5D5C31-D6A2-B36E-3D37-3566AC916307}"/>
              </a:ext>
            </a:extLst>
          </p:cNvPr>
          <p:cNvCxnSpPr>
            <a:stCxn id="24" idx="1"/>
            <a:endCxn id="22" idx="2"/>
          </p:cNvCxnSpPr>
          <p:nvPr/>
        </p:nvCxnSpPr>
        <p:spPr>
          <a:xfrm rot="10800000" flipV="1">
            <a:off x="1483567" y="2490339"/>
            <a:ext cx="373226" cy="994647"/>
          </a:xfrm>
          <a:prstGeom prst="bentConnector5">
            <a:avLst>
              <a:gd name="adj1" fmla="val 61250"/>
              <a:gd name="adj2" fmla="val 41557"/>
              <a:gd name="adj3" fmla="val 61250"/>
            </a:avLst>
          </a:prstGeom>
        </p:spPr>
        <p:style>
          <a:lnRef idx="2">
            <a:schemeClr val="accent1"/>
          </a:lnRef>
          <a:fillRef idx="0">
            <a:schemeClr val="accent1"/>
          </a:fillRef>
          <a:effectRef idx="1">
            <a:schemeClr val="accent1"/>
          </a:effectRef>
          <a:fontRef idx="minor">
            <a:schemeClr val="tx1"/>
          </a:fontRef>
        </p:style>
      </p:cxnSp>
      <p:cxnSp>
        <p:nvCxnSpPr>
          <p:cNvPr id="52" name="Conector: angular 51">
            <a:extLst>
              <a:ext uri="{FF2B5EF4-FFF2-40B4-BE49-F238E27FC236}">
                <a16:creationId xmlns:a16="http://schemas.microsoft.com/office/drawing/2014/main" id="{A7043DAC-561D-9B54-4679-EA2825064E52}"/>
              </a:ext>
            </a:extLst>
          </p:cNvPr>
          <p:cNvCxnSpPr>
            <a:stCxn id="25" idx="1"/>
            <a:endCxn id="22" idx="2"/>
          </p:cNvCxnSpPr>
          <p:nvPr/>
        </p:nvCxnSpPr>
        <p:spPr>
          <a:xfrm rot="10800000" flipV="1">
            <a:off x="1483567" y="3193867"/>
            <a:ext cx="373226" cy="291119"/>
          </a:xfrm>
          <a:prstGeom prst="bentConnector5">
            <a:avLst>
              <a:gd name="adj1" fmla="val 61250"/>
              <a:gd name="adj2" fmla="val 103204"/>
              <a:gd name="adj3" fmla="val 63750"/>
            </a:avLst>
          </a:prstGeom>
        </p:spPr>
        <p:style>
          <a:lnRef idx="2">
            <a:schemeClr val="accent1"/>
          </a:lnRef>
          <a:fillRef idx="0">
            <a:schemeClr val="accent1"/>
          </a:fillRef>
          <a:effectRef idx="1">
            <a:schemeClr val="accent1"/>
          </a:effectRef>
          <a:fontRef idx="minor">
            <a:schemeClr val="tx1"/>
          </a:fontRef>
        </p:style>
      </p:cxnSp>
      <p:cxnSp>
        <p:nvCxnSpPr>
          <p:cNvPr id="56" name="Conector: angular 55">
            <a:extLst>
              <a:ext uri="{FF2B5EF4-FFF2-40B4-BE49-F238E27FC236}">
                <a16:creationId xmlns:a16="http://schemas.microsoft.com/office/drawing/2014/main" id="{C152905D-8089-C0A0-36A4-7C92FD42B03B}"/>
              </a:ext>
            </a:extLst>
          </p:cNvPr>
          <p:cNvCxnSpPr>
            <a:stCxn id="22" idx="2"/>
            <a:endCxn id="26" idx="1"/>
          </p:cNvCxnSpPr>
          <p:nvPr/>
        </p:nvCxnSpPr>
        <p:spPr>
          <a:xfrm>
            <a:off x="1483567" y="3484987"/>
            <a:ext cx="373226" cy="412409"/>
          </a:xfrm>
          <a:prstGeom prst="bentConnector5">
            <a:avLst>
              <a:gd name="adj1" fmla="val 38750"/>
              <a:gd name="adj2" fmla="val 213123"/>
              <a:gd name="adj3" fmla="val 3875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53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26417" y="913534"/>
            <a:ext cx="10349020" cy="5016758"/>
          </a:xfrm>
          <a:prstGeom prst="rect">
            <a:avLst/>
          </a:prstGeom>
          <a:noFill/>
        </p:spPr>
        <p:txBody>
          <a:bodyPr wrap="square" rtlCol="0">
            <a:spAutoFit/>
          </a:bodyPr>
          <a:lstStyle/>
          <a:p>
            <a:pPr algn="just" defTabSz="378652">
              <a:defRPr/>
            </a:pPr>
            <a:r>
              <a:rPr lang="es-MX" sz="1600" kern="0" dirty="0">
                <a:solidFill>
                  <a:prstClr val="black"/>
                </a:solidFill>
              </a:rPr>
              <a:t>La Unidad Administrativa Especial Cuerpo Oficial de Bomberos de Bogotá, diseño el Plan Estratégico Institucional 2020- 2024 a partir de cuatro pilares y cuatro principios que constituyen la base de la gestión institucional.</a:t>
            </a:r>
          </a:p>
          <a:p>
            <a:pPr algn="just" defTabSz="378652">
              <a:defRPr/>
            </a:pPr>
            <a:endParaRPr lang="es-MX" sz="1600" kern="0" dirty="0">
              <a:solidFill>
                <a:prstClr val="black"/>
              </a:solidFill>
            </a:endParaRPr>
          </a:p>
          <a:p>
            <a:pPr algn="just" defTabSz="378652">
              <a:defRPr/>
            </a:pPr>
            <a:r>
              <a:rPr lang="es-MX" sz="1600" kern="0" dirty="0">
                <a:solidFill>
                  <a:prstClr val="black"/>
                </a:solidFill>
              </a:rPr>
              <a:t>Está compuesto por 39 acciones. Estas iniciativas contribuirán significativamente al progreso de los 8 objetivos de los 4 Pilares Institucionales, delineados en el plan estratégico institucional para el período 2020-2024. Estos datos han sido verificados y reflejan el compromiso de la Unidad Administrativa Especial Cuerpo Oficial de Bomberos de Bogotá con su visión y misión institucional. </a:t>
            </a:r>
          </a:p>
          <a:p>
            <a:pPr algn="just" defTabSz="378652">
              <a:defRPr/>
            </a:pPr>
            <a:endParaRPr lang="es-MX" sz="1600" kern="0" dirty="0">
              <a:solidFill>
                <a:prstClr val="black"/>
              </a:solidFill>
            </a:endParaRPr>
          </a:p>
          <a:p>
            <a:pPr algn="just" defTabSz="378652">
              <a:defRPr/>
            </a:pPr>
            <a:r>
              <a:rPr lang="es-MX" sz="1600" kern="0" dirty="0">
                <a:solidFill>
                  <a:prstClr val="black"/>
                </a:solidFill>
              </a:rPr>
              <a:t>El objetivo general de este informe de seguimiento es informar a la ciudadanía y a los diversos grupos de interés sobre el estado de avance de la ejecución de los Planes de la Unidad Administrativa Especial Cuerpo Oficial de Bomberos de Bogotá con corte a 30 de septiembre, así como presentar un análisis descriptivo del mismo. </a:t>
            </a:r>
          </a:p>
          <a:p>
            <a:pPr algn="just" defTabSz="378652">
              <a:defRPr/>
            </a:pPr>
            <a:endParaRPr lang="es-MX" sz="1600" kern="0" dirty="0">
              <a:solidFill>
                <a:prstClr val="black"/>
              </a:solidFill>
            </a:endParaRPr>
          </a:p>
          <a:p>
            <a:pPr algn="just" defTabSz="378652">
              <a:defRPr/>
            </a:pPr>
            <a:r>
              <a:rPr lang="es-MX" sz="1600" b="1" kern="0" dirty="0">
                <a:solidFill>
                  <a:prstClr val="black"/>
                </a:solidFill>
              </a:rPr>
              <a:t>Es así, como el seguimiento al cumplimiento del Plan de Acción 2024 se realiza desde la 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a:t>
            </a:r>
          </a:p>
          <a:p>
            <a:pPr algn="just" defTabSz="378652">
              <a:defRPr/>
            </a:pPr>
            <a:endParaRPr lang="es-MX" sz="1600" kern="0" dirty="0">
              <a:solidFill>
                <a:prstClr val="black"/>
              </a:solidFill>
            </a:endParaRPr>
          </a:p>
          <a:p>
            <a:pPr algn="just" defTabSz="378652">
              <a:defRPr/>
            </a:pPr>
            <a:r>
              <a:rPr lang="es-MX" sz="1600" kern="0" dirty="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Portada Planes " title="Portada Planes ">
            <a:extLst>
              <a:ext uri="{FF2B5EF4-FFF2-40B4-BE49-F238E27FC236}">
                <a16:creationId xmlns:a16="http://schemas.microsoft.com/office/drawing/2014/main" id="{A2D18C68-4B4E-D553-7890-964236950338}"/>
              </a:ext>
            </a:extLst>
          </p:cNvPr>
          <p:cNvPicPr>
            <a:picLocks noChangeAspect="1"/>
          </p:cNvPicPr>
          <p:nvPr/>
        </p:nvPicPr>
        <p:blipFill rotWithShape="1">
          <a:blip r:embed="rId2" cstate="print">
            <a:alphaModFix amt="79000"/>
            <a:extLst>
              <a:ext uri="{28A0092B-C50C-407E-A947-70E740481C1C}">
                <a14:useLocalDpi xmlns:a14="http://schemas.microsoft.com/office/drawing/2010/main" val="0"/>
              </a:ext>
            </a:extLst>
          </a:blip>
          <a:srcRect t="2508" b="2508"/>
          <a:stretch/>
        </p:blipFill>
        <p:spPr>
          <a:xfrm>
            <a:off x="-42829" y="-366337"/>
            <a:ext cx="12231577" cy="6856833"/>
          </a:xfrm>
          <a:prstGeom prst="rect">
            <a:avLst/>
          </a:prstGeom>
          <a:solidFill>
            <a:schemeClr val="accent1"/>
          </a:solidFill>
          <a:ln>
            <a:noFill/>
          </a:ln>
          <a:effectLst>
            <a:softEdge rad="0"/>
          </a:effectLst>
        </p:spPr>
      </p:pic>
      <p:sp>
        <p:nvSpPr>
          <p:cNvPr id="24" name="Rectángulo 23" title="Portada Planes">
            <a:extLst>
              <a:ext uri="{FF2B5EF4-FFF2-40B4-BE49-F238E27FC236}">
                <a16:creationId xmlns:a16="http://schemas.microsoft.com/office/drawing/2014/main" id="{C13AA883-58A1-65E9-0261-0E17EF18C32D}"/>
              </a:ext>
            </a:extLst>
          </p:cNvPr>
          <p:cNvSpPr/>
          <p:nvPr/>
        </p:nvSpPr>
        <p:spPr>
          <a:xfrm>
            <a:off x="-39577" y="4211704"/>
            <a:ext cx="12231577" cy="2833138"/>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a:ea typeface="+mn-ea"/>
              <a:cs typeface="+mn-cs"/>
            </a:endParaRPr>
          </a:p>
        </p:txBody>
      </p:sp>
      <p:sp>
        <p:nvSpPr>
          <p:cNvPr id="25" name="Título 7">
            <a:extLst>
              <a:ext uri="{FF2B5EF4-FFF2-40B4-BE49-F238E27FC236}">
                <a16:creationId xmlns:a16="http://schemas.microsoft.com/office/drawing/2014/main" id="{B174D0BF-7977-4E95-7964-B4B48EE4CDFB}"/>
              </a:ext>
            </a:extLst>
          </p:cNvPr>
          <p:cNvSpPr txBox="1">
            <a:spLocks/>
          </p:cNvSpPr>
          <p:nvPr/>
        </p:nvSpPr>
        <p:spPr>
          <a:xfrm>
            <a:off x="1219659" y="5211074"/>
            <a:ext cx="9752682" cy="10071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uLnTx/>
                <a:uFillTx/>
                <a:latin typeface="Impact" panose="020B0806030902050204" pitchFamily="34" charset="0"/>
                <a:ea typeface="+mj-ea"/>
                <a:cs typeface="+mj-cs"/>
              </a:rPr>
              <a:t>PEI 2020-2024</a:t>
            </a:r>
            <a:endParaRPr kumimoji="0" lang="es-CO" sz="6817" b="0" i="0" u="none" strike="noStrike" kern="1200" cap="none" spc="0" normalizeH="0" baseline="0" noProof="0">
              <a:ln>
                <a:noFill/>
              </a:ln>
              <a:solidFill>
                <a:prstClr val="black"/>
              </a:solidFill>
              <a:effectLst/>
              <a:uLnTx/>
              <a:uFillTx/>
              <a:latin typeface="Impact" panose="020B0806030902050204" pitchFamily="34" charset="0"/>
              <a:ea typeface="+mj-ea"/>
              <a:cs typeface="+mj-cs"/>
            </a:endParaRPr>
          </a:p>
        </p:txBody>
      </p:sp>
      <p:pic>
        <p:nvPicPr>
          <p:cNvPr id="26" name="Gráfico 25">
            <a:extLst>
              <a:ext uri="{FF2B5EF4-FFF2-40B4-BE49-F238E27FC236}">
                <a16:creationId xmlns:a16="http://schemas.microsoft.com/office/drawing/2014/main" id="{61B8753A-ABB5-8893-EC1B-8727F7FAD54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8845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B8EDD11-1034-D11A-5716-4EAD4EE9BDB5}"/>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3DFBFDE-C0A2-8A20-B9CC-C4BB5DFCA426}"/>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-PEI  </a:t>
            </a:r>
          </a:p>
        </p:txBody>
      </p:sp>
      <p:sp>
        <p:nvSpPr>
          <p:cNvPr id="6" name="CuadroTexto 14">
            <a:extLst>
              <a:ext uri="{FF2B5EF4-FFF2-40B4-BE49-F238E27FC236}">
                <a16:creationId xmlns:a16="http://schemas.microsoft.com/office/drawing/2014/main" id="{62B08BB5-9908-E402-DB1A-C14DAB495A4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138E963A-F78D-EEA7-90F9-3EF38045EA61}"/>
              </a:ext>
              <a:ext uri="{C183D7F6-B498-43B3-948B-1728B52AA6E4}">
                <adec:decorative xmlns:adec="http://schemas.microsoft.com/office/drawing/2017/decorative" val="1"/>
              </a:ext>
            </a:extLst>
          </p:cNvPr>
          <p:cNvSpPr txBox="1"/>
          <p:nvPr/>
        </p:nvSpPr>
        <p:spPr>
          <a:xfrm>
            <a:off x="643509" y="1017542"/>
            <a:ext cx="9864337" cy="1124772"/>
          </a:xfrm>
          <a:prstGeom prst="rect">
            <a:avLst/>
          </a:prstGeom>
          <a:noFill/>
        </p:spPr>
        <p:txBody>
          <a:bodyPr wrap="square" lIns="62334" tIns="31167" rIns="62334" bIns="31167" rtlCol="0" anchor="t">
            <a:spAutoFit/>
          </a:bodyPr>
          <a:lstStyle/>
          <a:p>
            <a:pPr algn="just" defTabSz="378652">
              <a:defRPr/>
            </a:pPr>
            <a:r>
              <a:rPr lang="es-MX" sz="1500" kern="0" dirty="0">
                <a:solidFill>
                  <a:prstClr val="black"/>
                </a:solidFill>
              </a:rPr>
              <a:t>La UAE Cuerpo Oficial de Bomberos de Bogotá diseño el Plan Estratégico Institucional 2020- 2024 a  partir de cuatro pilares y cuatro principios que constituyen la base de la gestión institucional.</a:t>
            </a:r>
          </a:p>
          <a:p>
            <a:pPr algn="just" defTabSz="378652">
              <a:defRPr/>
            </a:pPr>
            <a:endParaRPr lang="es-MX" sz="1500" kern="0" dirty="0">
              <a:solidFill>
                <a:prstClr val="black"/>
              </a:solidFill>
            </a:endParaRPr>
          </a:p>
          <a:p>
            <a:pPr algn="just" defTabSz="378652">
              <a:defRPr/>
            </a:pPr>
            <a:r>
              <a:rPr lang="es-MX" sz="1500" kern="0" dirty="0">
                <a:solidFill>
                  <a:prstClr val="black"/>
                </a:solidFill>
              </a:rPr>
              <a:t>El avance promedio con corte a 31 de diciembre del 2024 es del </a:t>
            </a:r>
            <a:r>
              <a:rPr lang="es-MX" sz="2400" b="1" kern="0" dirty="0">
                <a:solidFill>
                  <a:srgbClr val="D2A000"/>
                </a:solidFill>
              </a:rPr>
              <a:t>98,2%</a:t>
            </a:r>
            <a:r>
              <a:rPr lang="es-MX" sz="1500" b="1" kern="0" dirty="0"/>
              <a:t>. </a:t>
            </a:r>
            <a:endParaRPr lang="es-CO" sz="1500" b="1" kern="0" dirty="0">
              <a:cs typeface="Calibri"/>
            </a:endParaRPr>
          </a:p>
        </p:txBody>
      </p:sp>
      <p:grpSp>
        <p:nvGrpSpPr>
          <p:cNvPr id="5" name="Grupo 4">
            <a:extLst>
              <a:ext uri="{FF2B5EF4-FFF2-40B4-BE49-F238E27FC236}">
                <a16:creationId xmlns:a16="http://schemas.microsoft.com/office/drawing/2014/main" id="{7811F622-CD88-C146-FFD8-3265E9D307E8}"/>
              </a:ext>
              <a:ext uri="{C183D7F6-B498-43B3-948B-1728B52AA6E4}">
                <adec:decorative xmlns:adec="http://schemas.microsoft.com/office/drawing/2017/decorative" val="1"/>
              </a:ext>
            </a:extLst>
          </p:cNvPr>
          <p:cNvGrpSpPr/>
          <p:nvPr/>
        </p:nvGrpSpPr>
        <p:grpSpPr>
          <a:xfrm>
            <a:off x="640328" y="2264206"/>
            <a:ext cx="6618726" cy="4192521"/>
            <a:chOff x="-2503730" y="3264273"/>
            <a:chExt cx="10249458" cy="6427583"/>
          </a:xfrm>
        </p:grpSpPr>
        <p:sp>
          <p:nvSpPr>
            <p:cNvPr id="7" name="CuadroTexto 6">
              <a:extLst>
                <a:ext uri="{FF2B5EF4-FFF2-40B4-BE49-F238E27FC236}">
                  <a16:creationId xmlns:a16="http://schemas.microsoft.com/office/drawing/2014/main" id="{15354919-318F-7820-8933-DC46BE7E2284}"/>
                </a:ext>
              </a:extLst>
            </p:cNvPr>
            <p:cNvSpPr txBox="1"/>
            <p:nvPr/>
          </p:nvSpPr>
          <p:spPr>
            <a:xfrm>
              <a:off x="-2503730" y="3268293"/>
              <a:ext cx="4337140" cy="613411"/>
            </a:xfrm>
            <a:prstGeom prst="rect">
              <a:avLst/>
            </a:prstGeom>
            <a:noFill/>
          </p:spPr>
          <p:txBody>
            <a:bodyPr wrap="none" rtlCol="0">
              <a:spAutoFit/>
            </a:bodyPr>
            <a:lstStyle/>
            <a:p>
              <a:pPr defTabSz="623346">
                <a:defRPr/>
              </a:pPr>
              <a:r>
                <a:rPr lang="es-ES" sz="2000" b="1" kern="0">
                  <a:solidFill>
                    <a:prstClr val="black"/>
                  </a:solidFill>
                  <a:latin typeface="Calibri" panose="020F0502020204030204"/>
                </a:rPr>
                <a:t>Avances Pilares PEI 2024</a:t>
              </a:r>
              <a:endParaRPr lang="es-CO" sz="2000" b="1" kern="0">
                <a:solidFill>
                  <a:prstClr val="black"/>
                </a:solidFill>
                <a:latin typeface="Calibri" panose="020F0502020204030204"/>
              </a:endParaRPr>
            </a:p>
          </p:txBody>
        </p:sp>
        <p:grpSp>
          <p:nvGrpSpPr>
            <p:cNvPr id="8" name="Grupo 7">
              <a:extLst>
                <a:ext uri="{FF2B5EF4-FFF2-40B4-BE49-F238E27FC236}">
                  <a16:creationId xmlns:a16="http://schemas.microsoft.com/office/drawing/2014/main" id="{432A185F-A22E-5EA1-34F8-C3C51023CDF1}"/>
                </a:ext>
              </a:extLst>
            </p:cNvPr>
            <p:cNvGrpSpPr/>
            <p:nvPr/>
          </p:nvGrpSpPr>
          <p:grpSpPr>
            <a:xfrm>
              <a:off x="-185308" y="3264273"/>
              <a:ext cx="7931036" cy="6427583"/>
              <a:chOff x="-185308" y="3264273"/>
              <a:chExt cx="7931036" cy="6427583"/>
            </a:xfrm>
          </p:grpSpPr>
          <p:grpSp>
            <p:nvGrpSpPr>
              <p:cNvPr id="9" name="Grupo 8" descr="GRAFICO DE AVANCES PLAN ESTRATEGICO INSTITUCIONAL 2022" title="GRAFICO DE AVANCES PLAN ESTRATEGICO INSTITUCIONAL 2022">
                <a:extLst>
                  <a:ext uri="{FF2B5EF4-FFF2-40B4-BE49-F238E27FC236}">
                    <a16:creationId xmlns:a16="http://schemas.microsoft.com/office/drawing/2014/main" id="{3398D3B4-30BF-DE16-2C41-0B357EC6E0AF}"/>
                  </a:ext>
                </a:extLst>
              </p:cNvPr>
              <p:cNvGrpSpPr/>
              <p:nvPr/>
            </p:nvGrpSpPr>
            <p:grpSpPr>
              <a:xfrm>
                <a:off x="-185308" y="3264273"/>
                <a:ext cx="7931036" cy="6427583"/>
                <a:chOff x="82748" y="-590107"/>
                <a:chExt cx="9916659" cy="8036795"/>
              </a:xfrm>
            </p:grpSpPr>
            <p:grpSp>
              <p:nvGrpSpPr>
                <p:cNvPr id="14" name="Grupo 13">
                  <a:extLst>
                    <a:ext uri="{FF2B5EF4-FFF2-40B4-BE49-F238E27FC236}">
                      <a16:creationId xmlns:a16="http://schemas.microsoft.com/office/drawing/2014/main" id="{06614B1A-2E29-B9E0-05DF-9AB0C4E17860}"/>
                    </a:ext>
                  </a:extLst>
                </p:cNvPr>
                <p:cNvGrpSpPr/>
                <p:nvPr/>
              </p:nvGrpSpPr>
              <p:grpSpPr>
                <a:xfrm>
                  <a:off x="82748" y="-590107"/>
                  <a:ext cx="9482963" cy="8036795"/>
                  <a:chOff x="-1185613" y="-590107"/>
                  <a:chExt cx="9482963" cy="8036795"/>
                </a:xfrm>
              </p:grpSpPr>
              <p:grpSp>
                <p:nvGrpSpPr>
                  <p:cNvPr id="16" name="Grupo 15">
                    <a:extLst>
                      <a:ext uri="{FF2B5EF4-FFF2-40B4-BE49-F238E27FC236}">
                        <a16:creationId xmlns:a16="http://schemas.microsoft.com/office/drawing/2014/main" id="{26840DE0-390F-C60A-28F6-0F1EA9343D8C}"/>
                      </a:ext>
                    </a:extLst>
                  </p:cNvPr>
                  <p:cNvGrpSpPr/>
                  <p:nvPr/>
                </p:nvGrpSpPr>
                <p:grpSpPr>
                  <a:xfrm>
                    <a:off x="-1185613" y="-590107"/>
                    <a:ext cx="9482963" cy="8036795"/>
                    <a:chOff x="-991098" y="507646"/>
                    <a:chExt cx="7351892" cy="6230703"/>
                  </a:xfrm>
                </p:grpSpPr>
                <p:sp>
                  <p:nvSpPr>
                    <p:cNvPr id="18" name="Elipse 17">
                      <a:extLst>
                        <a:ext uri="{FF2B5EF4-FFF2-40B4-BE49-F238E27FC236}">
                          <a16:creationId xmlns:a16="http://schemas.microsoft.com/office/drawing/2014/main" id="{189738B2-DC77-88C3-2859-28A609E6666F}"/>
                        </a:ext>
                      </a:extLst>
                    </p:cNvPr>
                    <p:cNvSpPr/>
                    <p:nvPr/>
                  </p:nvSpPr>
                  <p:spPr>
                    <a:xfrm>
                      <a:off x="858706" y="2165936"/>
                      <a:ext cx="3676826" cy="2966654"/>
                    </a:xfrm>
                    <a:prstGeom prst="ellipse">
                      <a:avLst/>
                    </a:prstGeom>
                    <a:solidFill>
                      <a:srgbClr val="83659B">
                        <a:alpha val="90000"/>
                      </a:srgbClr>
                    </a:solidFill>
                    <a:ln w="12700" cap="flat" cmpd="sng" algn="ctr">
                      <a:no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19" name="Elipse 18">
                      <a:extLst>
                        <a:ext uri="{FF2B5EF4-FFF2-40B4-BE49-F238E27FC236}">
                          <a16:creationId xmlns:a16="http://schemas.microsoft.com/office/drawing/2014/main" id="{FBA739BA-1AE8-478D-1DC1-E6198C171810}"/>
                        </a:ext>
                      </a:extLst>
                    </p:cNvPr>
                    <p:cNvSpPr/>
                    <p:nvPr/>
                  </p:nvSpPr>
                  <p:spPr>
                    <a:xfrm>
                      <a:off x="3587792" y="2404683"/>
                      <a:ext cx="2773002" cy="2503866"/>
                    </a:xfrm>
                    <a:prstGeom prst="ellipse">
                      <a:avLst/>
                    </a:prstGeom>
                    <a:solidFill>
                      <a:srgbClr val="B8C568"/>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0" name="Elipse 19">
                      <a:extLst>
                        <a:ext uri="{FF2B5EF4-FFF2-40B4-BE49-F238E27FC236}">
                          <a16:creationId xmlns:a16="http://schemas.microsoft.com/office/drawing/2014/main" id="{0793C607-20E2-77E9-2A86-EBD748639A51}"/>
                        </a:ext>
                      </a:extLst>
                    </p:cNvPr>
                    <p:cNvSpPr/>
                    <p:nvPr/>
                  </p:nvSpPr>
                  <p:spPr>
                    <a:xfrm>
                      <a:off x="1306377" y="4234486"/>
                      <a:ext cx="2773002" cy="2503863"/>
                    </a:xfrm>
                    <a:prstGeom prst="ellipse">
                      <a:avLst/>
                    </a:prstGeom>
                    <a:solidFill>
                      <a:srgbClr val="E8CB6E"/>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1" name="Elipse 20">
                      <a:extLst>
                        <a:ext uri="{FF2B5EF4-FFF2-40B4-BE49-F238E27FC236}">
                          <a16:creationId xmlns:a16="http://schemas.microsoft.com/office/drawing/2014/main" id="{291E3063-2255-143A-D5B0-7C9AC0179100}"/>
                        </a:ext>
                      </a:extLst>
                    </p:cNvPr>
                    <p:cNvSpPr/>
                    <p:nvPr/>
                  </p:nvSpPr>
                  <p:spPr>
                    <a:xfrm>
                      <a:off x="-991098" y="2359636"/>
                      <a:ext cx="2773002" cy="2505506"/>
                    </a:xfrm>
                    <a:prstGeom prst="ellipse">
                      <a:avLst/>
                    </a:prstGeom>
                    <a:solidFill>
                      <a:srgbClr val="81AED7">
                        <a:alpha val="90000"/>
                      </a:srgbClr>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2" name="Elipse 21">
                      <a:extLst>
                        <a:ext uri="{FF2B5EF4-FFF2-40B4-BE49-F238E27FC236}">
                          <a16:creationId xmlns:a16="http://schemas.microsoft.com/office/drawing/2014/main" id="{31EC1BA0-E837-1508-DAB3-8A122E18AF68}"/>
                        </a:ext>
                      </a:extLst>
                    </p:cNvPr>
                    <p:cNvSpPr/>
                    <p:nvPr/>
                  </p:nvSpPr>
                  <p:spPr>
                    <a:xfrm>
                      <a:off x="1307527" y="507646"/>
                      <a:ext cx="2773002" cy="2503864"/>
                    </a:xfrm>
                    <a:prstGeom prst="ellipse">
                      <a:avLst/>
                    </a:prstGeom>
                    <a:solidFill>
                      <a:srgbClr val="B65A4F">
                        <a:alpha val="90000"/>
                      </a:srgbClr>
                    </a:solidFill>
                    <a:ln w="38100" cap="flat" cmpd="sng" algn="ctr">
                      <a:solidFill>
                        <a:sysClr val="window" lastClr="FFFFFF"/>
                      </a:solidFill>
                      <a:prstDash val="solid"/>
                      <a:miter lim="800000"/>
                    </a:ln>
                    <a:effectLst/>
                  </p:spPr>
                  <p:txBody>
                    <a:bodyPr rtlCol="0" anchor="ctr"/>
                    <a:lstStyle/>
                    <a:p>
                      <a:pPr algn="ctr" defTabSz="623346">
                        <a:defRPr/>
                      </a:pPr>
                      <a:endParaRPr lang="es-CO" sz="1000" kern="0">
                        <a:solidFill>
                          <a:prstClr val="white"/>
                        </a:solidFill>
                        <a:latin typeface="Calibri" panose="020F0502020204030204"/>
                      </a:endParaRPr>
                    </a:p>
                  </p:txBody>
                </p:sp>
                <p:sp>
                  <p:nvSpPr>
                    <p:cNvPr id="23" name="Forma libre: forma 22">
                      <a:extLst>
                        <a:ext uri="{FF2B5EF4-FFF2-40B4-BE49-F238E27FC236}">
                          <a16:creationId xmlns:a16="http://schemas.microsoft.com/office/drawing/2014/main" id="{DBDDFBEF-7B59-B922-3BB0-6D5D83F8A0E9}"/>
                        </a:ext>
                      </a:extLst>
                    </p:cNvPr>
                    <p:cNvSpPr/>
                    <p:nvPr/>
                  </p:nvSpPr>
                  <p:spPr>
                    <a:xfrm>
                      <a:off x="1205990" y="2849817"/>
                      <a:ext cx="553012" cy="1531559"/>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4" name="Forma libre: forma 23">
                      <a:extLst>
                        <a:ext uri="{FF2B5EF4-FFF2-40B4-BE49-F238E27FC236}">
                          <a16:creationId xmlns:a16="http://schemas.microsoft.com/office/drawing/2014/main" id="{9CBA7CB4-6C9D-4DA3-0C74-1B07ABA55544}"/>
                        </a:ext>
                      </a:extLst>
                    </p:cNvPr>
                    <p:cNvSpPr/>
                    <p:nvPr/>
                  </p:nvSpPr>
                  <p:spPr>
                    <a:xfrm>
                      <a:off x="1755199" y="2400388"/>
                      <a:ext cx="1876509" cy="595193"/>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5" name="Forma libre: forma 24">
                      <a:extLst>
                        <a:ext uri="{FF2B5EF4-FFF2-40B4-BE49-F238E27FC236}">
                          <a16:creationId xmlns:a16="http://schemas.microsoft.com/office/drawing/2014/main" id="{EC5F2074-F243-26CF-BAE9-2BE34811A9F3}"/>
                        </a:ext>
                      </a:extLst>
                    </p:cNvPr>
                    <p:cNvSpPr/>
                    <p:nvPr/>
                  </p:nvSpPr>
                  <p:spPr>
                    <a:xfrm>
                      <a:off x="3613446" y="2886502"/>
                      <a:ext cx="538424" cy="1553012"/>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6" name="Forma libre: forma 25">
                      <a:extLst>
                        <a:ext uri="{FF2B5EF4-FFF2-40B4-BE49-F238E27FC236}">
                          <a16:creationId xmlns:a16="http://schemas.microsoft.com/office/drawing/2014/main" id="{E093E341-BDA2-7352-D035-6CA79F49E784}"/>
                        </a:ext>
                      </a:extLst>
                    </p:cNvPr>
                    <p:cNvSpPr/>
                    <p:nvPr/>
                  </p:nvSpPr>
                  <p:spPr>
                    <a:xfrm>
                      <a:off x="1755199" y="4277341"/>
                      <a:ext cx="1847382" cy="558672"/>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w="12700" cap="flat" cmpd="sng" algn="ctr">
                      <a:noFill/>
                      <a:prstDash val="solid"/>
                      <a:miter lim="800000"/>
                    </a:ln>
                    <a:effectLst/>
                  </p:spPr>
                  <p:txBody>
                    <a:bodyPr wrap="square" rtlCol="0" anchor="ctr">
                      <a:noAutofit/>
                    </a:bodyPr>
                    <a:lstStyle/>
                    <a:p>
                      <a:pPr algn="ctr" defTabSz="623346">
                        <a:defRPr/>
                      </a:pPr>
                      <a:endParaRPr lang="es-CO" sz="1000" kern="0">
                        <a:solidFill>
                          <a:prstClr val="white"/>
                        </a:solidFill>
                        <a:latin typeface="Calibri" panose="020F0502020204030204"/>
                      </a:endParaRPr>
                    </a:p>
                  </p:txBody>
                </p:sp>
                <p:sp>
                  <p:nvSpPr>
                    <p:cNvPr id="27" name="CuadroTexto 26">
                      <a:extLst>
                        <a:ext uri="{FF2B5EF4-FFF2-40B4-BE49-F238E27FC236}">
                          <a16:creationId xmlns:a16="http://schemas.microsoft.com/office/drawing/2014/main" id="{85B0C1E9-1C78-1854-66FB-DDD647C3EA63}"/>
                        </a:ext>
                      </a:extLst>
                    </p:cNvPr>
                    <p:cNvSpPr txBox="1"/>
                    <p:nvPr/>
                  </p:nvSpPr>
                  <p:spPr>
                    <a:xfrm>
                      <a:off x="1155456" y="854866"/>
                      <a:ext cx="2510868" cy="1052024"/>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GESTIÓN </a:t>
                      </a:r>
                    </a:p>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DEL RIESGO</a:t>
                      </a:r>
                    </a:p>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DE INCENDIOS</a:t>
                      </a:r>
                    </a:p>
                    <a:p>
                      <a:pPr algn="ctr" defTabSz="623346">
                        <a:defRPr/>
                      </a:pPr>
                      <a:endParaRPr lang="es-CO"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28" name="CuadroTexto 27">
                      <a:extLst>
                        <a:ext uri="{FF2B5EF4-FFF2-40B4-BE49-F238E27FC236}">
                          <a16:creationId xmlns:a16="http://schemas.microsoft.com/office/drawing/2014/main" id="{E3312452-D436-AA5D-5DEA-F40BBCD4C00C}"/>
                        </a:ext>
                      </a:extLst>
                    </p:cNvPr>
                    <p:cNvSpPr txBox="1"/>
                    <p:nvPr/>
                  </p:nvSpPr>
                  <p:spPr>
                    <a:xfrm>
                      <a:off x="-879950" y="3172944"/>
                      <a:ext cx="1691148" cy="594622"/>
                    </a:xfrm>
                    <a:prstGeom prst="rect">
                      <a:avLst/>
                    </a:prstGeom>
                    <a:noFill/>
                  </p:spPr>
                  <p:txBody>
                    <a:bodyPr wrap="square" rtlCol="0">
                      <a:spAutoFit/>
                    </a:bodyPr>
                    <a:lstStyle/>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OPERACIÓN </a:t>
                      </a:r>
                    </a:p>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29" name="CuadroTexto 28">
                      <a:extLst>
                        <a:ext uri="{FF2B5EF4-FFF2-40B4-BE49-F238E27FC236}">
                          <a16:creationId xmlns:a16="http://schemas.microsoft.com/office/drawing/2014/main" id="{210C5637-832F-F7C4-1B12-793C05C565A1}"/>
                        </a:ext>
                      </a:extLst>
                    </p:cNvPr>
                    <p:cNvSpPr txBox="1"/>
                    <p:nvPr/>
                  </p:nvSpPr>
                  <p:spPr>
                    <a:xfrm>
                      <a:off x="4451519" y="3228823"/>
                      <a:ext cx="1691147" cy="594622"/>
                    </a:xfrm>
                    <a:prstGeom prst="rect">
                      <a:avLst/>
                    </a:prstGeom>
                    <a:noFill/>
                  </p:spPr>
                  <p:txBody>
                    <a:bodyPr wrap="square" rtlCol="0">
                      <a:spAutoFit/>
                    </a:bodyPr>
                    <a:lstStyle/>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TALENTO</a:t>
                      </a:r>
                    </a:p>
                    <a:p>
                      <a:pPr algn="ctr" defTabSz="623346">
                        <a:defRPr/>
                      </a:pPr>
                      <a:r>
                        <a:rPr lang="es-ES" sz="10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30" name="CuadroTexto 29">
                      <a:extLst>
                        <a:ext uri="{FF2B5EF4-FFF2-40B4-BE49-F238E27FC236}">
                          <a16:creationId xmlns:a16="http://schemas.microsoft.com/office/drawing/2014/main" id="{6BF452EB-D2C7-84E0-11A4-91DC13A96DEE}"/>
                        </a:ext>
                      </a:extLst>
                    </p:cNvPr>
                    <p:cNvSpPr txBox="1"/>
                    <p:nvPr/>
                  </p:nvSpPr>
                  <p:spPr>
                    <a:xfrm>
                      <a:off x="1584290" y="5359710"/>
                      <a:ext cx="1691147" cy="548883"/>
                    </a:xfrm>
                    <a:prstGeom prst="rect">
                      <a:avLst/>
                    </a:prstGeom>
                    <a:noFill/>
                  </p:spPr>
                  <p:txBody>
                    <a:bodyPr wrap="square" rtlCol="0">
                      <a:spAutoFit/>
                    </a:bodyPr>
                    <a:lstStyle/>
                    <a:p>
                      <a:pPr algn="ctr" defTabSz="623346">
                        <a:defRPr/>
                      </a:pPr>
                      <a:r>
                        <a:rPr lang="es-ES" sz="9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FORTALECIMIENTO</a:t>
                      </a:r>
                    </a:p>
                    <a:p>
                      <a:pPr algn="ctr" defTabSz="623346">
                        <a:defRPr/>
                      </a:pPr>
                      <a:r>
                        <a:rPr lang="es-ES" sz="900" b="1" kern="0">
                          <a:solidFill>
                            <a:prstClr val="black"/>
                          </a:solidFill>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1" name="CuadroTexto 30">
                      <a:extLst>
                        <a:ext uri="{FF2B5EF4-FFF2-40B4-BE49-F238E27FC236}">
                          <a16:creationId xmlns:a16="http://schemas.microsoft.com/office/drawing/2014/main" id="{CB77AC78-B235-5BA0-9E80-74DFBF69B26B}"/>
                        </a:ext>
                      </a:extLst>
                    </p:cNvPr>
                    <p:cNvSpPr txBox="1"/>
                    <p:nvPr/>
                  </p:nvSpPr>
                  <p:spPr>
                    <a:xfrm>
                      <a:off x="1853971" y="2544733"/>
                      <a:ext cx="1691147" cy="299372"/>
                    </a:xfrm>
                    <a:prstGeom prst="rect">
                      <a:avLst/>
                    </a:prstGeom>
                    <a:noFill/>
                  </p:spPr>
                  <p:txBody>
                    <a:bodyPr wrap="square" lIns="62334" tIns="31167" rIns="62334" bIns="31167" rtlCol="0" anchor="t">
                      <a:spAutoFit/>
                    </a:bodyPr>
                    <a:lstStyle/>
                    <a:p>
                      <a:pPr algn="ctr" defTabSz="623346">
                        <a:defRPr/>
                      </a:pPr>
                      <a:r>
                        <a:rPr lang="es-ES" sz="900" b="1" kern="0">
                          <a:solidFill>
                            <a:prstClr val="white"/>
                          </a:solidFill>
                          <a:latin typeface="Museo Sans Condensed"/>
                          <a:ea typeface="Tahoma"/>
                          <a:cs typeface="Tahoma"/>
                        </a:rPr>
                        <a:t>Corresponsabilidad</a:t>
                      </a:r>
                    </a:p>
                  </p:txBody>
                </p:sp>
                <p:sp>
                  <p:nvSpPr>
                    <p:cNvPr id="32" name="CuadroTexto 31">
                      <a:extLst>
                        <a:ext uri="{FF2B5EF4-FFF2-40B4-BE49-F238E27FC236}">
                          <a16:creationId xmlns:a16="http://schemas.microsoft.com/office/drawing/2014/main" id="{CF40D2A9-0EBA-1D3F-8523-D6537518E19C}"/>
                        </a:ext>
                      </a:extLst>
                    </p:cNvPr>
                    <p:cNvSpPr txBox="1"/>
                    <p:nvPr/>
                  </p:nvSpPr>
                  <p:spPr>
                    <a:xfrm>
                      <a:off x="1780853" y="4356715"/>
                      <a:ext cx="1785086" cy="365921"/>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33" name="CuadroTexto 32">
                      <a:extLst>
                        <a:ext uri="{FF2B5EF4-FFF2-40B4-BE49-F238E27FC236}">
                          <a16:creationId xmlns:a16="http://schemas.microsoft.com/office/drawing/2014/main" id="{DD2F6EF4-C743-8C21-2FD7-9716B6355D5B}"/>
                        </a:ext>
                      </a:extLst>
                    </p:cNvPr>
                    <p:cNvSpPr txBox="1"/>
                    <p:nvPr/>
                  </p:nvSpPr>
                  <p:spPr>
                    <a:xfrm rot="16200000">
                      <a:off x="639473" y="3450020"/>
                      <a:ext cx="1691148" cy="369609"/>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34" name="CuadroTexto 33">
                      <a:extLst>
                        <a:ext uri="{FF2B5EF4-FFF2-40B4-BE49-F238E27FC236}">
                          <a16:creationId xmlns:a16="http://schemas.microsoft.com/office/drawing/2014/main" id="{4187D2FC-572B-A041-020F-D7E4A60EB1E0}"/>
                        </a:ext>
                      </a:extLst>
                    </p:cNvPr>
                    <p:cNvSpPr txBox="1"/>
                    <p:nvPr/>
                  </p:nvSpPr>
                  <p:spPr>
                    <a:xfrm rot="16200000">
                      <a:off x="3059866" y="3493796"/>
                      <a:ext cx="1691148" cy="369609"/>
                    </a:xfrm>
                    <a:prstGeom prst="rect">
                      <a:avLst/>
                    </a:prstGeom>
                    <a:noFill/>
                  </p:spPr>
                  <p:txBody>
                    <a:bodyPr wrap="square" rtlCol="0">
                      <a:spAutoFit/>
                    </a:bodyPr>
                    <a:lstStyle/>
                    <a:p>
                      <a:pPr algn="ctr" defTabSz="623346">
                        <a:defRPr/>
                      </a:pPr>
                      <a:r>
                        <a:rPr lang="es-ES" sz="10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35" name="CuadroTexto 34">
                      <a:extLst>
                        <a:ext uri="{FF2B5EF4-FFF2-40B4-BE49-F238E27FC236}">
                          <a16:creationId xmlns:a16="http://schemas.microsoft.com/office/drawing/2014/main" id="{D7B2E3F9-DC3A-DB62-774D-0A1D907C971E}"/>
                        </a:ext>
                      </a:extLst>
                    </p:cNvPr>
                    <p:cNvSpPr txBox="1"/>
                    <p:nvPr/>
                  </p:nvSpPr>
                  <p:spPr>
                    <a:xfrm>
                      <a:off x="1705337" y="3057101"/>
                      <a:ext cx="1691147" cy="411661"/>
                    </a:xfrm>
                    <a:prstGeom prst="rect">
                      <a:avLst/>
                    </a:prstGeom>
                    <a:noFill/>
                  </p:spPr>
                  <p:txBody>
                    <a:bodyPr wrap="square" rtlCol="0">
                      <a:spAutoFit/>
                    </a:bodyPr>
                    <a:lstStyle/>
                    <a:p>
                      <a:pPr algn="ctr" defTabSz="623346">
                        <a:defRPr/>
                      </a:pPr>
                      <a:r>
                        <a:rPr lang="es-ES" sz="1200" b="1" kern="0">
                          <a:solidFill>
                            <a:prstClr val="white"/>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17" name="Gráfico 16" descr="GRAFICO DE AVANCES PLAN ESTRATEGICO INSTITUCIONAL 2022" title="GRAFICO DE AVANCES PLAN ESTRATEGICO INSTITUCIONAL 2022">
                    <a:extLst>
                      <a:ext uri="{FF2B5EF4-FFF2-40B4-BE49-F238E27FC236}">
                        <a16:creationId xmlns:a16="http://schemas.microsoft.com/office/drawing/2014/main" id="{1FB12F1A-4011-9C5D-79ED-101EA2BEE9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484692" y="3147794"/>
                    <a:ext cx="2097341" cy="726517"/>
                  </a:xfrm>
                  <a:prstGeom prst="rect">
                    <a:avLst/>
                  </a:prstGeom>
                </p:spPr>
              </p:pic>
            </p:grpSp>
            <p:cxnSp>
              <p:nvCxnSpPr>
                <p:cNvPr id="15" name="Conector recto 14">
                  <a:extLst>
                    <a:ext uri="{FF2B5EF4-FFF2-40B4-BE49-F238E27FC236}">
                      <a16:creationId xmlns:a16="http://schemas.microsoft.com/office/drawing/2014/main" id="{2CC93E78-B66A-FCC9-A3FC-E08DE00B2AF5}"/>
                    </a:ext>
                  </a:extLst>
                </p:cNvPr>
                <p:cNvCxnSpPr/>
                <p:nvPr/>
              </p:nvCxnSpPr>
              <p:spPr>
                <a:xfrm>
                  <a:off x="8686801" y="950208"/>
                  <a:ext cx="1312606" cy="0"/>
                </a:xfrm>
                <a:prstGeom prst="line">
                  <a:avLst/>
                </a:prstGeom>
                <a:noFill/>
                <a:ln w="6350" cap="flat" cmpd="sng" algn="ctr">
                  <a:solidFill>
                    <a:sysClr val="window" lastClr="FFFFFF"/>
                  </a:solidFill>
                  <a:prstDash val="solid"/>
                  <a:miter lim="800000"/>
                </a:ln>
                <a:effectLst/>
              </p:spPr>
            </p:cxnSp>
          </p:grpSp>
          <p:sp>
            <p:nvSpPr>
              <p:cNvPr id="10" name="CuadroTexto 9">
                <a:extLst>
                  <a:ext uri="{FF2B5EF4-FFF2-40B4-BE49-F238E27FC236}">
                    <a16:creationId xmlns:a16="http://schemas.microsoft.com/office/drawing/2014/main" id="{0971B106-929A-7CD2-4AF5-24F3CBC62570}"/>
                  </a:ext>
                </a:extLst>
              </p:cNvPr>
              <p:cNvSpPr txBox="1"/>
              <p:nvPr/>
            </p:nvSpPr>
            <p:spPr>
              <a:xfrm>
                <a:off x="3418646" y="4351122"/>
                <a:ext cx="1137368" cy="473981"/>
              </a:xfrm>
              <a:prstGeom prst="rect">
                <a:avLst/>
              </a:prstGeom>
              <a:noFill/>
            </p:spPr>
            <p:txBody>
              <a:bodyPr wrap="square" lIns="62334" tIns="31167" rIns="62334" bIns="31167" rtlCol="0" anchor="t">
                <a:spAutoFit/>
              </a:bodyPr>
              <a:lstStyle/>
              <a:p>
                <a:pPr algn="ctr" defTabSz="623346">
                  <a:defRPr/>
                </a:pPr>
                <a:r>
                  <a:rPr lang="es-ES" sz="1600" b="1" kern="0" dirty="0">
                    <a:solidFill>
                      <a:prstClr val="white"/>
                    </a:solidFill>
                    <a:latin typeface="Calibri" panose="020F0502020204030204"/>
                  </a:rPr>
                  <a:t>99%</a:t>
                </a:r>
                <a:endParaRPr lang="es-CO" sz="1600" b="1" kern="0" dirty="0">
                  <a:solidFill>
                    <a:prstClr val="white"/>
                  </a:solidFill>
                  <a:latin typeface="Calibri" panose="020F0502020204030204"/>
                </a:endParaRPr>
              </a:p>
            </p:txBody>
          </p:sp>
          <p:sp>
            <p:nvSpPr>
              <p:cNvPr id="11" name="CuadroTexto 10">
                <a:extLst>
                  <a:ext uri="{FF2B5EF4-FFF2-40B4-BE49-F238E27FC236}">
                    <a16:creationId xmlns:a16="http://schemas.microsoft.com/office/drawing/2014/main" id="{ECA83BBF-0A81-752A-A95D-71397AD8C1E3}"/>
                  </a:ext>
                </a:extLst>
              </p:cNvPr>
              <p:cNvSpPr txBox="1"/>
              <p:nvPr/>
            </p:nvSpPr>
            <p:spPr>
              <a:xfrm>
                <a:off x="5884987" y="6506105"/>
                <a:ext cx="1137368" cy="519039"/>
              </a:xfrm>
              <a:prstGeom prst="rect">
                <a:avLst/>
              </a:prstGeom>
              <a:noFill/>
            </p:spPr>
            <p:txBody>
              <a:bodyPr wrap="square" rtlCol="0">
                <a:spAutoFit/>
              </a:bodyPr>
              <a:lstStyle/>
              <a:p>
                <a:pPr algn="ctr" defTabSz="623346">
                  <a:defRPr/>
                </a:pPr>
                <a:r>
                  <a:rPr lang="es-CO" sz="1600" b="1" kern="0" dirty="0">
                    <a:solidFill>
                      <a:prstClr val="black"/>
                    </a:solidFill>
                    <a:latin typeface="Calibri" panose="020F0502020204030204"/>
                  </a:rPr>
                  <a:t>99%</a:t>
                </a:r>
              </a:p>
            </p:txBody>
          </p:sp>
          <p:sp>
            <p:nvSpPr>
              <p:cNvPr id="12" name="CuadroTexto 11">
                <a:extLst>
                  <a:ext uri="{FF2B5EF4-FFF2-40B4-BE49-F238E27FC236}">
                    <a16:creationId xmlns:a16="http://schemas.microsoft.com/office/drawing/2014/main" id="{EF382743-5D8B-7B6E-443C-4AB1146C869A}"/>
                  </a:ext>
                </a:extLst>
              </p:cNvPr>
              <p:cNvSpPr txBox="1"/>
              <p:nvPr/>
            </p:nvSpPr>
            <p:spPr>
              <a:xfrm>
                <a:off x="177483" y="6501067"/>
                <a:ext cx="1137368" cy="519039"/>
              </a:xfrm>
              <a:prstGeom prst="rect">
                <a:avLst/>
              </a:prstGeom>
              <a:noFill/>
            </p:spPr>
            <p:txBody>
              <a:bodyPr wrap="square" rtlCol="0">
                <a:spAutoFit/>
              </a:bodyPr>
              <a:lstStyle/>
              <a:p>
                <a:pPr algn="ctr" defTabSz="623346">
                  <a:defRPr/>
                </a:pPr>
                <a:r>
                  <a:rPr lang="es-ES" sz="1600" b="1" kern="0" dirty="0">
                    <a:solidFill>
                      <a:prstClr val="black"/>
                    </a:solidFill>
                    <a:latin typeface="Calibri" panose="020F0502020204030204"/>
                  </a:rPr>
                  <a:t>100%</a:t>
                </a:r>
                <a:endParaRPr lang="es-CO" sz="1600" b="1" kern="0" dirty="0">
                  <a:solidFill>
                    <a:prstClr val="black"/>
                  </a:solidFill>
                  <a:latin typeface="Calibri" panose="020F0502020204030204"/>
                </a:endParaRPr>
              </a:p>
            </p:txBody>
          </p:sp>
          <p:sp>
            <p:nvSpPr>
              <p:cNvPr id="13" name="CuadroTexto 12">
                <a:extLst>
                  <a:ext uri="{FF2B5EF4-FFF2-40B4-BE49-F238E27FC236}">
                    <a16:creationId xmlns:a16="http://schemas.microsoft.com/office/drawing/2014/main" id="{45466008-904C-D7A5-0F8D-76BAEDA10B37}"/>
                  </a:ext>
                </a:extLst>
              </p:cNvPr>
              <p:cNvSpPr txBox="1"/>
              <p:nvPr/>
            </p:nvSpPr>
            <p:spPr>
              <a:xfrm>
                <a:off x="3159446" y="8675785"/>
                <a:ext cx="1137368" cy="519039"/>
              </a:xfrm>
              <a:prstGeom prst="rect">
                <a:avLst/>
              </a:prstGeom>
              <a:noFill/>
            </p:spPr>
            <p:txBody>
              <a:bodyPr wrap="square" rtlCol="0">
                <a:spAutoFit/>
              </a:bodyPr>
              <a:lstStyle/>
              <a:p>
                <a:pPr algn="ctr" defTabSz="623346">
                  <a:defRPr/>
                </a:pPr>
                <a:r>
                  <a:rPr lang="es-ES" sz="1600" b="1" kern="0" dirty="0">
                    <a:solidFill>
                      <a:prstClr val="black"/>
                    </a:solidFill>
                    <a:latin typeface="Calibri" panose="020F0502020204030204"/>
                  </a:rPr>
                  <a:t>95%</a:t>
                </a:r>
                <a:endParaRPr lang="es-CO" sz="1600" b="1" kern="0" dirty="0">
                  <a:solidFill>
                    <a:prstClr val="black"/>
                  </a:solidFill>
                  <a:latin typeface="Calibri" panose="020F0502020204030204"/>
                </a:endParaRPr>
              </a:p>
            </p:txBody>
          </p:sp>
        </p:grpSp>
      </p:grpSp>
      <p:sp>
        <p:nvSpPr>
          <p:cNvPr id="36" name="Rectángulo 35">
            <a:extLst>
              <a:ext uri="{FF2B5EF4-FFF2-40B4-BE49-F238E27FC236}">
                <a16:creationId xmlns:a16="http://schemas.microsoft.com/office/drawing/2014/main" id="{A60FD4E8-35C7-990A-BD4E-40BEA18636F1}"/>
              </a:ext>
              <a:ext uri="{C183D7F6-B498-43B3-948B-1728B52AA6E4}">
                <adec:decorative xmlns:adec="http://schemas.microsoft.com/office/drawing/2017/decorative" val="1"/>
              </a:ext>
            </a:extLst>
          </p:cNvPr>
          <p:cNvSpPr/>
          <p:nvPr/>
        </p:nvSpPr>
        <p:spPr>
          <a:xfrm>
            <a:off x="244670" y="5663625"/>
            <a:ext cx="3843957" cy="246221"/>
          </a:xfrm>
          <a:prstGeom prst="rect">
            <a:avLst/>
          </a:prstGeom>
        </p:spPr>
        <p:txBody>
          <a:bodyPr wrap="square">
            <a:spAutoFit/>
          </a:bodyPr>
          <a:lstStyle/>
          <a:p>
            <a:pPr defTabSz="623346">
              <a:defRPr/>
            </a:pPr>
            <a:r>
              <a:rPr lang="es-CO" sz="1000" i="1">
                <a:solidFill>
                  <a:prstClr val="black"/>
                </a:solidFill>
                <a:latin typeface="Arial Narrow" panose="020B0606020202030204" pitchFamily="34" charset="0"/>
              </a:rPr>
              <a:t>Gráfico 1 . Avances por  Pilares del Plan Estratégico Institucional   </a:t>
            </a:r>
          </a:p>
        </p:txBody>
      </p:sp>
      <p:sp>
        <p:nvSpPr>
          <p:cNvPr id="37" name="Rectángulo 36">
            <a:extLst>
              <a:ext uri="{FF2B5EF4-FFF2-40B4-BE49-F238E27FC236}">
                <a16:creationId xmlns:a16="http://schemas.microsoft.com/office/drawing/2014/main" id="{3F0A2F4B-C85F-00F9-1874-E53F1A2D974E}"/>
              </a:ext>
              <a:ext uri="{C183D7F6-B498-43B3-948B-1728B52AA6E4}">
                <adec:decorative xmlns:adec="http://schemas.microsoft.com/office/drawing/2017/decorative" val="1"/>
              </a:ext>
            </a:extLst>
          </p:cNvPr>
          <p:cNvSpPr/>
          <p:nvPr/>
        </p:nvSpPr>
        <p:spPr>
          <a:xfrm>
            <a:off x="260954" y="5812281"/>
            <a:ext cx="4429295" cy="197298"/>
          </a:xfrm>
          <a:prstGeom prst="rect">
            <a:avLst/>
          </a:prstGeom>
        </p:spPr>
        <p:txBody>
          <a:bodyPr wrap="square">
            <a:spAutoFit/>
          </a:bodyPr>
          <a:lstStyle/>
          <a:p>
            <a:pPr defTabSz="623346">
              <a:defRPr/>
            </a:pPr>
            <a:r>
              <a:rPr lang="es-ES" sz="682" i="1" kern="0">
                <a:solidFill>
                  <a:prstClr val="black"/>
                </a:solidFill>
                <a:latin typeface="Calibri" panose="020F0502020204030204"/>
              </a:rPr>
              <a:t>Fuente: Oficina Asesora de Planeación – U.A.E Cuerpo Oficial de Bomberos de Bogotá </a:t>
            </a:r>
            <a:endParaRPr lang="es-CO" sz="682" i="1" kern="0">
              <a:solidFill>
                <a:prstClr val="black"/>
              </a:solidFill>
              <a:latin typeface="Calibri" panose="020F0502020204030204"/>
            </a:endParaRPr>
          </a:p>
        </p:txBody>
      </p:sp>
      <p:sp>
        <p:nvSpPr>
          <p:cNvPr id="38" name="CuadroTexto 37">
            <a:extLst>
              <a:ext uri="{FF2B5EF4-FFF2-40B4-BE49-F238E27FC236}">
                <a16:creationId xmlns:a16="http://schemas.microsoft.com/office/drawing/2014/main" id="{CB84A4CE-685D-2A5F-C199-AF6C120D2BA2}"/>
              </a:ext>
            </a:extLst>
          </p:cNvPr>
          <p:cNvSpPr txBox="1"/>
          <p:nvPr/>
        </p:nvSpPr>
        <p:spPr>
          <a:xfrm>
            <a:off x="7618968" y="2692241"/>
            <a:ext cx="3523722" cy="3000821"/>
          </a:xfrm>
          <a:prstGeom prst="rect">
            <a:avLst/>
          </a:prstGeom>
          <a:noFill/>
        </p:spPr>
        <p:txBody>
          <a:bodyPr wrap="none" rtlCol="0">
            <a:spAutoFit/>
          </a:bodyPr>
          <a:lstStyle/>
          <a:p>
            <a:r>
              <a:rPr lang="es-MX" sz="1050" b="1"/>
              <a:t>Gestión del Riesgo de Incendios</a:t>
            </a:r>
          </a:p>
          <a:p>
            <a:r>
              <a:rPr lang="es-MX" sz="1050"/>
              <a:t>	Sub Gestión del Riesgo </a:t>
            </a:r>
          </a:p>
          <a:p>
            <a:endParaRPr lang="es-MX" sz="1050" b="1"/>
          </a:p>
          <a:p>
            <a:r>
              <a:rPr lang="es-MX" sz="1050" b="1"/>
              <a:t>Talento Humano</a:t>
            </a:r>
          </a:p>
          <a:p>
            <a:r>
              <a:rPr lang="es-MX" sz="1050"/>
              <a:t>	Sub. Gestión Humana </a:t>
            </a:r>
          </a:p>
          <a:p>
            <a:endParaRPr lang="es-MX" sz="1050" b="1"/>
          </a:p>
          <a:p>
            <a:r>
              <a:rPr lang="es-MX" sz="1050" b="1"/>
              <a:t>Operación y Respuesta</a:t>
            </a:r>
          </a:p>
          <a:p>
            <a:r>
              <a:rPr lang="es-MX" sz="1050"/>
              <a:t>	Sub. Gestión Corporativa</a:t>
            </a:r>
          </a:p>
          <a:p>
            <a:r>
              <a:rPr lang="es-MX" sz="1050"/>
              <a:t>	Sub. Operativa</a:t>
            </a:r>
          </a:p>
          <a:p>
            <a:r>
              <a:rPr lang="es-MX" sz="1050"/>
              <a:t>	Sub. Logística </a:t>
            </a:r>
          </a:p>
          <a:p>
            <a:endParaRPr lang="es-MX" sz="1050" b="1"/>
          </a:p>
          <a:p>
            <a:r>
              <a:rPr lang="es-MX" sz="1050" b="1"/>
              <a:t>Fortalecimiento Institucional</a:t>
            </a:r>
          </a:p>
          <a:p>
            <a:r>
              <a:rPr lang="es-MX" sz="1050"/>
              <a:t>	Sub. Gestión Corporativa</a:t>
            </a:r>
          </a:p>
          <a:p>
            <a:r>
              <a:rPr lang="es-MX" sz="1050"/>
              <a:t>	</a:t>
            </a:r>
            <a:r>
              <a:rPr lang="es-MX" sz="1050" err="1"/>
              <a:t>Of</a:t>
            </a:r>
            <a:r>
              <a:rPr lang="es-MX" sz="1050"/>
              <a:t>. Asesora de Planeación</a:t>
            </a:r>
          </a:p>
          <a:p>
            <a:r>
              <a:rPr lang="es-MX" sz="1050"/>
              <a:t>	</a:t>
            </a:r>
            <a:r>
              <a:rPr lang="es-MX" sz="1050" err="1"/>
              <a:t>Of</a:t>
            </a:r>
            <a:r>
              <a:rPr lang="es-MX" sz="1050"/>
              <a:t>. Jurídica</a:t>
            </a:r>
          </a:p>
          <a:p>
            <a:r>
              <a:rPr lang="es-MX" sz="1050"/>
              <a:t>	</a:t>
            </a:r>
            <a:r>
              <a:rPr lang="es-MX" sz="1050" err="1"/>
              <a:t>Of</a:t>
            </a:r>
            <a:r>
              <a:rPr lang="es-MX" sz="1050"/>
              <a:t>. Control Interno</a:t>
            </a:r>
          </a:p>
          <a:p>
            <a:r>
              <a:rPr lang="es-MX" sz="1050"/>
              <a:t>	</a:t>
            </a:r>
            <a:r>
              <a:rPr lang="es-MX" sz="1050" err="1"/>
              <a:t>Of</a:t>
            </a:r>
            <a:r>
              <a:rPr lang="es-MX" sz="1050"/>
              <a:t>. Control Interno Disciplinario</a:t>
            </a:r>
          </a:p>
          <a:p>
            <a:r>
              <a:rPr lang="es-MX" sz="1050"/>
              <a:t>	Dirección – Tecnologías de la Información</a:t>
            </a:r>
          </a:p>
        </p:txBody>
      </p:sp>
      <p:sp>
        <p:nvSpPr>
          <p:cNvPr id="39" name="CuadroTexto 38">
            <a:extLst>
              <a:ext uri="{FF2B5EF4-FFF2-40B4-BE49-F238E27FC236}">
                <a16:creationId xmlns:a16="http://schemas.microsoft.com/office/drawing/2014/main" id="{AE7EA46D-E0E0-F80A-2470-04FD765E71EC}"/>
              </a:ext>
            </a:extLst>
          </p:cNvPr>
          <p:cNvSpPr txBox="1"/>
          <p:nvPr/>
        </p:nvSpPr>
        <p:spPr>
          <a:xfrm>
            <a:off x="7618968" y="2164191"/>
            <a:ext cx="3145413" cy="400110"/>
          </a:xfrm>
          <a:prstGeom prst="rect">
            <a:avLst/>
          </a:prstGeom>
          <a:noFill/>
        </p:spPr>
        <p:txBody>
          <a:bodyPr wrap="none" rtlCol="0">
            <a:spAutoFit/>
          </a:bodyPr>
          <a:lstStyle/>
          <a:p>
            <a:pPr defTabSz="623346">
              <a:defRPr/>
            </a:pPr>
            <a:r>
              <a:rPr lang="es-ES" sz="2000" b="1" kern="0">
                <a:solidFill>
                  <a:prstClr val="black"/>
                </a:solidFill>
              </a:rPr>
              <a:t>Dependencias Asociadas</a:t>
            </a:r>
            <a:endParaRPr lang="es-CO" sz="2000" b="1" kern="0">
              <a:solidFill>
                <a:prstClr val="black"/>
              </a:solidFill>
            </a:endParaRPr>
          </a:p>
        </p:txBody>
      </p:sp>
    </p:spTree>
    <p:extLst>
      <p:ext uri="{BB962C8B-B14F-4D97-AF65-F5344CB8AC3E}">
        <p14:creationId xmlns:p14="http://schemas.microsoft.com/office/powerpoint/2010/main" val="109108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C741EF0-EF0E-1EE1-F68A-27950A08F1D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586354D-DF2E-BAEE-377B-B9E20221AAA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Estratégico Institucional  </a:t>
            </a:r>
          </a:p>
        </p:txBody>
      </p:sp>
      <p:sp>
        <p:nvSpPr>
          <p:cNvPr id="6" name="CuadroTexto 14">
            <a:extLst>
              <a:ext uri="{FF2B5EF4-FFF2-40B4-BE49-F238E27FC236}">
                <a16:creationId xmlns:a16="http://schemas.microsoft.com/office/drawing/2014/main" id="{B2391690-561B-A9D7-3DCF-B9E6601B208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758306" y="912796"/>
            <a:ext cx="2434083" cy="302070"/>
          </a:xfrm>
          <a:prstGeom prst="rect">
            <a:avLst/>
          </a:prstGeom>
          <a:noFill/>
        </p:spPr>
        <p:txBody>
          <a:bodyPr wrap="square" rtlCol="0">
            <a:spAutoFit/>
          </a:bodyPr>
          <a:lstStyle/>
          <a:p>
            <a:pPr defTabSz="378652">
              <a:defRPr/>
            </a:pPr>
            <a:r>
              <a:rPr lang="es-MX" sz="1363" b="1" kern="0">
                <a:solidFill>
                  <a:prstClr val="black"/>
                </a:solidFill>
              </a:rPr>
              <a:t>Cumplimiento Actividades:</a:t>
            </a:r>
            <a:endParaRPr lang="es-CO" sz="1363" b="1" kern="0">
              <a:solidFill>
                <a:prstClr val="black"/>
              </a:solidFill>
            </a:endParaRPr>
          </a:p>
        </p:txBody>
      </p:sp>
      <p:graphicFrame>
        <p:nvGraphicFramePr>
          <p:cNvPr id="40" name="Gráfico 39">
            <a:extLst>
              <a:ext uri="{FF2B5EF4-FFF2-40B4-BE49-F238E27FC236}">
                <a16:creationId xmlns:a16="http://schemas.microsoft.com/office/drawing/2014/main" id="{96050888-6135-D6B7-6CC0-55869FC3AC78}"/>
              </a:ext>
            </a:extLst>
          </p:cNvPr>
          <p:cNvGraphicFramePr>
            <a:graphicFrameLocks/>
          </p:cNvGraphicFramePr>
          <p:nvPr/>
        </p:nvGraphicFramePr>
        <p:xfrm>
          <a:off x="83975" y="1073021"/>
          <a:ext cx="5607698" cy="4991877"/>
        </p:xfrm>
        <a:graphic>
          <a:graphicData uri="http://schemas.openxmlformats.org/drawingml/2006/chart">
            <c:chart xmlns:c="http://schemas.openxmlformats.org/drawingml/2006/chart" xmlns:r="http://schemas.openxmlformats.org/officeDocument/2006/relationships" r:id="rId3"/>
          </a:graphicData>
        </a:graphic>
      </p:graphicFrame>
      <p:sp>
        <p:nvSpPr>
          <p:cNvPr id="41" name="CuadroTexto 40">
            <a:extLst>
              <a:ext uri="{FF2B5EF4-FFF2-40B4-BE49-F238E27FC236}">
                <a16:creationId xmlns:a16="http://schemas.microsoft.com/office/drawing/2014/main" id="{CDE71696-530E-1234-F2AA-E0859149471F}"/>
              </a:ext>
              <a:ext uri="{C183D7F6-B498-43B3-948B-1728B52AA6E4}">
                <adec:decorative xmlns:adec="http://schemas.microsoft.com/office/drawing/2017/decorative" val="1"/>
              </a:ext>
            </a:extLst>
          </p:cNvPr>
          <p:cNvSpPr txBox="1"/>
          <p:nvPr/>
        </p:nvSpPr>
        <p:spPr>
          <a:xfrm>
            <a:off x="3933559" y="1953831"/>
            <a:ext cx="4571999" cy="246221"/>
          </a:xfrm>
          <a:prstGeom prst="rect">
            <a:avLst/>
          </a:prstGeom>
          <a:noFill/>
        </p:spPr>
        <p:txBody>
          <a:bodyPr wrap="square">
            <a:spAutoFit/>
          </a:bodyPr>
          <a:lstStyle/>
          <a:p>
            <a:pPr defTabSz="623346">
              <a:defRPr/>
            </a:pPr>
            <a:r>
              <a:rPr lang="es-CO" sz="1000" b="1" i="1" dirty="0">
                <a:solidFill>
                  <a:prstClr val="black"/>
                </a:solidFill>
                <a:latin typeface="+mj-lt"/>
              </a:rPr>
              <a:t>Gráfica 2 . Avances por Objetivos Estratégicos del Plan Estratégico Institucional   </a:t>
            </a:r>
          </a:p>
        </p:txBody>
      </p:sp>
      <p:graphicFrame>
        <p:nvGraphicFramePr>
          <p:cNvPr id="43" name="Tabla 42">
            <a:extLst>
              <a:ext uri="{FF2B5EF4-FFF2-40B4-BE49-F238E27FC236}">
                <a16:creationId xmlns:a16="http://schemas.microsoft.com/office/drawing/2014/main" id="{DCDB6DA8-C6F2-C3F2-7256-6C53649C03F1}"/>
              </a:ext>
            </a:extLst>
          </p:cNvPr>
          <p:cNvGraphicFramePr>
            <a:graphicFrameLocks noGrp="1"/>
          </p:cNvGraphicFramePr>
          <p:nvPr>
            <p:extLst>
              <p:ext uri="{D42A27DB-BD31-4B8C-83A1-F6EECF244321}">
                <p14:modId xmlns:p14="http://schemas.microsoft.com/office/powerpoint/2010/main" val="777366418"/>
              </p:ext>
            </p:extLst>
          </p:nvPr>
        </p:nvGraphicFramePr>
        <p:xfrm>
          <a:off x="3396003" y="2210155"/>
          <a:ext cx="5399994" cy="3068001"/>
        </p:xfrm>
        <a:graphic>
          <a:graphicData uri="http://schemas.openxmlformats.org/drawingml/2006/table">
            <a:tbl>
              <a:tblPr>
                <a:tableStyleId>{0E3FDE45-AF77-4B5C-9715-49D594BDF05E}</a:tableStyleId>
              </a:tblPr>
              <a:tblGrid>
                <a:gridCol w="3354555">
                  <a:extLst>
                    <a:ext uri="{9D8B030D-6E8A-4147-A177-3AD203B41FA5}">
                      <a16:colId xmlns:a16="http://schemas.microsoft.com/office/drawing/2014/main" val="831957964"/>
                    </a:ext>
                  </a:extLst>
                </a:gridCol>
                <a:gridCol w="885230">
                  <a:extLst>
                    <a:ext uri="{9D8B030D-6E8A-4147-A177-3AD203B41FA5}">
                      <a16:colId xmlns:a16="http://schemas.microsoft.com/office/drawing/2014/main" val="2109430111"/>
                    </a:ext>
                  </a:extLst>
                </a:gridCol>
                <a:gridCol w="1160209">
                  <a:extLst>
                    <a:ext uri="{9D8B030D-6E8A-4147-A177-3AD203B41FA5}">
                      <a16:colId xmlns:a16="http://schemas.microsoft.com/office/drawing/2014/main" val="1992372795"/>
                    </a:ext>
                  </a:extLst>
                </a:gridCol>
              </a:tblGrid>
              <a:tr h="412161">
                <a:tc>
                  <a:txBody>
                    <a:bodyPr/>
                    <a:lstStyle/>
                    <a:p>
                      <a:pPr marL="0" marR="0" lvl="0" indent="0" algn="ctr" defTabSz="914387" rtl="0" eaLnBrk="1" fontAlgn="b" latinLnBrk="0" hangingPunct="1">
                        <a:lnSpc>
                          <a:spcPct val="100000"/>
                        </a:lnSpc>
                        <a:spcBef>
                          <a:spcPts val="0"/>
                        </a:spcBef>
                        <a:spcAft>
                          <a:spcPts val="0"/>
                        </a:spcAft>
                        <a:buClrTx/>
                        <a:buSzTx/>
                        <a:buFontTx/>
                        <a:buNone/>
                        <a:tabLst/>
                        <a:defRPr/>
                      </a:pPr>
                      <a:r>
                        <a:rPr lang="es-ES" sz="1200" b="1" kern="0">
                          <a:solidFill>
                            <a:prstClr val="black"/>
                          </a:solidFill>
                        </a:rPr>
                        <a:t>Objetivo Estratégico</a:t>
                      </a:r>
                      <a:endParaRPr lang="es-CO" sz="1200" b="1" kern="0">
                        <a:solidFill>
                          <a:prstClr val="black"/>
                        </a:solidFill>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algn="ctr" defTabSz="623346">
                        <a:defRPr/>
                      </a:pPr>
                      <a:r>
                        <a:rPr lang="es-CO" sz="1200" b="1" kern="0">
                          <a:solidFill>
                            <a:prstClr val="black"/>
                          </a:solidFill>
                        </a:rPr>
                        <a:t>Avance</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tc>
                  <a:txBody>
                    <a:bodyPr/>
                    <a:lstStyle/>
                    <a:p>
                      <a:pPr algn="ctr" defTabSz="623346">
                        <a:defRPr/>
                      </a:pPr>
                      <a:r>
                        <a:rPr lang="es-ES" sz="1200" b="1" kern="0" dirty="0">
                          <a:solidFill>
                            <a:prstClr val="black"/>
                          </a:solidFill>
                        </a:rPr>
                        <a:t>Total</a:t>
                      </a:r>
                    </a:p>
                    <a:p>
                      <a:pPr algn="ctr" defTabSz="623346">
                        <a:defRPr/>
                      </a:pPr>
                      <a:r>
                        <a:rPr lang="es-ES" sz="1200" b="1" kern="0" dirty="0">
                          <a:solidFill>
                            <a:prstClr val="black"/>
                          </a:solidFill>
                        </a:rPr>
                        <a:t>Actividades</a:t>
                      </a:r>
                      <a:endParaRPr lang="es-CO" sz="1200" b="1" kern="0" dirty="0">
                        <a:solidFill>
                          <a:prstClr val="black"/>
                        </a:solidFill>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2A000"/>
                    </a:solidFill>
                  </a:tcPr>
                </a:tc>
                <a:extLst>
                  <a:ext uri="{0D108BD9-81ED-4DB2-BD59-A6C34878D82A}">
                    <a16:rowId xmlns:a16="http://schemas.microsoft.com/office/drawing/2014/main" val="82924579"/>
                  </a:ext>
                </a:extLst>
              </a:tr>
              <a:tr h="378401">
                <a:tc>
                  <a:txBody>
                    <a:bodyPr/>
                    <a:lstStyle/>
                    <a:p>
                      <a:pPr algn="l" fontAlgn="b"/>
                      <a:r>
                        <a:rPr lang="es-MX" sz="1100" u="none" strike="noStrike">
                          <a:effectLst/>
                        </a:rPr>
                        <a:t>Aumentar la efectividad de los servicios ofrecidos (usuarios internos y externos)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95%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dirty="0">
                          <a:solidFill>
                            <a:srgbClr val="000000"/>
                          </a:solidFill>
                          <a:effectLst/>
                        </a:rPr>
                        <a:t>154</a:t>
                      </a:r>
                      <a:endParaRPr lang="es-MX"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57952827"/>
                  </a:ext>
                </a:extLst>
              </a:tr>
              <a:tr h="378401">
                <a:tc>
                  <a:txBody>
                    <a:bodyPr/>
                    <a:lstStyle/>
                    <a:p>
                      <a:pPr algn="l" fontAlgn="b"/>
                      <a:r>
                        <a:rPr lang="es-MX" sz="1100" u="none" strike="noStrike">
                          <a:effectLst/>
                        </a:rPr>
                        <a:t>Consolidar la estrategia del talento humano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100%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dirty="0">
                          <a:solidFill>
                            <a:srgbClr val="000000"/>
                          </a:solidFill>
                          <a:effectLst/>
                        </a:rPr>
                        <a:t>15 </a:t>
                      </a:r>
                      <a:endParaRPr lang="es-MX"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453100"/>
                  </a:ext>
                </a:extLst>
              </a:tr>
              <a:tr h="378401">
                <a:tc>
                  <a:txBody>
                    <a:bodyPr/>
                    <a:lstStyle/>
                    <a:p>
                      <a:pPr algn="l" fontAlgn="b"/>
                      <a:r>
                        <a:rPr lang="es-MX" sz="1100" u="none" strike="noStrike">
                          <a:effectLst/>
                        </a:rPr>
                        <a:t>Fortalecer el proceso de conocimiento del riesgo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100%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6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35793"/>
                  </a:ext>
                </a:extLst>
              </a:tr>
              <a:tr h="192717">
                <a:tc>
                  <a:txBody>
                    <a:bodyPr/>
                    <a:lstStyle/>
                    <a:p>
                      <a:pPr algn="l" fontAlgn="b"/>
                      <a:r>
                        <a:rPr lang="es-MX" sz="1100" u="none" strike="noStrike">
                          <a:effectLst/>
                        </a:rPr>
                        <a:t>Fortalecer los procesos de atención</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100%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03862420"/>
                  </a:ext>
                </a:extLst>
              </a:tr>
              <a:tr h="378401">
                <a:tc>
                  <a:txBody>
                    <a:bodyPr/>
                    <a:lstStyle/>
                    <a:p>
                      <a:pPr algn="l" fontAlgn="b"/>
                      <a:r>
                        <a:rPr lang="es-MX" sz="1100" u="none" strike="noStrike">
                          <a:effectLst/>
                        </a:rPr>
                        <a:t>Implementar la estrategia de gestión del cambio en el cuerpo oficial de bomberos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98%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5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9701204"/>
                  </a:ext>
                </a:extLst>
              </a:tr>
              <a:tr h="378401">
                <a:tc>
                  <a:txBody>
                    <a:bodyPr/>
                    <a:lstStyle/>
                    <a:p>
                      <a:pPr algn="l" fontAlgn="b"/>
                      <a:r>
                        <a:rPr lang="es-MX" sz="1100" u="none" strike="noStrike">
                          <a:effectLst/>
                        </a:rPr>
                        <a:t>Incrementar la cultura de responsabilidad institucional</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97%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16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51640328"/>
                  </a:ext>
                </a:extLst>
              </a:tr>
              <a:tr h="378401">
                <a:tc>
                  <a:txBody>
                    <a:bodyPr/>
                    <a:lstStyle/>
                    <a:p>
                      <a:pPr algn="l" fontAlgn="b"/>
                      <a:r>
                        <a:rPr lang="es-MX" sz="1100" u="none" strike="noStrike">
                          <a:effectLst/>
                        </a:rPr>
                        <a:t>Optimizar el proceso de reducción del riesgo</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99%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a:solidFill>
                            <a:srgbClr val="000000"/>
                          </a:solidFill>
                          <a:effectLst/>
                        </a:rPr>
                        <a:t>14 </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14706444"/>
                  </a:ext>
                </a:extLst>
              </a:tr>
              <a:tr h="192717">
                <a:tc>
                  <a:txBody>
                    <a:bodyPr/>
                    <a:lstStyle/>
                    <a:p>
                      <a:pPr algn="l" fontAlgn="b"/>
                      <a:r>
                        <a:rPr lang="es-MX" sz="1100" u="none" strike="noStrike">
                          <a:effectLst/>
                        </a:rPr>
                        <a:t>Optimizar los procesos de preparativos</a:t>
                      </a:r>
                      <a:endParaRPr lang="es-MX" sz="11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mn-lt"/>
                        </a:rPr>
                        <a:t>100%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100" b="0" u="none" strike="noStrike" dirty="0">
                          <a:solidFill>
                            <a:srgbClr val="000000"/>
                          </a:solidFill>
                          <a:effectLst/>
                        </a:rPr>
                        <a:t>13 </a:t>
                      </a:r>
                      <a:endParaRPr lang="es-MX" sz="1100" b="0"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21767838"/>
                  </a:ext>
                </a:extLst>
              </a:tr>
            </a:tbl>
          </a:graphicData>
        </a:graphic>
      </p:graphicFrame>
      <p:sp>
        <p:nvSpPr>
          <p:cNvPr id="46" name="Rectángulo 45">
            <a:extLst>
              <a:ext uri="{FF2B5EF4-FFF2-40B4-BE49-F238E27FC236}">
                <a16:creationId xmlns:a16="http://schemas.microsoft.com/office/drawing/2014/main" id="{2E47A1A7-31F8-DB31-B32A-3C41E10AD611}"/>
              </a:ext>
            </a:extLst>
          </p:cNvPr>
          <p:cNvSpPr/>
          <p:nvPr/>
        </p:nvSpPr>
        <p:spPr>
          <a:xfrm>
            <a:off x="2981533" y="6085103"/>
            <a:ext cx="7753271" cy="281167"/>
          </a:xfrm>
          <a:prstGeom prst="rect">
            <a:avLst/>
          </a:prstGeom>
        </p:spPr>
        <p:txBody>
          <a:bodyPr wrap="square">
            <a:spAutoFit/>
          </a:bodyPr>
          <a:lstStyle/>
          <a:p>
            <a:pPr defTabSz="378652">
              <a:defRPr/>
            </a:pPr>
            <a:r>
              <a:rPr lang="es-MX" sz="1227" b="1" kern="0" dirty="0">
                <a:solidFill>
                  <a:prstClr val="black"/>
                </a:solidFill>
                <a:latin typeface="Calibri" panose="020F0502020204030204"/>
              </a:rPr>
              <a:t>* Nota: </a:t>
            </a:r>
            <a:r>
              <a:rPr lang="es-MX" sz="1227" kern="0" dirty="0">
                <a:solidFill>
                  <a:prstClr val="black"/>
                </a:solidFill>
                <a:latin typeface="Calibri" panose="020F0502020204030204"/>
              </a:rPr>
              <a:t>Los % de avance corresponden a los reportado en la ejecución de 227 actividades con corte diciembre 2024  </a:t>
            </a:r>
            <a:endParaRPr lang="es-CO" sz="1227" kern="0" dirty="0">
              <a:solidFill>
                <a:prstClr val="black"/>
              </a:solidFill>
              <a:latin typeface="Calibri" panose="020F0502020204030204"/>
            </a:endParaRPr>
          </a:p>
        </p:txBody>
      </p:sp>
    </p:spTree>
    <p:extLst>
      <p:ext uri="{BB962C8B-B14F-4D97-AF65-F5344CB8AC3E}">
        <p14:creationId xmlns:p14="http://schemas.microsoft.com/office/powerpoint/2010/main" val="297808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 de Acción - FOGEDI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618085" y="5789132"/>
            <a:ext cx="6098874" cy="246221"/>
          </a:xfrm>
          <a:prstGeom prst="rect">
            <a:avLst/>
          </a:prstGeom>
          <a:noFill/>
        </p:spPr>
        <p:txBody>
          <a:bodyPr wrap="square">
            <a:spAutoFit/>
          </a:bodyPr>
          <a:lstStyle/>
          <a:p>
            <a:pPr defTabSz="378652">
              <a:defRPr/>
            </a:pPr>
            <a:r>
              <a:rPr lang="es-ES" sz="1000" i="1" kern="0">
                <a:solidFill>
                  <a:prstClr val="black"/>
                </a:solidFill>
                <a:latin typeface="Calibri" panose="020F0502020204030204"/>
              </a:rPr>
              <a:t>Fuente: Oficina Asesora de Planeación – U.A.E Cuerpo Oficial de Bomberos de Bogotá </a:t>
            </a:r>
            <a:endParaRPr lang="es-CO" sz="1000" i="1" kern="0">
              <a:solidFill>
                <a:prstClr val="black"/>
              </a:solidFill>
              <a:latin typeface="Calibri" panose="020F0502020204030204"/>
            </a:endParaRPr>
          </a:p>
        </p:txBody>
      </p:sp>
      <p:sp>
        <p:nvSpPr>
          <p:cNvPr id="5" name="CuadroTexto 4">
            <a:extLst>
              <a:ext uri="{FF2B5EF4-FFF2-40B4-BE49-F238E27FC236}">
                <a16:creationId xmlns:a16="http://schemas.microsoft.com/office/drawing/2014/main" id="{39FE4845-5BFB-CDFB-AC85-99B456EA8A68}"/>
              </a:ext>
            </a:extLst>
          </p:cNvPr>
          <p:cNvSpPr txBox="1"/>
          <p:nvPr/>
        </p:nvSpPr>
        <p:spPr>
          <a:xfrm>
            <a:off x="963548" y="1052776"/>
            <a:ext cx="2759366" cy="400110"/>
          </a:xfrm>
          <a:prstGeom prst="rect">
            <a:avLst/>
          </a:prstGeom>
          <a:noFill/>
        </p:spPr>
        <p:txBody>
          <a:bodyPr wrap="square">
            <a:spAutoFit/>
          </a:bodyPr>
          <a:lstStyle/>
          <a:p>
            <a:pPr defTabSz="378652">
              <a:defRPr/>
            </a:pPr>
            <a:r>
              <a:rPr lang="es-ES" sz="2000" b="1" kern="0" dirty="0">
                <a:solidFill>
                  <a:prstClr val="black"/>
                </a:solidFill>
              </a:rPr>
              <a:t>Avance 4 Trimestre:</a:t>
            </a:r>
            <a:endParaRPr lang="es-CO" sz="2000" b="1" kern="0" dirty="0">
              <a:solidFill>
                <a:prstClr val="black"/>
              </a:solidFill>
            </a:endParaRPr>
          </a:p>
        </p:txBody>
      </p:sp>
      <p:sp>
        <p:nvSpPr>
          <p:cNvPr id="7" name="CuadroTexto 6">
            <a:extLst>
              <a:ext uri="{FF2B5EF4-FFF2-40B4-BE49-F238E27FC236}">
                <a16:creationId xmlns:a16="http://schemas.microsoft.com/office/drawing/2014/main" id="{1E6291CD-67EB-EC6F-95F6-1E1296731F16}"/>
              </a:ext>
            </a:extLst>
          </p:cNvPr>
          <p:cNvSpPr txBox="1"/>
          <p:nvPr/>
        </p:nvSpPr>
        <p:spPr>
          <a:xfrm>
            <a:off x="3651370" y="977859"/>
            <a:ext cx="1765301" cy="646331"/>
          </a:xfrm>
          <a:prstGeom prst="rect">
            <a:avLst/>
          </a:prstGeom>
          <a:noFill/>
        </p:spPr>
        <p:txBody>
          <a:bodyPr wrap="square">
            <a:spAutoFit/>
          </a:bodyPr>
          <a:lstStyle/>
          <a:p>
            <a:pPr defTabSz="378652">
              <a:defRPr/>
            </a:pPr>
            <a:r>
              <a:rPr lang="es-ES" sz="3600" b="1" kern="0" dirty="0">
                <a:solidFill>
                  <a:srgbClr val="D2A000"/>
                </a:solidFill>
              </a:rPr>
              <a:t>98,0%</a:t>
            </a:r>
            <a:endParaRPr lang="es-CO" sz="3600" b="1" kern="0" dirty="0">
              <a:solidFill>
                <a:srgbClr val="D2A000"/>
              </a:solidFill>
            </a:endParaRPr>
          </a:p>
        </p:txBody>
      </p:sp>
      <p:sp>
        <p:nvSpPr>
          <p:cNvPr id="8" name="CuadroTexto 7">
            <a:extLst>
              <a:ext uri="{FF2B5EF4-FFF2-40B4-BE49-F238E27FC236}">
                <a16:creationId xmlns:a16="http://schemas.microsoft.com/office/drawing/2014/main" id="{D05CF5DE-508B-C1CF-B827-CEE071EB3CFD}"/>
              </a:ext>
            </a:extLst>
          </p:cNvPr>
          <p:cNvSpPr txBox="1"/>
          <p:nvPr/>
        </p:nvSpPr>
        <p:spPr>
          <a:xfrm>
            <a:off x="963547" y="1334368"/>
            <a:ext cx="2582085" cy="415498"/>
          </a:xfrm>
          <a:prstGeom prst="rect">
            <a:avLst/>
          </a:prstGeom>
          <a:noFill/>
        </p:spPr>
        <p:txBody>
          <a:bodyPr wrap="square">
            <a:spAutoFit/>
          </a:bodyPr>
          <a:lstStyle/>
          <a:p>
            <a:r>
              <a:rPr lang="es-MX" sz="1050" dirty="0">
                <a:solidFill>
                  <a:prstClr val="black"/>
                </a:solidFill>
              </a:rPr>
              <a:t>Promedio de avance acumulado anual</a:t>
            </a:r>
          </a:p>
          <a:p>
            <a:r>
              <a:rPr lang="es-MX" sz="1050" dirty="0">
                <a:solidFill>
                  <a:prstClr val="black"/>
                </a:solidFill>
              </a:rPr>
              <a:t>III trimestre (corte 31 diciembre) </a:t>
            </a:r>
          </a:p>
        </p:txBody>
      </p:sp>
      <p:graphicFrame>
        <p:nvGraphicFramePr>
          <p:cNvPr id="9" name="Tabla 8">
            <a:extLst>
              <a:ext uri="{FF2B5EF4-FFF2-40B4-BE49-F238E27FC236}">
                <a16:creationId xmlns:a16="http://schemas.microsoft.com/office/drawing/2014/main" id="{EDB3CE53-4735-625E-9965-B7E9A74E9632}"/>
              </a:ext>
            </a:extLst>
          </p:cNvPr>
          <p:cNvGraphicFramePr>
            <a:graphicFrameLocks noGrp="1"/>
          </p:cNvGraphicFramePr>
          <p:nvPr>
            <p:extLst>
              <p:ext uri="{D42A27DB-BD31-4B8C-83A1-F6EECF244321}">
                <p14:modId xmlns:p14="http://schemas.microsoft.com/office/powerpoint/2010/main" val="2348629078"/>
              </p:ext>
            </p:extLst>
          </p:nvPr>
        </p:nvGraphicFramePr>
        <p:xfrm>
          <a:off x="6198540" y="2434448"/>
          <a:ext cx="4313283" cy="2005944"/>
        </p:xfrm>
        <a:graphic>
          <a:graphicData uri="http://schemas.openxmlformats.org/drawingml/2006/table">
            <a:tbl>
              <a:tblPr/>
              <a:tblGrid>
                <a:gridCol w="2719324">
                  <a:extLst>
                    <a:ext uri="{9D8B030D-6E8A-4147-A177-3AD203B41FA5}">
                      <a16:colId xmlns:a16="http://schemas.microsoft.com/office/drawing/2014/main" val="2268129557"/>
                    </a:ext>
                  </a:extLst>
                </a:gridCol>
                <a:gridCol w="1593959">
                  <a:extLst>
                    <a:ext uri="{9D8B030D-6E8A-4147-A177-3AD203B41FA5}">
                      <a16:colId xmlns:a16="http://schemas.microsoft.com/office/drawing/2014/main" val="4186550305"/>
                    </a:ext>
                  </a:extLst>
                </a:gridCol>
              </a:tblGrid>
              <a:tr h="2507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dirty="0">
                          <a:solidFill>
                            <a:srgbClr val="000000"/>
                          </a:solidFill>
                          <a:effectLst/>
                          <a:latin typeface="+mn-lt"/>
                        </a:rPr>
                        <a:t>Dependencia</a:t>
                      </a:r>
                      <a:endParaRPr lang="es-MX" sz="1100" b="1" i="0" u="none" strike="noStrike" dirty="0">
                        <a:solidFill>
                          <a:srgbClr val="000000"/>
                        </a:solidFill>
                        <a:effectLst/>
                        <a:latin typeface="+mn-lt"/>
                      </a:endParaRPr>
                    </a:p>
                  </a:txBody>
                  <a:tcPr marL="6350" marR="6350" marT="6350" marB="0" anchor="ctr">
                    <a:lnL w="6350" cap="flat" cmpd="sng" algn="ctr">
                      <a:solidFill>
                        <a:srgbClr val="ED7D31"/>
                      </a:solidFill>
                      <a:prstDash val="solid"/>
                      <a:miter lim="800000"/>
                    </a:lnL>
                    <a:lnR>
                      <a:noFill/>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dirty="0">
                          <a:solidFill>
                            <a:srgbClr val="000000"/>
                          </a:solidFill>
                          <a:effectLst/>
                          <a:latin typeface="+mn-lt"/>
                        </a:rPr>
                        <a:t>Avance 4Q</a:t>
                      </a:r>
                      <a:endParaRPr lang="es-MX" sz="1100" b="1" i="0" u="none" strike="noStrike" dirty="0">
                        <a:solidFill>
                          <a:srgbClr val="000000"/>
                        </a:solidFill>
                        <a:effectLst/>
                        <a:latin typeface="+mn-lt"/>
                      </a:endParaRPr>
                    </a:p>
                  </a:txBody>
                  <a:tcPr marL="6350" marR="6350" marT="6350" marB="0" anchor="ctr">
                    <a:lnL>
                      <a:noFill/>
                    </a:lnL>
                    <a:lnR w="6350" cap="flat" cmpd="sng" algn="ctr">
                      <a:solidFill>
                        <a:srgbClr val="ED7D31"/>
                      </a:solidFill>
                      <a:prstDash val="solid"/>
                      <a:miter lim="800000"/>
                    </a:lnR>
                    <a:lnT w="6350" cap="flat" cmpd="sng" algn="ctr">
                      <a:solidFill>
                        <a:srgbClr val="ED7D31"/>
                      </a:solidFill>
                      <a:prstDash val="solid"/>
                      <a:miter lim="800000"/>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01384830"/>
                  </a:ext>
                </a:extLst>
              </a:tr>
              <a:tr h="2507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Oficina Asesora de Planeación</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dirty="0">
                          <a:solidFill>
                            <a:srgbClr val="000000"/>
                          </a:solidFill>
                          <a:effectLst/>
                          <a:latin typeface="+mn-lt"/>
                        </a:rPr>
                        <a:t>100%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34310871"/>
                  </a:ext>
                </a:extLst>
              </a:tr>
              <a:tr h="2507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dirty="0">
                          <a:solidFill>
                            <a:srgbClr val="000000"/>
                          </a:solidFill>
                          <a:effectLst/>
                          <a:latin typeface="+mn-lt"/>
                        </a:rPr>
                        <a:t>Subdirección de Gestión Corporativa</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dirty="0">
                          <a:solidFill>
                            <a:srgbClr val="000000"/>
                          </a:solidFill>
                          <a:effectLst/>
                          <a:latin typeface="+mn-lt"/>
                        </a:rPr>
                        <a:t>92%</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2014333"/>
                  </a:ext>
                </a:extLst>
              </a:tr>
              <a:tr h="2507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dirty="0">
                          <a:solidFill>
                            <a:srgbClr val="000000"/>
                          </a:solidFill>
                          <a:effectLst/>
                          <a:latin typeface="+mn-lt"/>
                        </a:rPr>
                        <a:t>Subdirección de Gestión del Riesgo</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dirty="0">
                          <a:solidFill>
                            <a:srgbClr val="000000"/>
                          </a:solidFill>
                          <a:effectLst/>
                          <a:latin typeface="+mn-lt"/>
                        </a:rPr>
                        <a:t>100%</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92201625"/>
                  </a:ext>
                </a:extLst>
              </a:tr>
              <a:tr h="2507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Logística</a:t>
                      </a:r>
                    </a:p>
                  </a:txBody>
                  <a:tcPr marL="6350" marR="6350" marT="6350" marB="0" anchor="b">
                    <a:lnL w="6350" cap="flat" cmpd="sng" algn="ctr">
                      <a:solidFill>
                        <a:srgbClr val="ED7D31"/>
                      </a:solidFill>
                      <a:prstDash val="solid"/>
                      <a:miter lim="800000"/>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dirty="0">
                          <a:solidFill>
                            <a:srgbClr val="000000"/>
                          </a:solidFill>
                          <a:effectLst/>
                          <a:latin typeface="+mn-lt"/>
                        </a:rPr>
                        <a:t>78%</a:t>
                      </a:r>
                    </a:p>
                  </a:txBody>
                  <a:tcPr marL="6350" marR="6350" marT="6350" marB="0" anchor="b">
                    <a:lnL>
                      <a:noFill/>
                    </a:lnL>
                    <a:lnR w="6350" cap="flat" cmpd="sng" algn="ctr">
                      <a:solidFill>
                        <a:srgbClr val="ED7D31"/>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0830813"/>
                  </a:ext>
                </a:extLst>
              </a:tr>
              <a:tr h="2507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MX" sz="1100" b="0" i="0" u="none" strike="noStrike">
                          <a:solidFill>
                            <a:srgbClr val="000000"/>
                          </a:solidFill>
                          <a:effectLst/>
                          <a:latin typeface="+mn-lt"/>
                        </a:rPr>
                        <a:t>Subdirección Operativa</a:t>
                      </a:r>
                    </a:p>
                  </a:txBody>
                  <a:tcPr marL="6350" marR="6350" marT="6350" marB="0" anchor="b">
                    <a:lnL w="6350" cap="flat" cmpd="sng" algn="ctr">
                      <a:solidFill>
                        <a:srgbClr val="ED7D31"/>
                      </a:solid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0" i="0" u="none" strike="noStrike" dirty="0">
                          <a:solidFill>
                            <a:srgbClr val="000000"/>
                          </a:solidFill>
                          <a:effectLst/>
                          <a:latin typeface="+mn-lt"/>
                        </a:rPr>
                        <a:t>100%</a:t>
                      </a:r>
                    </a:p>
                  </a:txBody>
                  <a:tcPr marL="6350" marR="6350" marT="6350" marB="0" anchor="b">
                    <a:lnL>
                      <a:noFill/>
                    </a:lnL>
                    <a:lnR w="6350" cap="flat" cmpd="sng" algn="ctr">
                      <a:solidFill>
                        <a:srgbClr val="ED7D31"/>
                      </a:solidFill>
                      <a:prstDash val="solid"/>
                      <a:miter lim="800000"/>
                    </a:lnR>
                    <a:lnT>
                      <a:noFill/>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49857279"/>
                  </a:ext>
                </a:extLst>
              </a:tr>
              <a:tr h="250743">
                <a:tc>
                  <a:txBody>
                    <a:bodyPr/>
                    <a:lstStyle/>
                    <a:p>
                      <a:pPr algn="l" fontAlgn="b"/>
                      <a:r>
                        <a:rPr lang="es-MX" sz="1100" b="0" i="0" u="none" strike="noStrike" dirty="0">
                          <a:solidFill>
                            <a:srgbClr val="000000"/>
                          </a:solidFill>
                          <a:effectLst/>
                          <a:latin typeface="+mn-lt"/>
                        </a:rPr>
                        <a:t>Subdirección de Gestión Humana</a:t>
                      </a:r>
                    </a:p>
                  </a:txBody>
                  <a:tcPr marL="6350" marR="6350" marT="6350" marB="0" anchor="b">
                    <a:lnL w="6350" cap="flat" cmpd="sng" algn="ctr">
                      <a:solidFill>
                        <a:srgbClr val="ED7D31"/>
                      </a:solid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noFill/>
                  </a:tcPr>
                </a:tc>
                <a:tc>
                  <a:txBody>
                    <a:bodyPr/>
                    <a:lstStyle/>
                    <a:p>
                      <a:pPr algn="ctr" fontAlgn="b"/>
                      <a:r>
                        <a:rPr lang="es-MX" sz="1100" b="0" i="0" u="none" strike="noStrike" dirty="0">
                          <a:solidFill>
                            <a:srgbClr val="000000"/>
                          </a:solidFill>
                          <a:effectLst/>
                          <a:latin typeface="+mn-lt"/>
                        </a:rPr>
                        <a:t>100%</a:t>
                      </a:r>
                    </a:p>
                  </a:txBody>
                  <a:tcPr marL="6350" marR="6350" marT="6350" marB="0" anchor="b">
                    <a:lnL>
                      <a:noFill/>
                    </a:lnL>
                    <a:lnR w="6350" cap="flat" cmpd="sng" algn="ctr">
                      <a:solidFill>
                        <a:srgbClr val="ED7D31"/>
                      </a:solidFill>
                      <a:prstDash val="solid"/>
                      <a:miter lim="800000"/>
                    </a:lnR>
                    <a:lnT>
                      <a:noFill/>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66933525"/>
                  </a:ext>
                </a:extLst>
              </a:tr>
              <a:tr h="250743">
                <a:tc>
                  <a:txBody>
                    <a:bodyPr/>
                    <a:lstStyle/>
                    <a:p>
                      <a:pPr algn="l" fontAlgn="b"/>
                      <a:r>
                        <a:rPr lang="es-MX" sz="1100" b="0" i="0" u="none" strike="noStrike" dirty="0">
                          <a:solidFill>
                            <a:srgbClr val="000000"/>
                          </a:solidFill>
                          <a:effectLst/>
                          <a:latin typeface="+mn-lt"/>
                        </a:rPr>
                        <a:t>Oficina de Control Interno</a:t>
                      </a:r>
                    </a:p>
                  </a:txBody>
                  <a:tcPr marL="6350" marR="6350" marT="6350" marB="0" anchor="b">
                    <a:lnL w="6350" cap="flat" cmpd="sng" algn="ctr">
                      <a:solidFill>
                        <a:srgbClr val="ED7D31"/>
                      </a:solidFill>
                      <a:prstDash val="solid"/>
                      <a:miter lim="800000"/>
                    </a:lnL>
                    <a:lnR>
                      <a:noFill/>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p>
                      <a:pPr algn="ctr" fontAlgn="b"/>
                      <a:r>
                        <a:rPr lang="es-MX" sz="1100" b="0" i="0" u="none" strike="noStrike" dirty="0">
                          <a:solidFill>
                            <a:srgbClr val="000000"/>
                          </a:solidFill>
                          <a:effectLst/>
                          <a:latin typeface="+mn-lt"/>
                        </a:rPr>
                        <a:t>100%</a:t>
                      </a:r>
                    </a:p>
                  </a:txBody>
                  <a:tcPr marL="6350" marR="6350" marT="6350" marB="0" anchor="b">
                    <a:lnL>
                      <a:noFill/>
                    </a:lnL>
                    <a:lnR w="6350" cap="flat" cmpd="sng" algn="ctr">
                      <a:solidFill>
                        <a:srgbClr val="ED7D31"/>
                      </a:solidFill>
                      <a:prstDash val="solid"/>
                      <a:miter lim="800000"/>
                    </a:lnR>
                    <a:lnT>
                      <a:noFill/>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5975835"/>
                  </a:ext>
                </a:extLst>
              </a:tr>
            </a:tbl>
          </a:graphicData>
        </a:graphic>
      </p:graphicFrame>
      <p:sp>
        <p:nvSpPr>
          <p:cNvPr id="10" name="Triángulo isósceles 9">
            <a:extLst>
              <a:ext uri="{FF2B5EF4-FFF2-40B4-BE49-F238E27FC236}">
                <a16:creationId xmlns:a16="http://schemas.microsoft.com/office/drawing/2014/main" id="{DDAD5526-52DB-F90B-CAE2-8206701B896E}"/>
              </a:ext>
            </a:extLst>
          </p:cNvPr>
          <p:cNvSpPr/>
          <p:nvPr/>
        </p:nvSpPr>
        <p:spPr>
          <a:xfrm>
            <a:off x="10052242" y="2804450"/>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1" name="Triángulo isósceles 10">
            <a:extLst>
              <a:ext uri="{FF2B5EF4-FFF2-40B4-BE49-F238E27FC236}">
                <a16:creationId xmlns:a16="http://schemas.microsoft.com/office/drawing/2014/main" id="{08F97EF9-A97D-38AE-143E-99B2E001AE5A}"/>
              </a:ext>
            </a:extLst>
          </p:cNvPr>
          <p:cNvSpPr/>
          <p:nvPr/>
        </p:nvSpPr>
        <p:spPr>
          <a:xfrm>
            <a:off x="10052242" y="3253553"/>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2" name="Triángulo isósceles 11">
            <a:extLst>
              <a:ext uri="{FF2B5EF4-FFF2-40B4-BE49-F238E27FC236}">
                <a16:creationId xmlns:a16="http://schemas.microsoft.com/office/drawing/2014/main" id="{53494D1A-D920-99AE-0A93-A64E29022D86}"/>
              </a:ext>
            </a:extLst>
          </p:cNvPr>
          <p:cNvSpPr/>
          <p:nvPr/>
        </p:nvSpPr>
        <p:spPr>
          <a:xfrm>
            <a:off x="10052242" y="3492673"/>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3" name="Triángulo isósceles 12">
            <a:extLst>
              <a:ext uri="{FF2B5EF4-FFF2-40B4-BE49-F238E27FC236}">
                <a16:creationId xmlns:a16="http://schemas.microsoft.com/office/drawing/2014/main" id="{6FD21E65-3522-5D3F-FBCA-26D6ABC4DDFC}"/>
              </a:ext>
            </a:extLst>
          </p:cNvPr>
          <p:cNvSpPr/>
          <p:nvPr/>
        </p:nvSpPr>
        <p:spPr>
          <a:xfrm>
            <a:off x="10052242" y="373867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graphicFrame>
        <p:nvGraphicFramePr>
          <p:cNvPr id="15" name="Tabla 14">
            <a:extLst>
              <a:ext uri="{FF2B5EF4-FFF2-40B4-BE49-F238E27FC236}">
                <a16:creationId xmlns:a16="http://schemas.microsoft.com/office/drawing/2014/main" id="{59854158-48DD-F21C-8FF3-14E9ECDB2ABF}"/>
              </a:ext>
            </a:extLst>
          </p:cNvPr>
          <p:cNvGraphicFramePr>
            <a:graphicFrameLocks noGrp="1"/>
          </p:cNvGraphicFramePr>
          <p:nvPr>
            <p:extLst>
              <p:ext uri="{D42A27DB-BD31-4B8C-83A1-F6EECF244321}">
                <p14:modId xmlns:p14="http://schemas.microsoft.com/office/powerpoint/2010/main" val="2565340470"/>
              </p:ext>
            </p:extLst>
          </p:nvPr>
        </p:nvGraphicFramePr>
        <p:xfrm>
          <a:off x="919259" y="2434448"/>
          <a:ext cx="4570347" cy="2005940"/>
        </p:xfrm>
        <a:graphic>
          <a:graphicData uri="http://schemas.openxmlformats.org/drawingml/2006/table">
            <a:tbl>
              <a:tblPr/>
              <a:tblGrid>
                <a:gridCol w="2877061">
                  <a:extLst>
                    <a:ext uri="{9D8B030D-6E8A-4147-A177-3AD203B41FA5}">
                      <a16:colId xmlns:a16="http://schemas.microsoft.com/office/drawing/2014/main" val="3815272401"/>
                    </a:ext>
                  </a:extLst>
                </a:gridCol>
                <a:gridCol w="1693286">
                  <a:extLst>
                    <a:ext uri="{9D8B030D-6E8A-4147-A177-3AD203B41FA5}">
                      <a16:colId xmlns:a16="http://schemas.microsoft.com/office/drawing/2014/main" val="3327016596"/>
                    </a:ext>
                  </a:extLst>
                </a:gridCol>
              </a:tblGrid>
              <a:tr h="2062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a:solidFill>
                            <a:srgbClr val="000000"/>
                          </a:solidFill>
                          <a:effectLst/>
                          <a:latin typeface="+mn-lt"/>
                        </a:rPr>
                        <a:t>Proceso</a:t>
                      </a:r>
                      <a:endParaRPr lang="es-MX" sz="1100" b="1" i="0" u="none" strike="noStrike">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s-MX" sz="1100" b="1" u="none" strike="noStrike" dirty="0">
                          <a:solidFill>
                            <a:srgbClr val="000000"/>
                          </a:solidFill>
                          <a:effectLst/>
                          <a:latin typeface="+mn-lt"/>
                        </a:rPr>
                        <a:t>Avance 4Q</a:t>
                      </a:r>
                      <a:endParaRPr lang="es-MX" sz="1100" b="1" i="0" u="none" strike="noStrike" dirty="0">
                        <a:solidFill>
                          <a:srgbClr val="000000"/>
                        </a:solidFill>
                        <a:effectLst/>
                        <a:latin typeface="+mn-lt"/>
                      </a:endParaRPr>
                    </a:p>
                  </a:txBody>
                  <a:tcPr marL="6350" marR="6350" marT="6350"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740925955"/>
                  </a:ext>
                </a:extLst>
              </a:tr>
              <a:tr h="2062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dirty="0">
                          <a:solidFill>
                            <a:srgbClr val="000000"/>
                          </a:solidFill>
                          <a:effectLst/>
                          <a:latin typeface="+mn-lt"/>
                        </a:rPr>
                        <a:t>Conocimiento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dirty="0">
                          <a:solidFill>
                            <a:srgbClr val="000000"/>
                          </a:solidFill>
                          <a:effectLst/>
                          <a:latin typeface="+mn-lt"/>
                        </a:rPr>
                        <a:t>100%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22620532"/>
                  </a:ext>
                </a:extLst>
              </a:tr>
              <a:tr h="194903">
                <a:tc>
                  <a:txBody>
                    <a:bodyPr/>
                    <a:lstStyle/>
                    <a:p>
                      <a:pPr algn="l" fontAlgn="ctr"/>
                      <a:r>
                        <a:rPr lang="es-MX" sz="1100" b="0" i="0" u="none" strike="noStrike" dirty="0">
                          <a:solidFill>
                            <a:srgbClr val="000000"/>
                          </a:solidFill>
                          <a:effectLst/>
                          <a:latin typeface="+mn-lt"/>
                        </a:rPr>
                        <a:t>Reducción</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s-MX" sz="1100" b="0" i="0" u="none" strike="noStrike" dirty="0">
                          <a:solidFill>
                            <a:srgbClr val="000000"/>
                          </a:solidFill>
                          <a:effectLst/>
                          <a:latin typeface="+mn-lt"/>
                        </a:rPr>
                        <a:t>99%</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68737767"/>
                  </a:ext>
                </a:extLst>
              </a:tr>
              <a:tr h="1949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dirty="0">
                          <a:solidFill>
                            <a:srgbClr val="000000"/>
                          </a:solidFill>
                          <a:effectLst/>
                          <a:latin typeface="+mn-lt"/>
                        </a:rPr>
                        <a:t>Manejo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dirty="0">
                          <a:solidFill>
                            <a:srgbClr val="000000"/>
                          </a:solidFill>
                          <a:effectLst/>
                          <a:latin typeface="+mn-lt"/>
                        </a:rPr>
                        <a:t>100%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4650098"/>
                  </a:ext>
                </a:extLst>
              </a:tr>
              <a:tr h="1949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dirty="0">
                          <a:solidFill>
                            <a:srgbClr val="000000"/>
                          </a:solidFill>
                          <a:effectLst/>
                          <a:latin typeface="+mn-lt"/>
                        </a:rPr>
                        <a:t>Gestión Estratégica</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dirty="0">
                          <a:solidFill>
                            <a:srgbClr val="000000"/>
                          </a:solidFill>
                          <a:effectLst/>
                          <a:latin typeface="+mn-lt"/>
                        </a:rPr>
                        <a:t>100%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8429691"/>
                  </a:ext>
                </a:extLst>
              </a:tr>
              <a:tr h="194903">
                <a:tc>
                  <a:txBody>
                    <a:bodyPr/>
                    <a:lstStyle/>
                    <a:p>
                      <a:pPr algn="l" fontAlgn="ctr"/>
                      <a:r>
                        <a:rPr lang="es-MX" sz="1100" b="0" i="0" u="none" strike="noStrike" dirty="0">
                          <a:solidFill>
                            <a:srgbClr val="000000"/>
                          </a:solidFill>
                          <a:effectLst/>
                          <a:latin typeface="+mn-lt"/>
                        </a:rPr>
                        <a:t>Gestión del Talento Humano</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s-MX" sz="1100" b="0" i="0" u="none" strike="noStrike" dirty="0">
                          <a:solidFill>
                            <a:srgbClr val="000000"/>
                          </a:solidFill>
                          <a:effectLst/>
                          <a:latin typeface="+mn-lt"/>
                        </a:rPr>
                        <a:t>100%</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81398058"/>
                  </a:ext>
                </a:extLst>
              </a:tr>
              <a:tr h="1949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dirty="0">
                          <a:solidFill>
                            <a:srgbClr val="000000"/>
                          </a:solidFill>
                          <a:effectLst/>
                          <a:latin typeface="+mn-lt"/>
                        </a:rPr>
                        <a:t>Gestión de Recursos</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dirty="0">
                          <a:solidFill>
                            <a:srgbClr val="000000"/>
                          </a:solidFill>
                          <a:effectLst/>
                          <a:latin typeface="+mn-lt"/>
                        </a:rPr>
                        <a:t>85%</a:t>
                      </a:r>
                    </a:p>
                  </a:txBody>
                  <a:tcPr marL="6350" marR="6350" marT="635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34048381"/>
                  </a:ext>
                </a:extLst>
              </a:tr>
              <a:tr h="206285">
                <a:tc>
                  <a:txBody>
                    <a:bodyPr/>
                    <a:lstStyle/>
                    <a:p>
                      <a:pPr algn="l" fontAlgn="ctr"/>
                      <a:r>
                        <a:rPr lang="es-MX" sz="1100" b="0" i="0" u="none" strike="noStrike" dirty="0">
                          <a:solidFill>
                            <a:srgbClr val="000000"/>
                          </a:solidFill>
                          <a:effectLst/>
                          <a:latin typeface="+mn-lt"/>
                        </a:rPr>
                        <a:t>Servicio a la Ciudadanía</a:t>
                      </a:r>
                    </a:p>
                  </a:txBody>
                  <a:tcPr marL="6350" marR="6350" marT="6350"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s-MX" sz="1100" b="0" i="0" u="none" strike="noStrike" dirty="0">
                          <a:solidFill>
                            <a:srgbClr val="000000"/>
                          </a:solidFill>
                          <a:effectLst/>
                          <a:latin typeface="+mn-lt"/>
                        </a:rPr>
                        <a:t>100%</a:t>
                      </a:r>
                    </a:p>
                  </a:txBody>
                  <a:tcPr marL="6350" marR="6350" marT="6350"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9038606"/>
                  </a:ext>
                </a:extLst>
              </a:tr>
              <a:tr h="2062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MX" sz="1100" b="0" i="0" u="none" strike="noStrike" dirty="0">
                          <a:solidFill>
                            <a:srgbClr val="000000"/>
                          </a:solidFill>
                          <a:effectLst/>
                          <a:latin typeface="+mn-lt"/>
                        </a:rPr>
                        <a:t>Evaluación y Control</a:t>
                      </a:r>
                    </a:p>
                  </a:txBody>
                  <a:tcPr marL="6350" marR="6350" marT="6350"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MX" sz="1100" b="0" i="0" u="none" strike="noStrike" dirty="0">
                          <a:solidFill>
                            <a:srgbClr val="000000"/>
                          </a:solidFill>
                          <a:effectLst/>
                          <a:latin typeface="+mn-lt"/>
                        </a:rPr>
                        <a:t>100%</a:t>
                      </a:r>
                    </a:p>
                  </a:txBody>
                  <a:tcPr marL="6350" marR="6350" marT="6350"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0356667"/>
                  </a:ext>
                </a:extLst>
              </a:tr>
              <a:tr h="206285">
                <a:tc>
                  <a:txBody>
                    <a:bodyPr/>
                    <a:lstStyle/>
                    <a:p>
                      <a:pPr algn="l" fontAlgn="ctr"/>
                      <a:endParaRPr lang="es-MX" sz="1100" b="0" i="0" u="none" strike="noStrike">
                        <a:solidFill>
                          <a:srgbClr val="000000"/>
                        </a:solidFill>
                        <a:effectLst/>
                        <a:latin typeface="+mn-lt"/>
                      </a:endParaRP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endParaRPr lang="es-MX" sz="1100" b="0" i="0" u="none" strike="noStrike" dirty="0">
                        <a:solidFill>
                          <a:srgbClr val="000000"/>
                        </a:solidFill>
                        <a:effectLst/>
                        <a:latin typeface="+mn-lt"/>
                      </a:endParaRPr>
                    </a:p>
                  </a:txBody>
                  <a:tcPr marL="6350" marR="6350" marT="6350"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88237243"/>
                  </a:ext>
                </a:extLst>
              </a:tr>
            </a:tbl>
          </a:graphicData>
        </a:graphic>
      </p:graphicFrame>
      <p:sp>
        <p:nvSpPr>
          <p:cNvPr id="16" name="Triángulo isósceles 15">
            <a:extLst>
              <a:ext uri="{FF2B5EF4-FFF2-40B4-BE49-F238E27FC236}">
                <a16:creationId xmlns:a16="http://schemas.microsoft.com/office/drawing/2014/main" id="{5036DE9A-2ED7-BC12-32AC-D2CBA36F4781}"/>
              </a:ext>
            </a:extLst>
          </p:cNvPr>
          <p:cNvSpPr/>
          <p:nvPr/>
        </p:nvSpPr>
        <p:spPr>
          <a:xfrm>
            <a:off x="4962418" y="4052004"/>
            <a:ext cx="163902" cy="122413"/>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7" name="Triángulo isósceles 16">
            <a:extLst>
              <a:ext uri="{FF2B5EF4-FFF2-40B4-BE49-F238E27FC236}">
                <a16:creationId xmlns:a16="http://schemas.microsoft.com/office/drawing/2014/main" id="{B1106BBC-6455-4816-E2FF-6AD0168879A1}"/>
              </a:ext>
            </a:extLst>
          </p:cNvPr>
          <p:cNvSpPr/>
          <p:nvPr/>
        </p:nvSpPr>
        <p:spPr>
          <a:xfrm>
            <a:off x="4978019" y="2657341"/>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8" name="Triángulo isósceles 17">
            <a:extLst>
              <a:ext uri="{FF2B5EF4-FFF2-40B4-BE49-F238E27FC236}">
                <a16:creationId xmlns:a16="http://schemas.microsoft.com/office/drawing/2014/main" id="{CD0F9456-0115-03FB-C570-B628AECF3748}"/>
              </a:ext>
            </a:extLst>
          </p:cNvPr>
          <p:cNvSpPr/>
          <p:nvPr/>
        </p:nvSpPr>
        <p:spPr>
          <a:xfrm>
            <a:off x="4978979" y="2858826"/>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19" name="Triángulo isósceles 18">
            <a:extLst>
              <a:ext uri="{FF2B5EF4-FFF2-40B4-BE49-F238E27FC236}">
                <a16:creationId xmlns:a16="http://schemas.microsoft.com/office/drawing/2014/main" id="{21B68872-0492-7824-E935-AA687DCD7F5D}"/>
              </a:ext>
            </a:extLst>
          </p:cNvPr>
          <p:cNvSpPr/>
          <p:nvPr/>
        </p:nvSpPr>
        <p:spPr>
          <a:xfrm>
            <a:off x="4978979" y="304866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0" name="Triángulo isósceles 19">
            <a:extLst>
              <a:ext uri="{FF2B5EF4-FFF2-40B4-BE49-F238E27FC236}">
                <a16:creationId xmlns:a16="http://schemas.microsoft.com/office/drawing/2014/main" id="{6F7A5B40-44CA-1921-D27F-022F1F7EC9C7}"/>
              </a:ext>
            </a:extLst>
          </p:cNvPr>
          <p:cNvSpPr/>
          <p:nvPr/>
        </p:nvSpPr>
        <p:spPr>
          <a:xfrm>
            <a:off x="4978979" y="323806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21" name="Rectángulo 20">
            <a:extLst>
              <a:ext uri="{FF2B5EF4-FFF2-40B4-BE49-F238E27FC236}">
                <a16:creationId xmlns:a16="http://schemas.microsoft.com/office/drawing/2014/main" id="{76845594-CA17-7D78-C323-48E15E112538}"/>
              </a:ext>
            </a:extLst>
          </p:cNvPr>
          <p:cNvSpPr/>
          <p:nvPr/>
        </p:nvSpPr>
        <p:spPr>
          <a:xfrm>
            <a:off x="1179106" y="2173608"/>
            <a:ext cx="4526058" cy="261610"/>
          </a:xfrm>
          <a:prstGeom prst="rect">
            <a:avLst/>
          </a:prstGeom>
        </p:spPr>
        <p:txBody>
          <a:bodyPr wrap="square">
            <a:spAutoFit/>
          </a:bodyPr>
          <a:lstStyle/>
          <a:p>
            <a:pPr defTabSz="623346">
              <a:defRPr/>
            </a:pPr>
            <a:r>
              <a:rPr lang="es-CO" sz="1100" b="1" kern="0" dirty="0">
                <a:solidFill>
                  <a:prstClr val="black"/>
                </a:solidFill>
                <a:latin typeface="Calibri Light" panose="020F0302020204030204"/>
              </a:rPr>
              <a:t>Gráfica 3 . Avance en las acciones del Plan de Acción por Proceso  </a:t>
            </a:r>
          </a:p>
        </p:txBody>
      </p:sp>
      <p:sp>
        <p:nvSpPr>
          <p:cNvPr id="22" name="CuadroTexto 21">
            <a:extLst>
              <a:ext uri="{FF2B5EF4-FFF2-40B4-BE49-F238E27FC236}">
                <a16:creationId xmlns:a16="http://schemas.microsoft.com/office/drawing/2014/main" id="{033370C9-D8A5-94C1-E1F4-A2D4A6989CF6}"/>
              </a:ext>
            </a:extLst>
          </p:cNvPr>
          <p:cNvSpPr txBox="1"/>
          <p:nvPr/>
        </p:nvSpPr>
        <p:spPr>
          <a:xfrm>
            <a:off x="6206635" y="2201937"/>
            <a:ext cx="5115141" cy="261610"/>
          </a:xfrm>
          <a:prstGeom prst="rect">
            <a:avLst/>
          </a:prstGeom>
        </p:spPr>
        <p:txBody>
          <a:bodyPr wrap="square">
            <a:spAutoFit/>
          </a:bodyPr>
          <a:lstStyle>
            <a:defPPr>
              <a:defRPr lang="es-CO"/>
            </a:defPPr>
            <a:lvl1pPr defTabSz="623346">
              <a:defRPr sz="1000" i="1" kern="0">
                <a:solidFill>
                  <a:prstClr val="black"/>
                </a:solidFill>
              </a:defRPr>
            </a:lvl1pPr>
          </a:lstStyle>
          <a:p>
            <a:r>
              <a:rPr lang="es-CO" sz="1100" b="1" i="0" dirty="0">
                <a:latin typeface="Calibri Light" panose="020F0302020204030204"/>
              </a:rPr>
              <a:t>Gráfica 4 . Avance en las acciones del Plan de Acción por Dependencia</a:t>
            </a:r>
          </a:p>
        </p:txBody>
      </p:sp>
      <p:sp>
        <p:nvSpPr>
          <p:cNvPr id="36" name="Triángulo isósceles 35">
            <a:extLst>
              <a:ext uri="{FF2B5EF4-FFF2-40B4-BE49-F238E27FC236}">
                <a16:creationId xmlns:a16="http://schemas.microsoft.com/office/drawing/2014/main" id="{9F7C2278-24F8-D895-CE69-7F0059F052F2}"/>
              </a:ext>
            </a:extLst>
          </p:cNvPr>
          <p:cNvSpPr/>
          <p:nvPr/>
        </p:nvSpPr>
        <p:spPr>
          <a:xfrm>
            <a:off x="4978019" y="3617281"/>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7" name="Triángulo isósceles 36">
            <a:extLst>
              <a:ext uri="{FF2B5EF4-FFF2-40B4-BE49-F238E27FC236}">
                <a16:creationId xmlns:a16="http://schemas.microsoft.com/office/drawing/2014/main" id="{F2B586F7-43B0-307C-1FB0-C5C7A9237A35}"/>
              </a:ext>
            </a:extLst>
          </p:cNvPr>
          <p:cNvSpPr/>
          <p:nvPr/>
        </p:nvSpPr>
        <p:spPr>
          <a:xfrm>
            <a:off x="4978019" y="3835795"/>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8" name="Triángulo isósceles 37">
            <a:extLst>
              <a:ext uri="{FF2B5EF4-FFF2-40B4-BE49-F238E27FC236}">
                <a16:creationId xmlns:a16="http://schemas.microsoft.com/office/drawing/2014/main" id="{2778C033-2848-79CB-A438-9686EB980426}"/>
              </a:ext>
            </a:extLst>
          </p:cNvPr>
          <p:cNvSpPr/>
          <p:nvPr/>
        </p:nvSpPr>
        <p:spPr>
          <a:xfrm>
            <a:off x="4978019" y="3415796"/>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39" name="Triángulo isósceles 38">
            <a:extLst>
              <a:ext uri="{FF2B5EF4-FFF2-40B4-BE49-F238E27FC236}">
                <a16:creationId xmlns:a16="http://schemas.microsoft.com/office/drawing/2014/main" id="{D30AF292-7442-7F8F-2E7A-00895C90AA22}"/>
              </a:ext>
            </a:extLst>
          </p:cNvPr>
          <p:cNvSpPr/>
          <p:nvPr/>
        </p:nvSpPr>
        <p:spPr>
          <a:xfrm>
            <a:off x="10052242" y="3984677"/>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40" name="Triángulo isósceles 39">
            <a:extLst>
              <a:ext uri="{FF2B5EF4-FFF2-40B4-BE49-F238E27FC236}">
                <a16:creationId xmlns:a16="http://schemas.microsoft.com/office/drawing/2014/main" id="{1FB64EB3-B0A2-DB41-3C4F-24F716BB9EF6}"/>
              </a:ext>
            </a:extLst>
          </p:cNvPr>
          <p:cNvSpPr/>
          <p:nvPr/>
        </p:nvSpPr>
        <p:spPr>
          <a:xfrm>
            <a:off x="10052242" y="4255662"/>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
        <p:nvSpPr>
          <p:cNvPr id="41" name="Triángulo isósceles 40">
            <a:extLst>
              <a:ext uri="{FF2B5EF4-FFF2-40B4-BE49-F238E27FC236}">
                <a16:creationId xmlns:a16="http://schemas.microsoft.com/office/drawing/2014/main" id="{8552537E-46D3-01A6-BFBB-9F7F15112942}"/>
              </a:ext>
            </a:extLst>
          </p:cNvPr>
          <p:cNvSpPr/>
          <p:nvPr/>
        </p:nvSpPr>
        <p:spPr>
          <a:xfrm>
            <a:off x="10052242" y="3007114"/>
            <a:ext cx="163902" cy="134654"/>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02182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0116EE4-1023-E6A8-E9E3-3194907833E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CB86779-52E3-93A6-6DC5-B3ED2D08618A}"/>
              </a:ext>
            </a:extLst>
          </p:cNvPr>
          <p:cNvSpPr/>
          <p:nvPr/>
        </p:nvSpPr>
        <p:spPr>
          <a:xfrm>
            <a:off x="541679"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Planes Institucionales - FOGEDI  </a:t>
            </a:r>
          </a:p>
        </p:txBody>
      </p:sp>
      <p:sp>
        <p:nvSpPr>
          <p:cNvPr id="6" name="CuadroTexto 14">
            <a:extLst>
              <a:ext uri="{FF2B5EF4-FFF2-40B4-BE49-F238E27FC236}">
                <a16:creationId xmlns:a16="http://schemas.microsoft.com/office/drawing/2014/main" id="{18BA5B04-549D-27FA-ABF1-C521DB34E486}"/>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graphicFrame>
        <p:nvGraphicFramePr>
          <p:cNvPr id="2" name="Tabla 1">
            <a:extLst>
              <a:ext uri="{FF2B5EF4-FFF2-40B4-BE49-F238E27FC236}">
                <a16:creationId xmlns:a16="http://schemas.microsoft.com/office/drawing/2014/main" id="{66BDF7FC-020A-F5EC-B46A-8856483F3640}"/>
              </a:ext>
            </a:extLst>
          </p:cNvPr>
          <p:cNvGraphicFramePr>
            <a:graphicFrameLocks noGrp="1"/>
          </p:cNvGraphicFramePr>
          <p:nvPr>
            <p:extLst>
              <p:ext uri="{D42A27DB-BD31-4B8C-83A1-F6EECF244321}">
                <p14:modId xmlns:p14="http://schemas.microsoft.com/office/powerpoint/2010/main" val="2723524656"/>
              </p:ext>
            </p:extLst>
          </p:nvPr>
        </p:nvGraphicFramePr>
        <p:xfrm>
          <a:off x="667699" y="1213752"/>
          <a:ext cx="6707054" cy="4565143"/>
        </p:xfrm>
        <a:graphic>
          <a:graphicData uri="http://schemas.openxmlformats.org/drawingml/2006/table">
            <a:tbl>
              <a:tblPr>
                <a:tableStyleId>{0E3FDE45-AF77-4B5C-9715-49D594BDF05E}</a:tableStyleId>
              </a:tblPr>
              <a:tblGrid>
                <a:gridCol w="5368912">
                  <a:extLst>
                    <a:ext uri="{9D8B030D-6E8A-4147-A177-3AD203B41FA5}">
                      <a16:colId xmlns:a16="http://schemas.microsoft.com/office/drawing/2014/main" val="3651989540"/>
                    </a:ext>
                  </a:extLst>
                </a:gridCol>
                <a:gridCol w="37518">
                  <a:extLst>
                    <a:ext uri="{9D8B030D-6E8A-4147-A177-3AD203B41FA5}">
                      <a16:colId xmlns:a16="http://schemas.microsoft.com/office/drawing/2014/main" val="3253126105"/>
                    </a:ext>
                  </a:extLst>
                </a:gridCol>
                <a:gridCol w="1300624">
                  <a:extLst>
                    <a:ext uri="{9D8B030D-6E8A-4147-A177-3AD203B41FA5}">
                      <a16:colId xmlns:a16="http://schemas.microsoft.com/office/drawing/2014/main" val="1637395388"/>
                    </a:ext>
                  </a:extLst>
                </a:gridCol>
              </a:tblGrid>
              <a:tr h="498073">
                <a:tc>
                  <a:txBody>
                    <a:bodyPr/>
                    <a:lstStyle/>
                    <a:p>
                      <a:pPr algn="l" fontAlgn="b"/>
                      <a:r>
                        <a:rPr lang="es-MX" sz="1400" b="1" u="none" strike="noStrike">
                          <a:effectLst/>
                        </a:rPr>
                        <a:t>Plan Institucional</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a:effectLst/>
                        </a:rPr>
                        <a:t> </a:t>
                      </a:r>
                      <a:endParaRPr lang="es-MX" sz="1400" b="1"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tc>
                  <a:txBody>
                    <a:bodyPr/>
                    <a:lstStyle/>
                    <a:p>
                      <a:pPr algn="ctr" fontAlgn="b"/>
                      <a:r>
                        <a:rPr lang="es-MX" sz="1400" b="1" u="none" strike="noStrike" dirty="0">
                          <a:effectLst/>
                        </a:rPr>
                        <a:t>Avance Acumulado Q4</a:t>
                      </a:r>
                      <a:endParaRPr lang="es-MX" sz="1400" b="1"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C000"/>
                    </a:solidFill>
                  </a:tcPr>
                </a:tc>
                <a:extLst>
                  <a:ext uri="{0D108BD9-81ED-4DB2-BD59-A6C34878D82A}">
                    <a16:rowId xmlns:a16="http://schemas.microsoft.com/office/drawing/2014/main" val="3566684549"/>
                  </a:ext>
                </a:extLst>
              </a:tr>
              <a:tr h="193670">
                <a:tc>
                  <a:txBody>
                    <a:bodyPr/>
                    <a:lstStyle/>
                    <a:p>
                      <a:pPr algn="l" fontAlgn="b"/>
                      <a:r>
                        <a:rPr lang="es-MX" sz="1200" u="none" strike="noStrike" dirty="0">
                          <a:effectLst/>
                        </a:rPr>
                        <a:t>Plan Institucional de Archivos de la Entidad ­PINAR</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88% </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1942707"/>
                  </a:ext>
                </a:extLst>
              </a:tr>
              <a:tr h="193670">
                <a:tc>
                  <a:txBody>
                    <a:bodyPr/>
                    <a:lstStyle/>
                    <a:p>
                      <a:pPr algn="l" fontAlgn="b"/>
                      <a:r>
                        <a:rPr lang="es-MX" sz="1200" u="none" strike="noStrike" dirty="0">
                          <a:effectLst/>
                        </a:rPr>
                        <a:t>Plan Estratégico de Tecnologías de la Información y las Comunicaciones ­ PETI</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38859857"/>
                  </a:ext>
                </a:extLst>
              </a:tr>
              <a:tr h="193670">
                <a:tc>
                  <a:txBody>
                    <a:bodyPr/>
                    <a:lstStyle/>
                    <a:p>
                      <a:pPr algn="l" fontAlgn="b"/>
                      <a:r>
                        <a:rPr lang="es-MX" sz="1200" u="none" strike="noStrike" dirty="0">
                          <a:effectLst/>
                        </a:rPr>
                        <a:t>Plan de Tratamiento de Riesgos de Seguridad y Privacidad de la Información</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90%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86243153"/>
                  </a:ext>
                </a:extLst>
              </a:tr>
              <a:tr h="193670">
                <a:tc>
                  <a:txBody>
                    <a:bodyPr/>
                    <a:lstStyle/>
                    <a:p>
                      <a:pPr algn="l" fontAlgn="b"/>
                      <a:r>
                        <a:rPr lang="es-MX" sz="1200" u="none" strike="noStrike">
                          <a:effectLst/>
                        </a:rPr>
                        <a:t>Plan de Seguridad y Privacidad de la Información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44828579"/>
                  </a:ext>
                </a:extLst>
              </a:tr>
              <a:tr h="193670">
                <a:tc>
                  <a:txBody>
                    <a:bodyPr/>
                    <a:lstStyle/>
                    <a:p>
                      <a:pPr algn="l" fontAlgn="b"/>
                      <a:r>
                        <a:rPr lang="es-MX" sz="1200" u="none" strike="noStrike">
                          <a:effectLst/>
                        </a:rPr>
                        <a:t>Plan Estratégico de Seguridad Vial – PESV </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90982463"/>
                  </a:ext>
                </a:extLst>
              </a:tr>
              <a:tr h="193670">
                <a:tc>
                  <a:txBody>
                    <a:bodyPr/>
                    <a:lstStyle/>
                    <a:p>
                      <a:pPr algn="l" fontAlgn="b"/>
                      <a:r>
                        <a:rPr lang="es-MX" sz="1200" u="none" strike="noStrike">
                          <a:effectLst/>
                        </a:rPr>
                        <a:t>Plan de Gestión de la Integridad</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22782113"/>
                  </a:ext>
                </a:extLst>
              </a:tr>
              <a:tr h="193670">
                <a:tc>
                  <a:txBody>
                    <a:bodyPr/>
                    <a:lstStyle/>
                    <a:p>
                      <a:pPr algn="l" fontAlgn="b"/>
                      <a:r>
                        <a:rPr lang="es-MX" sz="1200" u="none" strike="noStrike">
                          <a:effectLst/>
                        </a:rPr>
                        <a:t>Plan Institucional de Participación Ciudadana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99%</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67721737"/>
                  </a:ext>
                </a:extLst>
              </a:tr>
              <a:tr h="193670">
                <a:tc>
                  <a:txBody>
                    <a:bodyPr/>
                    <a:lstStyle/>
                    <a:p>
                      <a:pPr algn="l" fontAlgn="b"/>
                      <a:r>
                        <a:rPr lang="es-MX" sz="1200" u="none" strike="noStrike">
                          <a:effectLst/>
                        </a:rPr>
                        <a:t>Plan Institucional de Gestión Ambiental – PIGA</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94%</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32855381"/>
                  </a:ext>
                </a:extLst>
              </a:tr>
              <a:tr h="193670">
                <a:tc>
                  <a:txBody>
                    <a:bodyPr/>
                    <a:lstStyle/>
                    <a:p>
                      <a:pPr algn="l" fontAlgn="b"/>
                      <a:r>
                        <a:rPr lang="es-MX" sz="1200" u="none" strike="noStrike">
                          <a:effectLst/>
                        </a:rPr>
                        <a:t>Plan de Acción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98%</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85690280"/>
                  </a:ext>
                </a:extLst>
              </a:tr>
              <a:tr h="193670">
                <a:tc>
                  <a:txBody>
                    <a:bodyPr/>
                    <a:lstStyle/>
                    <a:p>
                      <a:pPr algn="l" fontAlgn="b"/>
                      <a:r>
                        <a:rPr lang="es-MX" sz="1200" u="none" strike="noStrike">
                          <a:effectLst/>
                        </a:rPr>
                        <a:t>MIPG</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97%</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01683882"/>
                  </a:ext>
                </a:extLst>
              </a:tr>
              <a:tr h="193670">
                <a:tc>
                  <a:txBody>
                    <a:bodyPr/>
                    <a:lstStyle/>
                    <a:p>
                      <a:pPr algn="l" fontAlgn="b"/>
                      <a:r>
                        <a:rPr lang="es-MX" sz="1200" u="none" strike="noStrike">
                          <a:effectLst/>
                        </a:rPr>
                        <a:t>Planes de mejoramiento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3339057"/>
                  </a:ext>
                </a:extLst>
              </a:tr>
              <a:tr h="193670">
                <a:tc>
                  <a:txBody>
                    <a:bodyPr/>
                    <a:lstStyle/>
                    <a:p>
                      <a:pPr algn="l" fontAlgn="b"/>
                      <a:r>
                        <a:rPr lang="es-MX" sz="1200" u="none" strike="noStrike">
                          <a:effectLst/>
                        </a:rPr>
                        <a:t>Plan de fortalecimiento Subdirección Operativa (P.F.S.O.)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97590959"/>
                  </a:ext>
                </a:extLst>
              </a:tr>
              <a:tr h="193670">
                <a:tc>
                  <a:txBody>
                    <a:bodyPr/>
                    <a:lstStyle/>
                    <a:p>
                      <a:pPr algn="l" fontAlgn="b"/>
                      <a:r>
                        <a:rPr lang="pt-BR" sz="1200" u="none" strike="noStrike">
                          <a:effectLst/>
                        </a:rPr>
                        <a:t>Plan Anual de Auditorias</a:t>
                      </a:r>
                      <a:endParaRPr lang="pt-BR"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18048546"/>
                  </a:ext>
                </a:extLst>
              </a:tr>
              <a:tr h="193670">
                <a:tc>
                  <a:txBody>
                    <a:bodyPr/>
                    <a:lstStyle/>
                    <a:p>
                      <a:pPr algn="l" fontAlgn="b"/>
                      <a:r>
                        <a:rPr lang="es-MX" sz="1200" u="none" strike="noStrike">
                          <a:effectLst/>
                        </a:rPr>
                        <a:t>Plan de Comunicaciones Bomberos Bogotá 2024</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79131945"/>
                  </a:ext>
                </a:extLst>
              </a:tr>
              <a:tr h="193670">
                <a:tc>
                  <a:txBody>
                    <a:bodyPr/>
                    <a:lstStyle/>
                    <a:p>
                      <a:pPr algn="l" fontAlgn="b"/>
                      <a:r>
                        <a:rPr lang="es-MX" sz="1200" u="none" strike="noStrike">
                          <a:effectLst/>
                        </a:rPr>
                        <a:t>Plan Anual de Vacantes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80238057"/>
                  </a:ext>
                </a:extLst>
              </a:tr>
              <a:tr h="193670">
                <a:tc>
                  <a:txBody>
                    <a:bodyPr/>
                    <a:lstStyle/>
                    <a:p>
                      <a:pPr algn="l" fontAlgn="b"/>
                      <a:r>
                        <a:rPr lang="es-MX" sz="1200" u="none" strike="noStrike">
                          <a:effectLst/>
                        </a:rPr>
                        <a:t>Plan de Previsión de Recursos Humanos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22574851"/>
                  </a:ext>
                </a:extLst>
              </a:tr>
              <a:tr h="193670">
                <a:tc>
                  <a:txBody>
                    <a:bodyPr/>
                    <a:lstStyle/>
                    <a:p>
                      <a:pPr algn="l" fontAlgn="b"/>
                      <a:r>
                        <a:rPr lang="es-MX" sz="1200" u="none" strike="noStrike">
                          <a:effectLst/>
                        </a:rPr>
                        <a:t>Plan Estratégico de Talento Humano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43746053"/>
                  </a:ext>
                </a:extLst>
              </a:tr>
              <a:tr h="193670">
                <a:tc>
                  <a:txBody>
                    <a:bodyPr/>
                    <a:lstStyle/>
                    <a:p>
                      <a:pPr algn="l" fontAlgn="b"/>
                      <a:r>
                        <a:rPr lang="es-MX" sz="1200" u="none" strike="noStrike">
                          <a:effectLst/>
                        </a:rPr>
                        <a:t>Plan Institucional de Capacitación</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90%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97657399"/>
                  </a:ext>
                </a:extLst>
              </a:tr>
              <a:tr h="193670">
                <a:tc>
                  <a:txBody>
                    <a:bodyPr/>
                    <a:lstStyle/>
                    <a:p>
                      <a:pPr algn="l" fontAlgn="b"/>
                      <a:r>
                        <a:rPr lang="es-MX" sz="1200" u="none" strike="noStrike">
                          <a:effectLst/>
                        </a:rPr>
                        <a:t>Plan de Incentivos Institucionales</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71682078"/>
                  </a:ext>
                </a:extLst>
              </a:tr>
              <a:tr h="193670">
                <a:tc>
                  <a:txBody>
                    <a:bodyPr/>
                    <a:lstStyle/>
                    <a:p>
                      <a:pPr algn="l" fontAlgn="b"/>
                      <a:r>
                        <a:rPr lang="es-MX" sz="1200" u="none" strike="noStrike">
                          <a:effectLst/>
                        </a:rPr>
                        <a:t>Plan de Trabajo Anual en Seguridad y Salud en el Trabajo</a:t>
                      </a:r>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3550003"/>
                  </a:ext>
                </a:extLst>
              </a:tr>
              <a:tr h="193670">
                <a:tc>
                  <a:txBody>
                    <a:bodyPr/>
                    <a:lstStyle/>
                    <a:p>
                      <a:pPr algn="l" fontAlgn="b"/>
                      <a:r>
                        <a:rPr lang="es-MX" sz="1200" u="none" strike="noStrike" dirty="0">
                          <a:effectLst/>
                        </a:rPr>
                        <a:t>Programa de Transparencia y ética pública</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s-MX" sz="1200" u="none" strike="noStrike" dirty="0">
                          <a:effectLst/>
                        </a:rPr>
                        <a:t>100%</a:t>
                      </a:r>
                      <a:endParaRPr lang="es-MX" sz="1200" b="0" i="0" u="none" strike="noStrike" dirty="0">
                        <a:solidFill>
                          <a:srgbClr val="000000"/>
                        </a:solidFill>
                        <a:effectLst/>
                        <a:latin typeface="Aptos Narrow" panose="020B0004020202020204" pitchFamily="34" charset="0"/>
                      </a:endParaRPr>
                    </a:p>
                  </a:txBody>
                  <a:tcPr marL="6059" marR="6059" marT="6059"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41993128"/>
                  </a:ext>
                </a:extLst>
              </a:tr>
            </a:tbl>
          </a:graphicData>
        </a:graphic>
      </p:graphicFrame>
      <p:grpSp>
        <p:nvGrpSpPr>
          <p:cNvPr id="3" name="Grupo 2">
            <a:extLst>
              <a:ext uri="{FF2B5EF4-FFF2-40B4-BE49-F238E27FC236}">
                <a16:creationId xmlns:a16="http://schemas.microsoft.com/office/drawing/2014/main" id="{1935B6F5-04F8-64A1-168B-C91F68D2D29C}"/>
              </a:ext>
              <a:ext uri="{C183D7F6-B498-43B3-948B-1728B52AA6E4}">
                <adec:decorative xmlns:adec="http://schemas.microsoft.com/office/drawing/2017/decorative" val="1"/>
              </a:ext>
            </a:extLst>
          </p:cNvPr>
          <p:cNvGrpSpPr/>
          <p:nvPr/>
        </p:nvGrpSpPr>
        <p:grpSpPr>
          <a:xfrm>
            <a:off x="693812" y="929367"/>
            <a:ext cx="5726486" cy="5264006"/>
            <a:chOff x="568209" y="3091643"/>
            <a:chExt cx="8408888" cy="7194784"/>
          </a:xfrm>
        </p:grpSpPr>
        <p:sp>
          <p:nvSpPr>
            <p:cNvPr id="5" name="Rectángulo 4">
              <a:extLst>
                <a:ext uri="{FF2B5EF4-FFF2-40B4-BE49-F238E27FC236}">
                  <a16:creationId xmlns:a16="http://schemas.microsoft.com/office/drawing/2014/main" id="{F2C8DCFF-586B-CB5F-37F1-0C229A90FAB7}"/>
                </a:ext>
              </a:extLst>
            </p:cNvPr>
            <p:cNvSpPr/>
            <p:nvPr/>
          </p:nvSpPr>
          <p:spPr>
            <a:xfrm>
              <a:off x="568209" y="3091643"/>
              <a:ext cx="3173504" cy="315499"/>
            </a:xfrm>
            <a:prstGeom prst="rect">
              <a:avLst/>
            </a:prstGeom>
          </p:spPr>
          <p:txBody>
            <a:bodyPr wrap="none">
              <a:spAutoFit/>
            </a:bodyPr>
            <a:lstStyle/>
            <a:p>
              <a:pPr defTabSz="623346">
                <a:defRPr/>
              </a:pPr>
              <a:r>
                <a:rPr lang="es-CO" sz="900" i="1" kern="0" dirty="0">
                  <a:solidFill>
                    <a:prstClr val="black"/>
                  </a:solidFill>
                  <a:latin typeface="Arial Narrow" panose="020B0606020202030204" pitchFamily="34" charset="0"/>
                </a:rPr>
                <a:t>Gráfica 5. % de avance Planes Institucionales </a:t>
              </a:r>
              <a:r>
                <a:rPr lang="es-CO" sz="818" i="1" kern="0" dirty="0">
                  <a:solidFill>
                    <a:prstClr val="black"/>
                  </a:solidFill>
                  <a:latin typeface="Arial Narrow" panose="020B0606020202030204" pitchFamily="34" charset="0"/>
                </a:rPr>
                <a:t> </a:t>
              </a:r>
            </a:p>
          </p:txBody>
        </p:sp>
        <p:sp>
          <p:nvSpPr>
            <p:cNvPr id="7" name="CuadroTexto 6">
              <a:extLst>
                <a:ext uri="{FF2B5EF4-FFF2-40B4-BE49-F238E27FC236}">
                  <a16:creationId xmlns:a16="http://schemas.microsoft.com/office/drawing/2014/main" id="{1E430F4B-985F-DD0E-4723-1B7004C77B31}"/>
                </a:ext>
              </a:extLst>
            </p:cNvPr>
            <p:cNvSpPr txBox="1"/>
            <p:nvPr/>
          </p:nvSpPr>
          <p:spPr>
            <a:xfrm>
              <a:off x="1933016" y="9988192"/>
              <a:ext cx="7044081" cy="298235"/>
            </a:xfrm>
            <a:prstGeom prst="rect">
              <a:avLst/>
            </a:prstGeom>
            <a:noFill/>
          </p:spPr>
          <p:txBody>
            <a:bodyPr wrap="square" rtlCol="0">
              <a:spAutoFit/>
            </a:bodyPr>
            <a:lstStyle/>
            <a:p>
              <a:pPr defTabSz="623346">
                <a:defRPr/>
              </a:pPr>
              <a:r>
                <a:rPr lang="es-ES" sz="818" i="1" kern="0">
                  <a:solidFill>
                    <a:prstClr val="black"/>
                  </a:solidFill>
                  <a:latin typeface="Calibri" panose="020F0502020204030204"/>
                </a:rPr>
                <a:t>Fuente: Oficina Asesora de Planeación – U.A.E Cuerpo Oficial de Bomberos de Bogotá </a:t>
              </a:r>
              <a:endParaRPr lang="es-CO" sz="818" i="1" kern="0">
                <a:solidFill>
                  <a:prstClr val="black"/>
                </a:solidFill>
                <a:latin typeface="Calibri" panose="020F0502020204030204"/>
              </a:endParaRPr>
            </a:p>
          </p:txBody>
        </p:sp>
      </p:grpSp>
    </p:spTree>
    <p:extLst>
      <p:ext uri="{BB962C8B-B14F-4D97-AF65-F5344CB8AC3E}">
        <p14:creationId xmlns:p14="http://schemas.microsoft.com/office/powerpoint/2010/main" val="246555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5EFE8C47-7246-6A21-FC85-A37E7889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47701"/>
            <a:ext cx="12214510" cy="7734153"/>
          </a:xfrm>
          <a:prstGeom prst="rect">
            <a:avLst/>
          </a:prstGeom>
        </p:spPr>
      </p:pic>
      <p:sp>
        <p:nvSpPr>
          <p:cNvPr id="3" name="Rectángulo 2"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3D0E4CAC-445B-A6A5-8116-82FBF2A4BE31}"/>
              </a:ext>
            </a:extLst>
          </p:cNvPr>
          <p:cNvSpPr/>
          <p:nvPr/>
        </p:nvSpPr>
        <p:spPr>
          <a:xfrm>
            <a:off x="-22509" y="4007278"/>
            <a:ext cx="12214510" cy="2847956"/>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A7FC6F2C-5842-E494-F7B0-408B37851880}"/>
              </a:ext>
            </a:extLst>
          </p:cNvPr>
          <p:cNvSpPr txBox="1">
            <a:spLocks/>
          </p:cNvSpPr>
          <p:nvPr/>
        </p:nvSpPr>
        <p:spPr>
          <a:xfrm>
            <a:off x="1245357" y="4920914"/>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uLnTx/>
                <a:uFillTx/>
                <a:latin typeface="Impact" panose="020B0806030902050204" pitchFamily="34" charset="0"/>
                <a:ea typeface="+mj-ea"/>
                <a:cs typeface="+mj-cs"/>
              </a:rPr>
              <a:t>MIPG</a:t>
            </a:r>
            <a:endParaRPr kumimoji="0" lang="es-CO" sz="6817" b="0" i="0" u="none" strike="noStrike" kern="1200" cap="none" spc="0" normalizeH="0" baseline="0" noProof="0">
              <a:ln>
                <a:noFill/>
              </a:ln>
              <a:solidFill>
                <a:prstClr val="black"/>
              </a:solidFill>
              <a:effectLst/>
              <a:uLnTx/>
              <a:uFillTx/>
              <a:latin typeface="Impact" panose="020B0806030902050204" pitchFamily="34" charset="0"/>
              <a:ea typeface="+mj-ea"/>
              <a:cs typeface="+mj-cs"/>
            </a:endParaRPr>
          </a:p>
        </p:txBody>
      </p:sp>
      <p:sp>
        <p:nvSpPr>
          <p:cNvPr id="5" name="Rectángulo 4">
            <a:extLst>
              <a:ext uri="{FF2B5EF4-FFF2-40B4-BE49-F238E27FC236}">
                <a16:creationId xmlns:a16="http://schemas.microsoft.com/office/drawing/2014/main" id="{04B92C37-C793-6723-7F4F-C498944CCFE9}"/>
              </a:ext>
            </a:extLst>
          </p:cNvPr>
          <p:cNvSpPr/>
          <p:nvPr/>
        </p:nvSpPr>
        <p:spPr>
          <a:xfrm>
            <a:off x="2611344" y="5998289"/>
            <a:ext cx="7215884" cy="595869"/>
          </a:xfrm>
          <a:prstGeom prst="rect">
            <a:avLst/>
          </a:prstGeom>
        </p:spPr>
        <p:txBody>
          <a:bodyPr wrap="square">
            <a:spAutoFit/>
          </a:bodyPr>
          <a:lstStyle/>
          <a:p>
            <a:pPr marL="0" marR="0" lvl="0" indent="0" algn="ctr" defTabSz="997125" rtl="0" eaLnBrk="1" fontAlgn="ctr" latinLnBrk="0" hangingPunct="1">
              <a:lnSpc>
                <a:spcPct val="100000"/>
              </a:lnSpc>
              <a:spcBef>
                <a:spcPts val="0"/>
              </a:spcBef>
              <a:spcAft>
                <a:spcPts val="0"/>
              </a:spcAft>
              <a:buClrTx/>
              <a:buSzTx/>
              <a:buFontTx/>
              <a:buNone/>
              <a:tabLst/>
              <a:defRPr/>
            </a:pPr>
            <a:r>
              <a:rPr kumimoji="0" lang="es-CO" sz="3272"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rPr>
              <a:t> </a:t>
            </a:r>
            <a:r>
              <a:rPr kumimoji="0" lang="es-CO" sz="2181"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rPr>
              <a:t>MODELO INTEGRADO DE PLANEACIÓN Y GESTIÓN</a:t>
            </a:r>
            <a:endParaRPr kumimoji="0" lang="es-ES" sz="2181" b="0" i="0" u="none" strike="noStrike" kern="1200" cap="none" spc="0" normalizeH="0" baseline="0" noProof="0">
              <a:ln>
                <a:noFill/>
              </a:ln>
              <a:solidFill>
                <a:prstClr val="black"/>
              </a:solidFill>
              <a:effectLst/>
              <a:uLnTx/>
              <a:uFillTx/>
              <a:latin typeface="Calibri" panose="020F0502020204030204"/>
              <a:ea typeface="+mn-ea"/>
              <a:cs typeface="Arial Narrow" panose="020B0604020202020204" pitchFamily="34" charset="0"/>
            </a:endParaRPr>
          </a:p>
        </p:txBody>
      </p:sp>
      <p:pic>
        <p:nvPicPr>
          <p:cNvPr id="7" name="Gráfico 6">
            <a:extLst>
              <a:ext uri="{FF2B5EF4-FFF2-40B4-BE49-F238E27FC236}">
                <a16:creationId xmlns:a16="http://schemas.microsoft.com/office/drawing/2014/main" id="{8D980795-83ED-5D87-C403-4B9B2A1E61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39989513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3816D0CC9E6C947A54E9A8E222A4551" ma:contentTypeVersion="12" ma:contentTypeDescription="Crear nuevo documento." ma:contentTypeScope="" ma:versionID="d56033d406c7352d7d8d20e01f23ebc7">
  <xsd:schema xmlns:xsd="http://www.w3.org/2001/XMLSchema" xmlns:xs="http://www.w3.org/2001/XMLSchema" xmlns:p="http://schemas.microsoft.com/office/2006/metadata/properties" xmlns:ns3="2bac114d-8967-41f3-a89b-b5c57db4910f" targetNamespace="http://schemas.microsoft.com/office/2006/metadata/properties" ma:root="true" ma:fieldsID="141c6d1210dd68449aba6f397a5cfd38" ns3:_="">
    <xsd:import namespace="2bac114d-8967-41f3-a89b-b5c57db4910f"/>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c114d-8967-41f3-a89b-b5c57db4910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bac114d-8967-41f3-a89b-b5c57db4910f" xsi:nil="true"/>
  </documentManagement>
</p:properties>
</file>

<file path=customXml/itemProps1.xml><?xml version="1.0" encoding="utf-8"?>
<ds:datastoreItem xmlns:ds="http://schemas.openxmlformats.org/officeDocument/2006/customXml" ds:itemID="{3F3BC738-4C54-476B-829D-A4766C05C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c114d-8967-41f3-a89b-b5c57db49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BAC4DF-9FCD-4A11-A7AD-4FF409BD3982}">
  <ds:schemaRefs>
    <ds:schemaRef ds:uri="http://schemas.microsoft.com/sharepoint/v3/contenttype/forms"/>
  </ds:schemaRefs>
</ds:datastoreItem>
</file>

<file path=customXml/itemProps3.xml><?xml version="1.0" encoding="utf-8"?>
<ds:datastoreItem xmlns:ds="http://schemas.openxmlformats.org/officeDocument/2006/customXml" ds:itemID="{AA378B86-BAEC-4197-887E-04643C42840E}">
  <ds:schemaRefs>
    <ds:schemaRef ds:uri="http://purl.org/dc/terms/"/>
    <ds:schemaRef ds:uri="http://schemas.microsoft.com/office/2006/documentManagement/types"/>
    <ds:schemaRef ds:uri="http://purl.org/dc/dcmitype/"/>
    <ds:schemaRef ds:uri="2bac114d-8967-41f3-a89b-b5c57db4910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1554</TotalTime>
  <Words>3246</Words>
  <Application>Microsoft Office PowerPoint</Application>
  <PresentationFormat>Panorámica</PresentationFormat>
  <Paragraphs>427</Paragraphs>
  <Slides>18</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18</vt:i4>
      </vt:variant>
    </vt:vector>
  </HeadingPairs>
  <TitlesOfParts>
    <vt:vector size="31" baseType="lpstr">
      <vt:lpstr>Aptos</vt:lpstr>
      <vt:lpstr>Aptos Display</vt:lpstr>
      <vt:lpstr>Aptos ExtraBold</vt:lpstr>
      <vt:lpstr>Aptos Narrow</vt:lpstr>
      <vt:lpstr>Arial</vt:lpstr>
      <vt:lpstr>Arial Narrow</vt:lpstr>
      <vt:lpstr>Calibri</vt:lpstr>
      <vt:lpstr>Calibri Light</vt:lpstr>
      <vt:lpstr>Impact</vt:lpstr>
      <vt:lpstr>Lexend Deca</vt:lpstr>
      <vt:lpstr>Museo Sans Condensed</vt:lpstr>
      <vt:lpstr>Oswald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Mileidy Zabala Medina</cp:lastModifiedBy>
  <cp:revision>6</cp:revision>
  <dcterms:created xsi:type="dcterms:W3CDTF">2012-07-30T22:48:03Z</dcterms:created>
  <dcterms:modified xsi:type="dcterms:W3CDTF">2025-03-20T06:26:35Z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0x010100B3816D0CC9E6C947A54E9A8E222A4551</vt:lpwstr>
  </property>
</Properties>
</file>