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1.xml" ContentType="application/vnd.openxmlformats-officedocument.drawingml.chartshapes+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4927" r:id="rId2"/>
    <p:sldId id="4928" r:id="rId3"/>
    <p:sldId id="4929" r:id="rId4"/>
    <p:sldId id="4881" r:id="rId5"/>
    <p:sldId id="4882" r:id="rId6"/>
    <p:sldId id="4883" r:id="rId7"/>
    <p:sldId id="2147374422" r:id="rId8"/>
    <p:sldId id="4884" r:id="rId9"/>
    <p:sldId id="4888" r:id="rId10"/>
    <p:sldId id="4930" r:id="rId11"/>
    <p:sldId id="4898" r:id="rId12"/>
    <p:sldId id="4885" r:id="rId13"/>
    <p:sldId id="4889" r:id="rId14"/>
    <p:sldId id="4590" r:id="rId15"/>
    <p:sldId id="4931" r:id="rId16"/>
    <p:sldId id="4592" r:id="rId17"/>
    <p:sldId id="4891" r:id="rId18"/>
    <p:sldId id="4895" r:id="rId19"/>
    <p:sldId id="4897" r:id="rId20"/>
    <p:sldId id="4896" r:id="rId21"/>
    <p:sldId id="4932" r:id="rId22"/>
    <p:sldId id="4933" r:id="rId23"/>
    <p:sldId id="4899" r:id="rId24"/>
    <p:sldId id="4900" r:id="rId25"/>
    <p:sldId id="4934" r:id="rId26"/>
    <p:sldId id="4935" r:id="rId27"/>
    <p:sldId id="4936" r:id="rId28"/>
    <p:sldId id="4937" r:id="rId29"/>
    <p:sldId id="4938" r:id="rId30"/>
    <p:sldId id="4939" r:id="rId31"/>
    <p:sldId id="4940" r:id="rId32"/>
    <p:sldId id="4941" r:id="rId33"/>
    <p:sldId id="4942" r:id="rId34"/>
    <p:sldId id="4943" r:id="rId35"/>
    <p:sldId id="4944" r:id="rId36"/>
    <p:sldId id="4945" r:id="rId37"/>
    <p:sldId id="4946" r:id="rId38"/>
    <p:sldId id="4947" r:id="rId39"/>
    <p:sldId id="4948" r:id="rId40"/>
    <p:sldId id="4901" r:id="rId41"/>
    <p:sldId id="4574" r:id="rId42"/>
    <p:sldId id="4569" r:id="rId43"/>
    <p:sldId id="4575" r:id="rId44"/>
    <p:sldId id="262" r:id="rId45"/>
    <p:sldId id="4576" r:id="rId46"/>
    <p:sldId id="4890" r:id="rId47"/>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20" autoAdjust="0"/>
    <p:restoredTop sz="94660"/>
  </p:normalViewPr>
  <p:slideViewPr>
    <p:cSldViewPr snapToGrid="0">
      <p:cViewPr>
        <p:scale>
          <a:sx n="77" d="100"/>
          <a:sy n="77" d="100"/>
        </p:scale>
        <p:origin x="336" y="-1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Libro2"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1.xml"/><Relationship Id="rId1" Type="http://schemas.microsoft.com/office/2011/relationships/chartStyle" Target="style2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1.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7902495983121058"/>
          <c:y val="0.15126281605154401"/>
          <c:w val="0.63355656091536527"/>
          <c:h val="0.72336611037768339"/>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EF9-41AC-8351-29AD88ABE30E}"/>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5EF9-41AC-8351-29AD88ABE30E}"/>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5EF9-41AC-8351-29AD88ABE30E}"/>
              </c:ext>
            </c:extLst>
          </c:dPt>
          <c:dLbls>
            <c:dLbl>
              <c:idx val="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s-CO"/>
                </a:p>
              </c:txPr>
              <c:showLegendKey val="0"/>
              <c:showVal val="0"/>
              <c:showCatName val="1"/>
              <c:showSerName val="0"/>
              <c:showPercent val="1"/>
              <c:showBubbleSize val="0"/>
              <c:extLst>
                <c:ext xmlns:c16="http://schemas.microsoft.com/office/drawing/2014/chart" uri="{C3380CC4-5D6E-409C-BE32-E72D297353CC}">
                  <c16:uniqueId val="{00000001-5EF9-41AC-8351-29AD88ABE30E}"/>
                </c:ext>
              </c:extLst>
            </c:dLbl>
            <c:dLbl>
              <c:idx val="1"/>
              <c:layout>
                <c:manualLayout>
                  <c:x val="0.22944616753811956"/>
                  <c:y val="-0.15431122467282746"/>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s-CO"/>
                </a:p>
              </c:txPr>
              <c:showLegendKey val="0"/>
              <c:showVal val="0"/>
              <c:showCatName val="1"/>
              <c:showSerName val="0"/>
              <c:showPercent val="1"/>
              <c:showBubbleSize val="0"/>
              <c:extLst>
                <c:ext xmlns:c15="http://schemas.microsoft.com/office/drawing/2012/chart" uri="{CE6537A1-D6FC-4f65-9D91-7224C49458BB}">
                  <c15:layout>
                    <c:manualLayout>
                      <c:w val="0.26747936378764486"/>
                      <c:h val="0.10678174506371256"/>
                    </c:manualLayout>
                  </c15:layout>
                </c:ext>
                <c:ext xmlns:c16="http://schemas.microsoft.com/office/drawing/2014/chart" uri="{C3380CC4-5D6E-409C-BE32-E72D297353CC}">
                  <c16:uniqueId val="{00000003-5EF9-41AC-8351-29AD88ABE30E}"/>
                </c:ext>
              </c:extLst>
            </c:dLbl>
            <c:dLbl>
              <c:idx val="2"/>
              <c:layout>
                <c:manualLayout>
                  <c:x val="-0.10908374313811819"/>
                  <c:y val="1.4237566008495007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s-CO"/>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5EF9-41AC-8351-29AD88ABE30E}"/>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s-CO"/>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Hoja2!$C$45:$E$45</c:f>
              <c:strCache>
                <c:ptCount val="3"/>
                <c:pt idx="0">
                  <c:v> Cumplidas </c:v>
                </c:pt>
                <c:pt idx="1">
                  <c:v> En Proceso </c:v>
                </c:pt>
                <c:pt idx="2">
                  <c:v> Sin Avance </c:v>
                </c:pt>
              </c:strCache>
            </c:strRef>
          </c:cat>
          <c:val>
            <c:numRef>
              <c:f>Hoja2!$C$54:$E$54</c:f>
              <c:numCache>
                <c:formatCode>_-* #,##0_-;\-* #,##0_-;_-* "-"??_-;_-@_-</c:formatCode>
                <c:ptCount val="3"/>
                <c:pt idx="0">
                  <c:v>51</c:v>
                </c:pt>
                <c:pt idx="1">
                  <c:v>168</c:v>
                </c:pt>
                <c:pt idx="2">
                  <c:v>9</c:v>
                </c:pt>
              </c:numCache>
            </c:numRef>
          </c:val>
          <c:extLst>
            <c:ext xmlns:c16="http://schemas.microsoft.com/office/drawing/2014/chart" uri="{C3380CC4-5D6E-409C-BE32-E72D297353CC}">
              <c16:uniqueId val="{00000006-5EF9-41AC-8351-29AD88ABE30E}"/>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O"/>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Hoja1!$B$1</c:f>
              <c:strCache>
                <c:ptCount val="1"/>
                <c:pt idx="0">
                  <c:v>Porcentaje</c:v>
                </c:pt>
              </c:strCache>
            </c:strRef>
          </c:tx>
          <c:dPt>
            <c:idx val="0"/>
            <c:bubble3D val="0"/>
            <c:spPr>
              <a:solidFill>
                <a:srgbClr val="002060"/>
              </a:solidFill>
              <a:ln w="19050">
                <a:solidFill>
                  <a:schemeClr val="lt1"/>
                </a:solidFill>
              </a:ln>
              <a:effectLst/>
            </c:spPr>
            <c:extLst>
              <c:ext xmlns:c16="http://schemas.microsoft.com/office/drawing/2014/chart" uri="{C3380CC4-5D6E-409C-BE32-E72D297353CC}">
                <c16:uniqueId val="{00000001-D22E-4BC7-8423-BFF29D4D91CF}"/>
              </c:ext>
            </c:extLst>
          </c:dPt>
          <c:dPt>
            <c:idx val="1"/>
            <c:bubble3D val="0"/>
            <c:spPr>
              <a:solidFill>
                <a:srgbClr val="FFC000"/>
              </a:solidFill>
              <a:ln w="19050">
                <a:solidFill>
                  <a:schemeClr val="lt1"/>
                </a:solidFill>
              </a:ln>
              <a:effectLst/>
            </c:spPr>
            <c:extLst>
              <c:ext xmlns:c16="http://schemas.microsoft.com/office/drawing/2014/chart" uri="{C3380CC4-5D6E-409C-BE32-E72D297353CC}">
                <c16:uniqueId val="{00000003-D22E-4BC7-8423-BFF29D4D91CF}"/>
              </c:ext>
            </c:extLst>
          </c:dPt>
          <c:cat>
            <c:strRef>
              <c:f>Hoja1!$A$2:$A$3</c:f>
              <c:strCache>
                <c:ptCount val="2"/>
                <c:pt idx="0">
                  <c:v>Avance</c:v>
                </c:pt>
                <c:pt idx="1">
                  <c:v>Programado</c:v>
                </c:pt>
              </c:strCache>
            </c:strRef>
          </c:cat>
          <c:val>
            <c:numRef>
              <c:f>Hoja1!$B$2:$B$3</c:f>
              <c:numCache>
                <c:formatCode>General</c:formatCode>
                <c:ptCount val="2"/>
                <c:pt idx="0">
                  <c:v>65</c:v>
                </c:pt>
                <c:pt idx="1">
                  <c:v>35</c:v>
                </c:pt>
              </c:numCache>
            </c:numRef>
          </c:val>
          <c:extLst>
            <c:ext xmlns:c16="http://schemas.microsoft.com/office/drawing/2014/chart" uri="{C3380CC4-5D6E-409C-BE32-E72D297353CC}">
              <c16:uniqueId val="{00000004-D22E-4BC7-8423-BFF29D4D91CF}"/>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O"/>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Hoja1!$B$1</c:f>
              <c:strCache>
                <c:ptCount val="1"/>
                <c:pt idx="0">
                  <c:v>Progamado</c:v>
                </c:pt>
              </c:strCache>
            </c:strRef>
          </c:tx>
          <c:spPr>
            <a:solidFill>
              <a:srgbClr val="FFC000"/>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600" b="1" i="0" u="none" strike="noStrike" kern="1200" baseline="0">
                    <a:solidFill>
                      <a:schemeClr val="tx1"/>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Programado</c:v>
                </c:pt>
              </c:strCache>
            </c:strRef>
          </c:cat>
          <c:val>
            <c:numRef>
              <c:f>Hoja1!$B$2</c:f>
              <c:numCache>
                <c:formatCode>General</c:formatCode>
                <c:ptCount val="1"/>
                <c:pt idx="0">
                  <c:v>1</c:v>
                </c:pt>
              </c:numCache>
            </c:numRef>
          </c:val>
          <c:extLst>
            <c:ext xmlns:c16="http://schemas.microsoft.com/office/drawing/2014/chart" uri="{C3380CC4-5D6E-409C-BE32-E72D297353CC}">
              <c16:uniqueId val="{00000000-0133-4654-9194-9CD37EC8BE41}"/>
            </c:ext>
          </c:extLst>
        </c:ser>
        <c:ser>
          <c:idx val="1"/>
          <c:order val="1"/>
          <c:tx>
            <c:strRef>
              <c:f>Hoja1!$C$1</c:f>
              <c:strCache>
                <c:ptCount val="1"/>
                <c:pt idx="0">
                  <c:v>Avance</c:v>
                </c:pt>
              </c:strCache>
            </c:strRef>
          </c:tx>
          <c:spPr>
            <a:solidFill>
              <a:srgbClr val="002060"/>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600" b="1" i="0" u="none" strike="noStrike" kern="1200" baseline="0">
                    <a:solidFill>
                      <a:schemeClr val="tx1"/>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Programado</c:v>
                </c:pt>
              </c:strCache>
            </c:strRef>
          </c:cat>
          <c:val>
            <c:numRef>
              <c:f>Hoja1!$C$2</c:f>
              <c:numCache>
                <c:formatCode>General</c:formatCode>
                <c:ptCount val="1"/>
                <c:pt idx="0">
                  <c:v>0.82</c:v>
                </c:pt>
              </c:numCache>
            </c:numRef>
          </c:val>
          <c:extLst>
            <c:ext xmlns:c16="http://schemas.microsoft.com/office/drawing/2014/chart" uri="{C3380CC4-5D6E-409C-BE32-E72D297353CC}">
              <c16:uniqueId val="{00000001-0133-4654-9194-9CD37EC8BE41}"/>
            </c:ext>
          </c:extLst>
        </c:ser>
        <c:dLbls>
          <c:dLblPos val="outEnd"/>
          <c:showLegendKey val="0"/>
          <c:showVal val="1"/>
          <c:showCatName val="0"/>
          <c:showSerName val="0"/>
          <c:showPercent val="0"/>
          <c:showBubbleSize val="0"/>
        </c:dLbls>
        <c:gapWidth val="219"/>
        <c:overlap val="-27"/>
        <c:axId val="1376803536"/>
        <c:axId val="1376804016"/>
      </c:barChart>
      <c:catAx>
        <c:axId val="1376803536"/>
        <c:scaling>
          <c:orientation val="minMax"/>
        </c:scaling>
        <c:delete val="1"/>
        <c:axPos val="b"/>
        <c:numFmt formatCode="General" sourceLinked="1"/>
        <c:majorTickMark val="none"/>
        <c:minorTickMark val="none"/>
        <c:tickLblPos val="nextTo"/>
        <c:crossAx val="1376804016"/>
        <c:crosses val="autoZero"/>
        <c:auto val="1"/>
        <c:lblAlgn val="ctr"/>
        <c:lblOffset val="100"/>
        <c:noMultiLvlLbl val="0"/>
      </c:catAx>
      <c:valAx>
        <c:axId val="13768040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s-CO"/>
          </a:p>
        </c:txPr>
        <c:crossAx val="13768035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s-CO"/>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Hoja1!$B$1</c:f>
              <c:strCache>
                <c:ptCount val="1"/>
                <c:pt idx="0">
                  <c:v>Progamado</c:v>
                </c:pt>
              </c:strCache>
            </c:strRef>
          </c:tx>
          <c:spPr>
            <a:solidFill>
              <a:srgbClr val="FFC000"/>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600" b="1" i="0" u="none" strike="noStrike" kern="1200" baseline="0">
                    <a:solidFill>
                      <a:schemeClr val="tx1"/>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Programado</c:v>
                </c:pt>
              </c:strCache>
            </c:strRef>
          </c:cat>
          <c:val>
            <c:numRef>
              <c:f>Hoja1!$B$2</c:f>
              <c:numCache>
                <c:formatCode>General</c:formatCode>
                <c:ptCount val="1"/>
                <c:pt idx="0">
                  <c:v>0.25</c:v>
                </c:pt>
              </c:numCache>
            </c:numRef>
          </c:val>
          <c:extLst>
            <c:ext xmlns:c16="http://schemas.microsoft.com/office/drawing/2014/chart" uri="{C3380CC4-5D6E-409C-BE32-E72D297353CC}">
              <c16:uniqueId val="{00000000-3817-4058-9D72-6C705DCEA207}"/>
            </c:ext>
          </c:extLst>
        </c:ser>
        <c:ser>
          <c:idx val="1"/>
          <c:order val="1"/>
          <c:tx>
            <c:strRef>
              <c:f>Hoja1!$C$1</c:f>
              <c:strCache>
                <c:ptCount val="1"/>
                <c:pt idx="0">
                  <c:v>Avance</c:v>
                </c:pt>
              </c:strCache>
            </c:strRef>
          </c:tx>
          <c:spPr>
            <a:solidFill>
              <a:srgbClr val="002060"/>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600" b="1" i="0" u="none" strike="noStrike" kern="1200" baseline="0">
                    <a:solidFill>
                      <a:schemeClr val="tx1"/>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Programado</c:v>
                </c:pt>
              </c:strCache>
            </c:strRef>
          </c:cat>
          <c:val>
            <c:numRef>
              <c:f>Hoja1!$C$2</c:f>
              <c:numCache>
                <c:formatCode>General</c:formatCode>
                <c:ptCount val="1"/>
                <c:pt idx="0">
                  <c:v>0.06</c:v>
                </c:pt>
              </c:numCache>
            </c:numRef>
          </c:val>
          <c:extLst>
            <c:ext xmlns:c16="http://schemas.microsoft.com/office/drawing/2014/chart" uri="{C3380CC4-5D6E-409C-BE32-E72D297353CC}">
              <c16:uniqueId val="{00000001-3817-4058-9D72-6C705DCEA207}"/>
            </c:ext>
          </c:extLst>
        </c:ser>
        <c:dLbls>
          <c:dLblPos val="outEnd"/>
          <c:showLegendKey val="0"/>
          <c:showVal val="1"/>
          <c:showCatName val="0"/>
          <c:showSerName val="0"/>
          <c:showPercent val="0"/>
          <c:showBubbleSize val="0"/>
        </c:dLbls>
        <c:gapWidth val="219"/>
        <c:overlap val="-27"/>
        <c:axId val="1376803536"/>
        <c:axId val="1376804016"/>
      </c:barChart>
      <c:catAx>
        <c:axId val="1376803536"/>
        <c:scaling>
          <c:orientation val="minMax"/>
        </c:scaling>
        <c:delete val="1"/>
        <c:axPos val="b"/>
        <c:numFmt formatCode="General" sourceLinked="1"/>
        <c:majorTickMark val="none"/>
        <c:minorTickMark val="none"/>
        <c:tickLblPos val="nextTo"/>
        <c:crossAx val="1376804016"/>
        <c:crosses val="autoZero"/>
        <c:auto val="1"/>
        <c:lblAlgn val="ctr"/>
        <c:lblOffset val="100"/>
        <c:noMultiLvlLbl val="0"/>
      </c:catAx>
      <c:valAx>
        <c:axId val="13768040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s-CO"/>
          </a:p>
        </c:txPr>
        <c:crossAx val="13768035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s-CO"/>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Hoja1!$B$1</c:f>
              <c:strCache>
                <c:ptCount val="1"/>
                <c:pt idx="0">
                  <c:v>Progamado</c:v>
                </c:pt>
              </c:strCache>
            </c:strRef>
          </c:tx>
          <c:spPr>
            <a:solidFill>
              <a:srgbClr val="FFC000"/>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Programado</c:v>
                </c:pt>
              </c:strCache>
            </c:strRef>
          </c:cat>
          <c:val>
            <c:numRef>
              <c:f>Hoja1!$B$2</c:f>
              <c:numCache>
                <c:formatCode>General</c:formatCode>
                <c:ptCount val="1"/>
                <c:pt idx="0">
                  <c:v>0.5</c:v>
                </c:pt>
              </c:numCache>
            </c:numRef>
          </c:val>
          <c:extLst>
            <c:ext xmlns:c16="http://schemas.microsoft.com/office/drawing/2014/chart" uri="{C3380CC4-5D6E-409C-BE32-E72D297353CC}">
              <c16:uniqueId val="{00000000-0CE5-40CE-9F1E-92B6189F88F7}"/>
            </c:ext>
          </c:extLst>
        </c:ser>
        <c:ser>
          <c:idx val="1"/>
          <c:order val="1"/>
          <c:tx>
            <c:strRef>
              <c:f>Hoja1!$C$1</c:f>
              <c:strCache>
                <c:ptCount val="1"/>
                <c:pt idx="0">
                  <c:v>Avance</c:v>
                </c:pt>
              </c:strCache>
            </c:strRef>
          </c:tx>
          <c:spPr>
            <a:solidFill>
              <a:srgbClr val="002060"/>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600" b="1" i="0" u="none" strike="noStrike" kern="1200" baseline="0">
                    <a:solidFill>
                      <a:schemeClr val="tx1"/>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Programado</c:v>
                </c:pt>
              </c:strCache>
            </c:strRef>
          </c:cat>
          <c:val>
            <c:numRef>
              <c:f>Hoja1!$C$2</c:f>
              <c:numCache>
                <c:formatCode>General</c:formatCode>
                <c:ptCount val="1"/>
                <c:pt idx="0">
                  <c:v>0.25</c:v>
                </c:pt>
              </c:numCache>
            </c:numRef>
          </c:val>
          <c:extLst>
            <c:ext xmlns:c16="http://schemas.microsoft.com/office/drawing/2014/chart" uri="{C3380CC4-5D6E-409C-BE32-E72D297353CC}">
              <c16:uniqueId val="{00000001-0CE5-40CE-9F1E-92B6189F88F7}"/>
            </c:ext>
          </c:extLst>
        </c:ser>
        <c:dLbls>
          <c:dLblPos val="outEnd"/>
          <c:showLegendKey val="0"/>
          <c:showVal val="1"/>
          <c:showCatName val="0"/>
          <c:showSerName val="0"/>
          <c:showPercent val="0"/>
          <c:showBubbleSize val="0"/>
        </c:dLbls>
        <c:gapWidth val="219"/>
        <c:overlap val="-27"/>
        <c:axId val="1376803536"/>
        <c:axId val="1376804016"/>
      </c:barChart>
      <c:catAx>
        <c:axId val="1376803536"/>
        <c:scaling>
          <c:orientation val="minMax"/>
        </c:scaling>
        <c:delete val="1"/>
        <c:axPos val="b"/>
        <c:numFmt formatCode="General" sourceLinked="1"/>
        <c:majorTickMark val="none"/>
        <c:minorTickMark val="none"/>
        <c:tickLblPos val="nextTo"/>
        <c:crossAx val="1376804016"/>
        <c:crosses val="autoZero"/>
        <c:auto val="1"/>
        <c:lblAlgn val="ctr"/>
        <c:lblOffset val="100"/>
        <c:noMultiLvlLbl val="0"/>
      </c:catAx>
      <c:valAx>
        <c:axId val="13768040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s-CO"/>
          </a:p>
        </c:txPr>
        <c:crossAx val="13768035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s-CO"/>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Hoja1!$B$1</c:f>
              <c:strCache>
                <c:ptCount val="1"/>
                <c:pt idx="0">
                  <c:v>Progamado</c:v>
                </c:pt>
              </c:strCache>
            </c:strRef>
          </c:tx>
          <c:spPr>
            <a:solidFill>
              <a:srgbClr val="FFC000"/>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600" b="1" i="0" u="none" strike="noStrike" kern="1200" baseline="0">
                    <a:solidFill>
                      <a:schemeClr val="tx1"/>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Programado</c:v>
                </c:pt>
              </c:strCache>
            </c:strRef>
          </c:cat>
          <c:val>
            <c:numRef>
              <c:f>Hoja1!$B$2</c:f>
              <c:numCache>
                <c:formatCode>General</c:formatCode>
                <c:ptCount val="1"/>
                <c:pt idx="0">
                  <c:v>0.75</c:v>
                </c:pt>
              </c:numCache>
            </c:numRef>
          </c:val>
          <c:extLst>
            <c:ext xmlns:c16="http://schemas.microsoft.com/office/drawing/2014/chart" uri="{C3380CC4-5D6E-409C-BE32-E72D297353CC}">
              <c16:uniqueId val="{00000000-D28B-43A2-A9EE-CCB43F5865E1}"/>
            </c:ext>
          </c:extLst>
        </c:ser>
        <c:ser>
          <c:idx val="1"/>
          <c:order val="1"/>
          <c:tx>
            <c:strRef>
              <c:f>Hoja1!$C$1</c:f>
              <c:strCache>
                <c:ptCount val="1"/>
                <c:pt idx="0">
                  <c:v>Avance</c:v>
                </c:pt>
              </c:strCache>
            </c:strRef>
          </c:tx>
          <c:spPr>
            <a:solidFill>
              <a:srgbClr val="002060"/>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600" b="1" i="0" u="none" strike="noStrike" kern="1200" baseline="0">
                    <a:solidFill>
                      <a:schemeClr val="tx1"/>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Programado</c:v>
                </c:pt>
              </c:strCache>
            </c:strRef>
          </c:cat>
          <c:val>
            <c:numRef>
              <c:f>Hoja1!$C$2</c:f>
              <c:numCache>
                <c:formatCode>General</c:formatCode>
                <c:ptCount val="1"/>
                <c:pt idx="0">
                  <c:v>0.37</c:v>
                </c:pt>
              </c:numCache>
            </c:numRef>
          </c:val>
          <c:extLst>
            <c:ext xmlns:c16="http://schemas.microsoft.com/office/drawing/2014/chart" uri="{C3380CC4-5D6E-409C-BE32-E72D297353CC}">
              <c16:uniqueId val="{00000001-D28B-43A2-A9EE-CCB43F5865E1}"/>
            </c:ext>
          </c:extLst>
        </c:ser>
        <c:dLbls>
          <c:dLblPos val="outEnd"/>
          <c:showLegendKey val="0"/>
          <c:showVal val="1"/>
          <c:showCatName val="0"/>
          <c:showSerName val="0"/>
          <c:showPercent val="0"/>
          <c:showBubbleSize val="0"/>
        </c:dLbls>
        <c:gapWidth val="219"/>
        <c:overlap val="-27"/>
        <c:axId val="1376803536"/>
        <c:axId val="1376804016"/>
      </c:barChart>
      <c:catAx>
        <c:axId val="1376803536"/>
        <c:scaling>
          <c:orientation val="minMax"/>
        </c:scaling>
        <c:delete val="1"/>
        <c:axPos val="b"/>
        <c:numFmt formatCode="General" sourceLinked="1"/>
        <c:majorTickMark val="none"/>
        <c:minorTickMark val="none"/>
        <c:tickLblPos val="nextTo"/>
        <c:crossAx val="1376804016"/>
        <c:crosses val="autoZero"/>
        <c:auto val="1"/>
        <c:lblAlgn val="ctr"/>
        <c:lblOffset val="100"/>
        <c:noMultiLvlLbl val="0"/>
      </c:catAx>
      <c:valAx>
        <c:axId val="13768040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s-CO"/>
          </a:p>
        </c:txPr>
        <c:crossAx val="13768035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s-CO"/>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Hoja1!$B$1</c:f>
              <c:strCache>
                <c:ptCount val="1"/>
                <c:pt idx="0">
                  <c:v>Progamado</c:v>
                </c:pt>
              </c:strCache>
            </c:strRef>
          </c:tx>
          <c:spPr>
            <a:solidFill>
              <a:srgbClr val="FFC000"/>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600" b="1" i="0" u="none" strike="noStrike" kern="1200" baseline="0">
                    <a:solidFill>
                      <a:schemeClr val="tx1"/>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Programado</c:v>
                </c:pt>
              </c:strCache>
            </c:strRef>
          </c:cat>
          <c:val>
            <c:numRef>
              <c:f>Hoja1!$B$2</c:f>
              <c:numCache>
                <c:formatCode>General</c:formatCode>
                <c:ptCount val="1"/>
                <c:pt idx="0">
                  <c:v>0.75</c:v>
                </c:pt>
              </c:numCache>
            </c:numRef>
          </c:val>
          <c:extLst>
            <c:ext xmlns:c16="http://schemas.microsoft.com/office/drawing/2014/chart" uri="{C3380CC4-5D6E-409C-BE32-E72D297353CC}">
              <c16:uniqueId val="{00000000-71E4-4638-9D4E-1BBA0EC14139}"/>
            </c:ext>
          </c:extLst>
        </c:ser>
        <c:ser>
          <c:idx val="1"/>
          <c:order val="1"/>
          <c:tx>
            <c:strRef>
              <c:f>Hoja1!$C$1</c:f>
              <c:strCache>
                <c:ptCount val="1"/>
                <c:pt idx="0">
                  <c:v>Avance</c:v>
                </c:pt>
              </c:strCache>
            </c:strRef>
          </c:tx>
          <c:spPr>
            <a:solidFill>
              <a:srgbClr val="002060"/>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600" b="1" i="0" u="none" strike="noStrike" kern="1200" baseline="0">
                    <a:solidFill>
                      <a:schemeClr val="tx1"/>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Programado</c:v>
                </c:pt>
              </c:strCache>
            </c:strRef>
          </c:cat>
          <c:val>
            <c:numRef>
              <c:f>Hoja1!$C$2</c:f>
              <c:numCache>
                <c:formatCode>General</c:formatCode>
                <c:ptCount val="1"/>
                <c:pt idx="0">
                  <c:v>0.37</c:v>
                </c:pt>
              </c:numCache>
            </c:numRef>
          </c:val>
          <c:extLst>
            <c:ext xmlns:c16="http://schemas.microsoft.com/office/drawing/2014/chart" uri="{C3380CC4-5D6E-409C-BE32-E72D297353CC}">
              <c16:uniqueId val="{00000001-71E4-4638-9D4E-1BBA0EC14139}"/>
            </c:ext>
          </c:extLst>
        </c:ser>
        <c:dLbls>
          <c:dLblPos val="outEnd"/>
          <c:showLegendKey val="0"/>
          <c:showVal val="1"/>
          <c:showCatName val="0"/>
          <c:showSerName val="0"/>
          <c:showPercent val="0"/>
          <c:showBubbleSize val="0"/>
        </c:dLbls>
        <c:gapWidth val="219"/>
        <c:overlap val="-27"/>
        <c:axId val="1376803536"/>
        <c:axId val="1376804016"/>
      </c:barChart>
      <c:catAx>
        <c:axId val="1376803536"/>
        <c:scaling>
          <c:orientation val="minMax"/>
        </c:scaling>
        <c:delete val="1"/>
        <c:axPos val="b"/>
        <c:numFmt formatCode="General" sourceLinked="1"/>
        <c:majorTickMark val="none"/>
        <c:minorTickMark val="none"/>
        <c:tickLblPos val="nextTo"/>
        <c:crossAx val="1376804016"/>
        <c:crosses val="autoZero"/>
        <c:auto val="1"/>
        <c:lblAlgn val="ctr"/>
        <c:lblOffset val="100"/>
        <c:noMultiLvlLbl val="0"/>
      </c:catAx>
      <c:valAx>
        <c:axId val="13768040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s-CO"/>
          </a:p>
        </c:txPr>
        <c:crossAx val="13768035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s-CO"/>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Hoja1!$B$1</c:f>
              <c:strCache>
                <c:ptCount val="1"/>
                <c:pt idx="0">
                  <c:v>Progamado</c:v>
                </c:pt>
              </c:strCache>
            </c:strRef>
          </c:tx>
          <c:spPr>
            <a:solidFill>
              <a:srgbClr val="FFC000"/>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600" b="1" i="0" u="none" strike="noStrike" kern="1200" baseline="0">
                    <a:solidFill>
                      <a:schemeClr val="tx1"/>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Programado</c:v>
                </c:pt>
              </c:strCache>
            </c:strRef>
          </c:cat>
          <c:val>
            <c:numRef>
              <c:f>Hoja1!$B$2</c:f>
              <c:numCache>
                <c:formatCode>General</c:formatCode>
                <c:ptCount val="1"/>
                <c:pt idx="0">
                  <c:v>0.2</c:v>
                </c:pt>
              </c:numCache>
            </c:numRef>
          </c:val>
          <c:extLst>
            <c:ext xmlns:c16="http://schemas.microsoft.com/office/drawing/2014/chart" uri="{C3380CC4-5D6E-409C-BE32-E72D297353CC}">
              <c16:uniqueId val="{00000000-170D-42F5-8955-2E5B150D6536}"/>
            </c:ext>
          </c:extLst>
        </c:ser>
        <c:ser>
          <c:idx val="1"/>
          <c:order val="1"/>
          <c:tx>
            <c:strRef>
              <c:f>Hoja1!$C$1</c:f>
              <c:strCache>
                <c:ptCount val="1"/>
                <c:pt idx="0">
                  <c:v>Avance</c:v>
                </c:pt>
              </c:strCache>
            </c:strRef>
          </c:tx>
          <c:spPr>
            <a:solidFill>
              <a:srgbClr val="002060"/>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600" b="1" i="0" u="none" strike="noStrike" kern="1200" baseline="0">
                    <a:solidFill>
                      <a:schemeClr val="tx1"/>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Programado</c:v>
                </c:pt>
              </c:strCache>
            </c:strRef>
          </c:cat>
          <c:val>
            <c:numRef>
              <c:f>Hoja1!$C$2</c:f>
              <c:numCache>
                <c:formatCode>General</c:formatCode>
                <c:ptCount val="1"/>
                <c:pt idx="0">
                  <c:v>0</c:v>
                </c:pt>
              </c:numCache>
            </c:numRef>
          </c:val>
          <c:extLst>
            <c:ext xmlns:c16="http://schemas.microsoft.com/office/drawing/2014/chart" uri="{C3380CC4-5D6E-409C-BE32-E72D297353CC}">
              <c16:uniqueId val="{00000001-170D-42F5-8955-2E5B150D6536}"/>
            </c:ext>
          </c:extLst>
        </c:ser>
        <c:dLbls>
          <c:dLblPos val="outEnd"/>
          <c:showLegendKey val="0"/>
          <c:showVal val="1"/>
          <c:showCatName val="0"/>
          <c:showSerName val="0"/>
          <c:showPercent val="0"/>
          <c:showBubbleSize val="0"/>
        </c:dLbls>
        <c:gapWidth val="219"/>
        <c:overlap val="-27"/>
        <c:axId val="1376803536"/>
        <c:axId val="1376804016"/>
      </c:barChart>
      <c:catAx>
        <c:axId val="1376803536"/>
        <c:scaling>
          <c:orientation val="minMax"/>
        </c:scaling>
        <c:delete val="1"/>
        <c:axPos val="b"/>
        <c:numFmt formatCode="General" sourceLinked="1"/>
        <c:majorTickMark val="none"/>
        <c:minorTickMark val="none"/>
        <c:tickLblPos val="nextTo"/>
        <c:crossAx val="1376804016"/>
        <c:crosses val="autoZero"/>
        <c:auto val="1"/>
        <c:lblAlgn val="ctr"/>
        <c:lblOffset val="100"/>
        <c:noMultiLvlLbl val="0"/>
      </c:catAx>
      <c:valAx>
        <c:axId val="13768040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s-CO"/>
          </a:p>
        </c:txPr>
        <c:crossAx val="13768035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s-CO"/>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Hoja1!$B$1</c:f>
              <c:strCache>
                <c:ptCount val="1"/>
                <c:pt idx="0">
                  <c:v>Progamado</c:v>
                </c:pt>
              </c:strCache>
            </c:strRef>
          </c:tx>
          <c:spPr>
            <a:solidFill>
              <a:srgbClr val="FFC000"/>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600" b="1" i="0" u="none" strike="noStrike" kern="1200" baseline="0">
                    <a:solidFill>
                      <a:schemeClr val="tx1"/>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Programado</c:v>
                </c:pt>
              </c:strCache>
            </c:strRef>
          </c:cat>
          <c:val>
            <c:numRef>
              <c:f>Hoja1!$B$2</c:f>
              <c:numCache>
                <c:formatCode>General</c:formatCode>
                <c:ptCount val="1"/>
                <c:pt idx="0">
                  <c:v>0.1</c:v>
                </c:pt>
              </c:numCache>
            </c:numRef>
          </c:val>
          <c:extLst>
            <c:ext xmlns:c16="http://schemas.microsoft.com/office/drawing/2014/chart" uri="{C3380CC4-5D6E-409C-BE32-E72D297353CC}">
              <c16:uniqueId val="{00000000-5056-4057-A040-BE69C9AF5C61}"/>
            </c:ext>
          </c:extLst>
        </c:ser>
        <c:ser>
          <c:idx val="1"/>
          <c:order val="1"/>
          <c:tx>
            <c:strRef>
              <c:f>Hoja1!$C$1</c:f>
              <c:strCache>
                <c:ptCount val="1"/>
                <c:pt idx="0">
                  <c:v>Avance</c:v>
                </c:pt>
              </c:strCache>
            </c:strRef>
          </c:tx>
          <c:spPr>
            <a:solidFill>
              <a:srgbClr val="002060"/>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600" b="1" i="0" u="none" strike="noStrike" kern="1200" baseline="0">
                    <a:solidFill>
                      <a:schemeClr val="tx1"/>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Programado</c:v>
                </c:pt>
              </c:strCache>
            </c:strRef>
          </c:cat>
          <c:val>
            <c:numRef>
              <c:f>Hoja1!$C$2</c:f>
              <c:numCache>
                <c:formatCode>General</c:formatCode>
                <c:ptCount val="1"/>
                <c:pt idx="0">
                  <c:v>0.02</c:v>
                </c:pt>
              </c:numCache>
            </c:numRef>
          </c:val>
          <c:extLst>
            <c:ext xmlns:c16="http://schemas.microsoft.com/office/drawing/2014/chart" uri="{C3380CC4-5D6E-409C-BE32-E72D297353CC}">
              <c16:uniqueId val="{00000001-5056-4057-A040-BE69C9AF5C61}"/>
            </c:ext>
          </c:extLst>
        </c:ser>
        <c:dLbls>
          <c:dLblPos val="outEnd"/>
          <c:showLegendKey val="0"/>
          <c:showVal val="1"/>
          <c:showCatName val="0"/>
          <c:showSerName val="0"/>
          <c:showPercent val="0"/>
          <c:showBubbleSize val="0"/>
        </c:dLbls>
        <c:gapWidth val="219"/>
        <c:overlap val="-27"/>
        <c:axId val="1376803536"/>
        <c:axId val="1376804016"/>
      </c:barChart>
      <c:catAx>
        <c:axId val="1376803536"/>
        <c:scaling>
          <c:orientation val="minMax"/>
        </c:scaling>
        <c:delete val="1"/>
        <c:axPos val="b"/>
        <c:numFmt formatCode="General" sourceLinked="1"/>
        <c:majorTickMark val="none"/>
        <c:minorTickMark val="none"/>
        <c:tickLblPos val="nextTo"/>
        <c:crossAx val="1376804016"/>
        <c:crosses val="autoZero"/>
        <c:auto val="1"/>
        <c:lblAlgn val="ctr"/>
        <c:lblOffset val="100"/>
        <c:noMultiLvlLbl val="0"/>
      </c:catAx>
      <c:valAx>
        <c:axId val="13768040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s-CO"/>
          </a:p>
        </c:txPr>
        <c:crossAx val="13768035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s-CO"/>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Hoja1!$B$1</c:f>
              <c:strCache>
                <c:ptCount val="1"/>
                <c:pt idx="0">
                  <c:v>Porcentaje</c:v>
                </c:pt>
              </c:strCache>
            </c:strRef>
          </c:tx>
          <c:dPt>
            <c:idx val="0"/>
            <c:bubble3D val="0"/>
            <c:spPr>
              <a:solidFill>
                <a:srgbClr val="002060"/>
              </a:solidFill>
              <a:ln w="19050">
                <a:solidFill>
                  <a:schemeClr val="lt1"/>
                </a:solidFill>
              </a:ln>
              <a:effectLst/>
            </c:spPr>
            <c:extLst>
              <c:ext xmlns:c16="http://schemas.microsoft.com/office/drawing/2014/chart" uri="{C3380CC4-5D6E-409C-BE32-E72D297353CC}">
                <c16:uniqueId val="{00000001-F771-4EBE-AF53-45DDFA812E79}"/>
              </c:ext>
            </c:extLst>
          </c:dPt>
          <c:dPt>
            <c:idx val="1"/>
            <c:bubble3D val="0"/>
            <c:spPr>
              <a:solidFill>
                <a:srgbClr val="FFC000"/>
              </a:solidFill>
              <a:ln w="19050">
                <a:solidFill>
                  <a:schemeClr val="lt1"/>
                </a:solidFill>
              </a:ln>
              <a:effectLst/>
            </c:spPr>
            <c:extLst>
              <c:ext xmlns:c16="http://schemas.microsoft.com/office/drawing/2014/chart" uri="{C3380CC4-5D6E-409C-BE32-E72D297353CC}">
                <c16:uniqueId val="{00000003-F771-4EBE-AF53-45DDFA812E79}"/>
              </c:ext>
            </c:extLst>
          </c:dPt>
          <c:cat>
            <c:strRef>
              <c:f>Hoja1!$A$2:$A$3</c:f>
              <c:strCache>
                <c:ptCount val="2"/>
                <c:pt idx="0">
                  <c:v>Avance</c:v>
                </c:pt>
                <c:pt idx="1">
                  <c:v>Programado</c:v>
                </c:pt>
              </c:strCache>
            </c:strRef>
          </c:cat>
          <c:val>
            <c:numRef>
              <c:f>Hoja1!$B$2:$B$3</c:f>
              <c:numCache>
                <c:formatCode>General</c:formatCode>
                <c:ptCount val="2"/>
                <c:pt idx="0">
                  <c:v>21</c:v>
                </c:pt>
                <c:pt idx="1">
                  <c:v>79</c:v>
                </c:pt>
              </c:numCache>
            </c:numRef>
          </c:val>
          <c:extLst>
            <c:ext xmlns:c16="http://schemas.microsoft.com/office/drawing/2014/chart" uri="{C3380CC4-5D6E-409C-BE32-E72D297353CC}">
              <c16:uniqueId val="{00000004-F771-4EBE-AF53-45DDFA812E79}"/>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O"/>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Hoja1!$B$1</c:f>
              <c:strCache>
                <c:ptCount val="1"/>
                <c:pt idx="0">
                  <c:v>Progamado</c:v>
                </c:pt>
              </c:strCache>
            </c:strRef>
          </c:tx>
          <c:spPr>
            <a:solidFill>
              <a:srgbClr val="FFC000"/>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600" b="1" i="0" u="none" strike="noStrike" kern="1200" baseline="0">
                    <a:solidFill>
                      <a:schemeClr val="tx1"/>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Programado</c:v>
                </c:pt>
              </c:strCache>
            </c:strRef>
          </c:cat>
          <c:val>
            <c:numRef>
              <c:f>Hoja1!$B$2</c:f>
              <c:numCache>
                <c:formatCode>General</c:formatCode>
                <c:ptCount val="1"/>
                <c:pt idx="0">
                  <c:v>0.7</c:v>
                </c:pt>
              </c:numCache>
            </c:numRef>
          </c:val>
          <c:extLst>
            <c:ext xmlns:c16="http://schemas.microsoft.com/office/drawing/2014/chart" uri="{C3380CC4-5D6E-409C-BE32-E72D297353CC}">
              <c16:uniqueId val="{00000000-3993-41A9-BD3A-BEBACC2042C0}"/>
            </c:ext>
          </c:extLst>
        </c:ser>
        <c:ser>
          <c:idx val="1"/>
          <c:order val="1"/>
          <c:tx>
            <c:strRef>
              <c:f>Hoja1!$C$1</c:f>
              <c:strCache>
                <c:ptCount val="1"/>
                <c:pt idx="0">
                  <c:v>Avance</c:v>
                </c:pt>
              </c:strCache>
            </c:strRef>
          </c:tx>
          <c:spPr>
            <a:solidFill>
              <a:srgbClr val="002060"/>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600" b="1" i="0" u="none" strike="noStrike" kern="1200" baseline="0">
                    <a:solidFill>
                      <a:schemeClr val="tx1"/>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Programado</c:v>
                </c:pt>
              </c:strCache>
            </c:strRef>
          </c:cat>
          <c:val>
            <c:numRef>
              <c:f>Hoja1!$C$2</c:f>
              <c:numCache>
                <c:formatCode>General</c:formatCode>
                <c:ptCount val="1"/>
                <c:pt idx="0">
                  <c:v>0.1</c:v>
                </c:pt>
              </c:numCache>
            </c:numRef>
          </c:val>
          <c:extLst>
            <c:ext xmlns:c16="http://schemas.microsoft.com/office/drawing/2014/chart" uri="{C3380CC4-5D6E-409C-BE32-E72D297353CC}">
              <c16:uniqueId val="{00000001-3993-41A9-BD3A-BEBACC2042C0}"/>
            </c:ext>
          </c:extLst>
        </c:ser>
        <c:dLbls>
          <c:dLblPos val="outEnd"/>
          <c:showLegendKey val="0"/>
          <c:showVal val="1"/>
          <c:showCatName val="0"/>
          <c:showSerName val="0"/>
          <c:showPercent val="0"/>
          <c:showBubbleSize val="0"/>
        </c:dLbls>
        <c:gapWidth val="219"/>
        <c:overlap val="-27"/>
        <c:axId val="1376803536"/>
        <c:axId val="1376804016"/>
      </c:barChart>
      <c:catAx>
        <c:axId val="1376803536"/>
        <c:scaling>
          <c:orientation val="minMax"/>
        </c:scaling>
        <c:delete val="1"/>
        <c:axPos val="b"/>
        <c:numFmt formatCode="General" sourceLinked="1"/>
        <c:majorTickMark val="none"/>
        <c:minorTickMark val="none"/>
        <c:tickLblPos val="nextTo"/>
        <c:crossAx val="1376804016"/>
        <c:crosses val="autoZero"/>
        <c:auto val="1"/>
        <c:lblAlgn val="ctr"/>
        <c:lblOffset val="100"/>
        <c:noMultiLvlLbl val="0"/>
      </c:catAx>
      <c:valAx>
        <c:axId val="13768040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s-CO"/>
          </a:p>
        </c:txPr>
        <c:crossAx val="13768035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s-C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Hoja1!$B$1</c:f>
              <c:strCache>
                <c:ptCount val="1"/>
                <c:pt idx="0">
                  <c:v>Porcentaje</c:v>
                </c:pt>
              </c:strCache>
            </c:strRef>
          </c:tx>
          <c:dPt>
            <c:idx val="0"/>
            <c:bubble3D val="0"/>
            <c:spPr>
              <a:solidFill>
                <a:srgbClr val="002060"/>
              </a:solidFill>
              <a:ln w="19050">
                <a:solidFill>
                  <a:schemeClr val="lt1"/>
                </a:solidFill>
              </a:ln>
              <a:effectLst/>
            </c:spPr>
            <c:extLst>
              <c:ext xmlns:c16="http://schemas.microsoft.com/office/drawing/2014/chart" uri="{C3380CC4-5D6E-409C-BE32-E72D297353CC}">
                <c16:uniqueId val="{00000001-8F2D-4EF0-BA5A-87922AF678B7}"/>
              </c:ext>
            </c:extLst>
          </c:dPt>
          <c:dPt>
            <c:idx val="1"/>
            <c:bubble3D val="0"/>
            <c:spPr>
              <a:solidFill>
                <a:srgbClr val="FFC000"/>
              </a:solidFill>
              <a:ln w="19050">
                <a:solidFill>
                  <a:schemeClr val="lt1"/>
                </a:solidFill>
              </a:ln>
              <a:effectLst/>
            </c:spPr>
            <c:extLst>
              <c:ext xmlns:c16="http://schemas.microsoft.com/office/drawing/2014/chart" uri="{C3380CC4-5D6E-409C-BE32-E72D297353CC}">
                <c16:uniqueId val="{00000003-8F2D-4EF0-BA5A-87922AF678B7}"/>
              </c:ext>
            </c:extLst>
          </c:dPt>
          <c:cat>
            <c:strRef>
              <c:f>Hoja1!$A$2:$A$3</c:f>
              <c:strCache>
                <c:ptCount val="2"/>
                <c:pt idx="0">
                  <c:v>Avance</c:v>
                </c:pt>
                <c:pt idx="1">
                  <c:v>Avance</c:v>
                </c:pt>
              </c:strCache>
            </c:strRef>
          </c:cat>
          <c:val>
            <c:numRef>
              <c:f>Hoja1!$B$2:$B$3</c:f>
              <c:numCache>
                <c:formatCode>General</c:formatCode>
                <c:ptCount val="2"/>
                <c:pt idx="0">
                  <c:v>93</c:v>
                </c:pt>
                <c:pt idx="1">
                  <c:v>7</c:v>
                </c:pt>
              </c:numCache>
            </c:numRef>
          </c:val>
          <c:extLst>
            <c:ext xmlns:c16="http://schemas.microsoft.com/office/drawing/2014/chart" uri="{C3380CC4-5D6E-409C-BE32-E72D297353CC}">
              <c16:uniqueId val="{00000004-8F2D-4EF0-BA5A-87922AF678B7}"/>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O"/>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Hoja1!$B$1</c:f>
              <c:strCache>
                <c:ptCount val="1"/>
                <c:pt idx="0">
                  <c:v>Progamado</c:v>
                </c:pt>
              </c:strCache>
            </c:strRef>
          </c:tx>
          <c:spPr>
            <a:solidFill>
              <a:srgbClr val="FFC000"/>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600" b="1" i="0" u="none" strike="noStrike" kern="1200" baseline="0">
                    <a:solidFill>
                      <a:schemeClr val="tx1"/>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Programado</c:v>
                </c:pt>
              </c:strCache>
            </c:strRef>
          </c:cat>
          <c:val>
            <c:numRef>
              <c:f>Hoja1!$B$2</c:f>
              <c:numCache>
                <c:formatCode>General</c:formatCode>
                <c:ptCount val="1"/>
                <c:pt idx="0">
                  <c:v>10</c:v>
                </c:pt>
              </c:numCache>
            </c:numRef>
          </c:val>
          <c:extLst>
            <c:ext xmlns:c16="http://schemas.microsoft.com/office/drawing/2014/chart" uri="{C3380CC4-5D6E-409C-BE32-E72D297353CC}">
              <c16:uniqueId val="{00000000-AB36-4E3D-8575-7D825B30BB03}"/>
            </c:ext>
          </c:extLst>
        </c:ser>
        <c:ser>
          <c:idx val="1"/>
          <c:order val="1"/>
          <c:tx>
            <c:strRef>
              <c:f>Hoja1!$C$1</c:f>
              <c:strCache>
                <c:ptCount val="1"/>
                <c:pt idx="0">
                  <c:v>Avance</c:v>
                </c:pt>
              </c:strCache>
            </c:strRef>
          </c:tx>
          <c:spPr>
            <a:solidFill>
              <a:srgbClr val="002060"/>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600" b="1" i="0" u="none" strike="noStrike" kern="1200" baseline="0">
                    <a:solidFill>
                      <a:schemeClr val="tx1"/>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Programado</c:v>
                </c:pt>
              </c:strCache>
            </c:strRef>
          </c:cat>
          <c:val>
            <c:numRef>
              <c:f>Hoja1!$C$2</c:f>
              <c:numCache>
                <c:formatCode>General</c:formatCode>
                <c:ptCount val="1"/>
                <c:pt idx="0">
                  <c:v>4.9000000000000004</c:v>
                </c:pt>
              </c:numCache>
            </c:numRef>
          </c:val>
          <c:extLst>
            <c:ext xmlns:c16="http://schemas.microsoft.com/office/drawing/2014/chart" uri="{C3380CC4-5D6E-409C-BE32-E72D297353CC}">
              <c16:uniqueId val="{00000001-AB36-4E3D-8575-7D825B30BB03}"/>
            </c:ext>
          </c:extLst>
        </c:ser>
        <c:dLbls>
          <c:dLblPos val="outEnd"/>
          <c:showLegendKey val="0"/>
          <c:showVal val="1"/>
          <c:showCatName val="0"/>
          <c:showSerName val="0"/>
          <c:showPercent val="0"/>
          <c:showBubbleSize val="0"/>
        </c:dLbls>
        <c:gapWidth val="219"/>
        <c:overlap val="-27"/>
        <c:axId val="1376803536"/>
        <c:axId val="1376804016"/>
      </c:barChart>
      <c:catAx>
        <c:axId val="1376803536"/>
        <c:scaling>
          <c:orientation val="minMax"/>
        </c:scaling>
        <c:delete val="1"/>
        <c:axPos val="b"/>
        <c:numFmt formatCode="General" sourceLinked="1"/>
        <c:majorTickMark val="none"/>
        <c:minorTickMark val="none"/>
        <c:tickLblPos val="nextTo"/>
        <c:crossAx val="1376804016"/>
        <c:crosses val="autoZero"/>
        <c:auto val="1"/>
        <c:lblAlgn val="ctr"/>
        <c:lblOffset val="100"/>
        <c:noMultiLvlLbl val="0"/>
      </c:catAx>
      <c:valAx>
        <c:axId val="13768040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s-CO"/>
          </a:p>
        </c:txPr>
        <c:crossAx val="13768035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s-CO"/>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Hoja1!$B$1</c:f>
              <c:strCache>
                <c:ptCount val="1"/>
                <c:pt idx="0">
                  <c:v>Progamado</c:v>
                </c:pt>
              </c:strCache>
            </c:strRef>
          </c:tx>
          <c:spPr>
            <a:solidFill>
              <a:srgbClr val="FFC000"/>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600" b="1" i="0" u="none" strike="noStrike" kern="1200" baseline="0">
                    <a:solidFill>
                      <a:schemeClr val="tx1"/>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Programado</c:v>
                </c:pt>
              </c:strCache>
            </c:strRef>
          </c:cat>
          <c:val>
            <c:numRef>
              <c:f>Hoja1!$B$2</c:f>
              <c:numCache>
                <c:formatCode>General</c:formatCode>
                <c:ptCount val="1"/>
                <c:pt idx="0">
                  <c:v>20</c:v>
                </c:pt>
              </c:numCache>
            </c:numRef>
          </c:val>
          <c:extLst>
            <c:ext xmlns:c16="http://schemas.microsoft.com/office/drawing/2014/chart" uri="{C3380CC4-5D6E-409C-BE32-E72D297353CC}">
              <c16:uniqueId val="{00000000-1422-4505-8C44-7E7FA70EA994}"/>
            </c:ext>
          </c:extLst>
        </c:ser>
        <c:ser>
          <c:idx val="1"/>
          <c:order val="1"/>
          <c:tx>
            <c:strRef>
              <c:f>Hoja1!$C$1</c:f>
              <c:strCache>
                <c:ptCount val="1"/>
                <c:pt idx="0">
                  <c:v>Avance</c:v>
                </c:pt>
              </c:strCache>
            </c:strRef>
          </c:tx>
          <c:spPr>
            <a:solidFill>
              <a:srgbClr val="002060"/>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600" b="1" i="0" u="none" strike="noStrike" kern="1200" baseline="0">
                    <a:solidFill>
                      <a:schemeClr val="tx1"/>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Programado</c:v>
                </c:pt>
              </c:strCache>
            </c:strRef>
          </c:cat>
          <c:val>
            <c:numRef>
              <c:f>Hoja1!$C$2</c:f>
              <c:numCache>
                <c:formatCode>General</c:formatCode>
                <c:ptCount val="1"/>
                <c:pt idx="0">
                  <c:v>13</c:v>
                </c:pt>
              </c:numCache>
            </c:numRef>
          </c:val>
          <c:extLst>
            <c:ext xmlns:c16="http://schemas.microsoft.com/office/drawing/2014/chart" uri="{C3380CC4-5D6E-409C-BE32-E72D297353CC}">
              <c16:uniqueId val="{00000001-1422-4505-8C44-7E7FA70EA994}"/>
            </c:ext>
          </c:extLst>
        </c:ser>
        <c:dLbls>
          <c:dLblPos val="outEnd"/>
          <c:showLegendKey val="0"/>
          <c:showVal val="1"/>
          <c:showCatName val="0"/>
          <c:showSerName val="0"/>
          <c:showPercent val="0"/>
          <c:showBubbleSize val="0"/>
        </c:dLbls>
        <c:gapWidth val="219"/>
        <c:overlap val="-27"/>
        <c:axId val="1376803536"/>
        <c:axId val="1376804016"/>
      </c:barChart>
      <c:catAx>
        <c:axId val="1376803536"/>
        <c:scaling>
          <c:orientation val="minMax"/>
        </c:scaling>
        <c:delete val="1"/>
        <c:axPos val="b"/>
        <c:numFmt formatCode="General" sourceLinked="1"/>
        <c:majorTickMark val="none"/>
        <c:minorTickMark val="none"/>
        <c:tickLblPos val="nextTo"/>
        <c:crossAx val="1376804016"/>
        <c:crosses val="autoZero"/>
        <c:auto val="1"/>
        <c:lblAlgn val="ctr"/>
        <c:lblOffset val="100"/>
        <c:noMultiLvlLbl val="0"/>
      </c:catAx>
      <c:valAx>
        <c:axId val="13768040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s-CO"/>
          </a:p>
        </c:txPr>
        <c:crossAx val="13768035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s-CO"/>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Hoja1!$B$1</c:f>
              <c:strCache>
                <c:ptCount val="1"/>
                <c:pt idx="0">
                  <c:v>Porcentaje</c:v>
                </c:pt>
              </c:strCache>
            </c:strRef>
          </c:tx>
          <c:dPt>
            <c:idx val="0"/>
            <c:bubble3D val="0"/>
            <c:spPr>
              <a:solidFill>
                <a:srgbClr val="002060"/>
              </a:solidFill>
              <a:ln w="19050">
                <a:solidFill>
                  <a:schemeClr val="lt1"/>
                </a:solidFill>
              </a:ln>
              <a:effectLst/>
            </c:spPr>
            <c:extLst>
              <c:ext xmlns:c16="http://schemas.microsoft.com/office/drawing/2014/chart" uri="{C3380CC4-5D6E-409C-BE32-E72D297353CC}">
                <c16:uniqueId val="{00000001-8ED9-44D8-92E0-4F0CD956831C}"/>
              </c:ext>
            </c:extLst>
          </c:dPt>
          <c:dPt>
            <c:idx val="1"/>
            <c:bubble3D val="0"/>
            <c:spPr>
              <a:solidFill>
                <a:srgbClr val="FFC000"/>
              </a:solidFill>
              <a:ln w="19050">
                <a:solidFill>
                  <a:schemeClr val="lt1"/>
                </a:solidFill>
              </a:ln>
              <a:effectLst/>
            </c:spPr>
            <c:extLst>
              <c:ext xmlns:c16="http://schemas.microsoft.com/office/drawing/2014/chart" uri="{C3380CC4-5D6E-409C-BE32-E72D297353CC}">
                <c16:uniqueId val="{00000003-8ED9-44D8-92E0-4F0CD956831C}"/>
              </c:ext>
            </c:extLst>
          </c:dPt>
          <c:cat>
            <c:strRef>
              <c:f>Hoja1!$A$2:$A$3</c:f>
              <c:strCache>
                <c:ptCount val="2"/>
                <c:pt idx="0">
                  <c:v>Avance</c:v>
                </c:pt>
                <c:pt idx="1">
                  <c:v>Programado</c:v>
                </c:pt>
              </c:strCache>
            </c:strRef>
          </c:cat>
          <c:val>
            <c:numRef>
              <c:f>Hoja1!$B$2:$B$3</c:f>
              <c:numCache>
                <c:formatCode>General</c:formatCode>
                <c:ptCount val="2"/>
                <c:pt idx="0">
                  <c:v>61</c:v>
                </c:pt>
                <c:pt idx="1">
                  <c:v>39</c:v>
                </c:pt>
              </c:numCache>
            </c:numRef>
          </c:val>
          <c:extLst>
            <c:ext xmlns:c16="http://schemas.microsoft.com/office/drawing/2014/chart" uri="{C3380CC4-5D6E-409C-BE32-E72D297353CC}">
              <c16:uniqueId val="{00000004-8ED9-44D8-92E0-4F0CD956831C}"/>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O"/>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Hoja1!$B$1</c:f>
              <c:strCache>
                <c:ptCount val="1"/>
                <c:pt idx="0">
                  <c:v>Porcentaje</c:v>
                </c:pt>
              </c:strCache>
            </c:strRef>
          </c:tx>
          <c:dPt>
            <c:idx val="0"/>
            <c:bubble3D val="0"/>
            <c:spPr>
              <a:solidFill>
                <a:srgbClr val="002060"/>
              </a:solidFill>
              <a:ln w="19050">
                <a:solidFill>
                  <a:schemeClr val="lt1"/>
                </a:solidFill>
              </a:ln>
              <a:effectLst/>
            </c:spPr>
            <c:extLst>
              <c:ext xmlns:c16="http://schemas.microsoft.com/office/drawing/2014/chart" uri="{C3380CC4-5D6E-409C-BE32-E72D297353CC}">
                <c16:uniqueId val="{00000001-7840-41A3-B010-734D23424119}"/>
              </c:ext>
            </c:extLst>
          </c:dPt>
          <c:dPt>
            <c:idx val="1"/>
            <c:bubble3D val="0"/>
            <c:spPr>
              <a:solidFill>
                <a:srgbClr val="FFC000"/>
              </a:solidFill>
              <a:ln w="19050">
                <a:solidFill>
                  <a:schemeClr val="lt1"/>
                </a:solidFill>
              </a:ln>
              <a:effectLst/>
            </c:spPr>
            <c:extLst>
              <c:ext xmlns:c16="http://schemas.microsoft.com/office/drawing/2014/chart" uri="{C3380CC4-5D6E-409C-BE32-E72D297353CC}">
                <c16:uniqueId val="{00000003-7840-41A3-B010-734D23424119}"/>
              </c:ext>
            </c:extLst>
          </c:dPt>
          <c:cat>
            <c:strRef>
              <c:f>Hoja1!$A$2:$A$3</c:f>
              <c:strCache>
                <c:ptCount val="2"/>
                <c:pt idx="0">
                  <c:v>Avance</c:v>
                </c:pt>
                <c:pt idx="1">
                  <c:v>Programado</c:v>
                </c:pt>
              </c:strCache>
            </c:strRef>
          </c:cat>
          <c:val>
            <c:numRef>
              <c:f>Hoja1!$B$2:$B$3</c:f>
              <c:numCache>
                <c:formatCode>General</c:formatCode>
                <c:ptCount val="2"/>
                <c:pt idx="0">
                  <c:v>67.400000000000006</c:v>
                </c:pt>
                <c:pt idx="1">
                  <c:v>32.6</c:v>
                </c:pt>
              </c:numCache>
            </c:numRef>
          </c:val>
          <c:extLst>
            <c:ext xmlns:c16="http://schemas.microsoft.com/office/drawing/2014/chart" uri="{C3380CC4-5D6E-409C-BE32-E72D297353CC}">
              <c16:uniqueId val="{00000004-7840-41A3-B010-734D23424119}"/>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O"/>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Hoja1!$B$1</c:f>
              <c:strCache>
                <c:ptCount val="1"/>
                <c:pt idx="0">
                  <c:v>Serie 1</c:v>
                </c:pt>
              </c:strCache>
            </c:strRef>
          </c:tx>
          <c:spPr>
            <a:solidFill>
              <a:srgbClr val="002060"/>
            </a:solidFill>
            <a:ln>
              <a:solidFill>
                <a:schemeClr val="tx1"/>
              </a:solidFill>
            </a:ln>
            <a:effectLst/>
          </c:spPr>
          <c:invertIfNegative val="0"/>
          <c:cat>
            <c:strRef>
              <c:f>Hoja1!$A$2</c:f>
              <c:strCache>
                <c:ptCount val="1"/>
                <c:pt idx="0">
                  <c:v>Categoría 1</c:v>
                </c:pt>
              </c:strCache>
            </c:strRef>
          </c:cat>
          <c:val>
            <c:numRef>
              <c:f>Hoja1!$B$2</c:f>
              <c:numCache>
                <c:formatCode>General</c:formatCode>
                <c:ptCount val="1"/>
                <c:pt idx="0">
                  <c:v>73.3</c:v>
                </c:pt>
              </c:numCache>
            </c:numRef>
          </c:val>
          <c:extLst>
            <c:ext xmlns:c16="http://schemas.microsoft.com/office/drawing/2014/chart" uri="{C3380CC4-5D6E-409C-BE32-E72D297353CC}">
              <c16:uniqueId val="{00000000-6553-49CA-B889-F8E01AF71FE8}"/>
            </c:ext>
          </c:extLst>
        </c:ser>
        <c:ser>
          <c:idx val="1"/>
          <c:order val="1"/>
          <c:tx>
            <c:strRef>
              <c:f>Hoja1!$C$1</c:f>
              <c:strCache>
                <c:ptCount val="1"/>
                <c:pt idx="0">
                  <c:v>Serie 2</c:v>
                </c:pt>
              </c:strCache>
            </c:strRef>
          </c:tx>
          <c:spPr>
            <a:solidFill>
              <a:srgbClr val="FFC000"/>
            </a:solidFill>
            <a:ln>
              <a:solidFill>
                <a:schemeClr val="tx1"/>
              </a:solidFill>
            </a:ln>
            <a:effectLst/>
          </c:spPr>
          <c:invertIfNegative val="0"/>
          <c:cat>
            <c:strRef>
              <c:f>Hoja1!$A$2</c:f>
              <c:strCache>
                <c:ptCount val="1"/>
                <c:pt idx="0">
                  <c:v>Categoría 1</c:v>
                </c:pt>
              </c:strCache>
            </c:strRef>
          </c:cat>
          <c:val>
            <c:numRef>
              <c:f>Hoja1!$C$2</c:f>
              <c:numCache>
                <c:formatCode>General</c:formatCode>
                <c:ptCount val="1"/>
                <c:pt idx="0">
                  <c:v>26.7</c:v>
                </c:pt>
              </c:numCache>
            </c:numRef>
          </c:val>
          <c:extLst>
            <c:ext xmlns:c16="http://schemas.microsoft.com/office/drawing/2014/chart" uri="{C3380CC4-5D6E-409C-BE32-E72D297353CC}">
              <c16:uniqueId val="{00000001-6553-49CA-B889-F8E01AF71FE8}"/>
            </c:ext>
          </c:extLst>
        </c:ser>
        <c:dLbls>
          <c:showLegendKey val="0"/>
          <c:showVal val="0"/>
          <c:showCatName val="0"/>
          <c:showSerName val="0"/>
          <c:showPercent val="0"/>
          <c:showBubbleSize val="0"/>
        </c:dLbls>
        <c:gapWidth val="150"/>
        <c:overlap val="100"/>
        <c:axId val="914746752"/>
        <c:axId val="914740992"/>
      </c:barChart>
      <c:catAx>
        <c:axId val="914746752"/>
        <c:scaling>
          <c:orientation val="minMax"/>
        </c:scaling>
        <c:delete val="1"/>
        <c:axPos val="b"/>
        <c:numFmt formatCode="General" sourceLinked="1"/>
        <c:majorTickMark val="none"/>
        <c:minorTickMark val="none"/>
        <c:tickLblPos val="nextTo"/>
        <c:crossAx val="914740992"/>
        <c:crosses val="autoZero"/>
        <c:auto val="1"/>
        <c:lblAlgn val="ctr"/>
        <c:lblOffset val="100"/>
        <c:noMultiLvlLbl val="0"/>
      </c:catAx>
      <c:valAx>
        <c:axId val="9147409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s-CO"/>
          </a:p>
        </c:txPr>
        <c:crossAx val="9147467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O"/>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Hoja1!$B$1</c:f>
              <c:strCache>
                <c:ptCount val="1"/>
                <c:pt idx="0">
                  <c:v>Porcentaje</c:v>
                </c:pt>
              </c:strCache>
            </c:strRef>
          </c:tx>
          <c:dPt>
            <c:idx val="0"/>
            <c:bubble3D val="0"/>
            <c:spPr>
              <a:solidFill>
                <a:srgbClr val="002060"/>
              </a:solidFill>
              <a:ln w="19050">
                <a:solidFill>
                  <a:schemeClr val="lt1"/>
                </a:solidFill>
              </a:ln>
              <a:effectLst/>
            </c:spPr>
            <c:extLst>
              <c:ext xmlns:c16="http://schemas.microsoft.com/office/drawing/2014/chart" uri="{C3380CC4-5D6E-409C-BE32-E72D297353CC}">
                <c16:uniqueId val="{00000001-F17C-4D6C-861E-9F3DFD3F4B02}"/>
              </c:ext>
            </c:extLst>
          </c:dPt>
          <c:dPt>
            <c:idx val="1"/>
            <c:bubble3D val="0"/>
            <c:spPr>
              <a:solidFill>
                <a:srgbClr val="FFC000"/>
              </a:solidFill>
              <a:ln w="19050">
                <a:solidFill>
                  <a:schemeClr val="lt1"/>
                </a:solidFill>
              </a:ln>
              <a:effectLst/>
            </c:spPr>
            <c:extLst>
              <c:ext xmlns:c16="http://schemas.microsoft.com/office/drawing/2014/chart" uri="{C3380CC4-5D6E-409C-BE32-E72D297353CC}">
                <c16:uniqueId val="{00000003-F17C-4D6C-861E-9F3DFD3F4B02}"/>
              </c:ext>
            </c:extLst>
          </c:dPt>
          <c:cat>
            <c:strRef>
              <c:f>Hoja1!$A$2:$A$3</c:f>
              <c:strCache>
                <c:ptCount val="2"/>
                <c:pt idx="0">
                  <c:v>Avance</c:v>
                </c:pt>
                <c:pt idx="1">
                  <c:v>Programado</c:v>
                </c:pt>
              </c:strCache>
            </c:strRef>
          </c:cat>
          <c:val>
            <c:numRef>
              <c:f>Hoja1!$B$2:$B$3</c:f>
              <c:numCache>
                <c:formatCode>General</c:formatCode>
                <c:ptCount val="2"/>
                <c:pt idx="0">
                  <c:v>64.3</c:v>
                </c:pt>
                <c:pt idx="1">
                  <c:v>35.700000000000003</c:v>
                </c:pt>
              </c:numCache>
            </c:numRef>
          </c:val>
          <c:extLst>
            <c:ext xmlns:c16="http://schemas.microsoft.com/office/drawing/2014/chart" uri="{C3380CC4-5D6E-409C-BE32-E72D297353CC}">
              <c16:uniqueId val="{00000004-F17C-4D6C-861E-9F3DFD3F4B02}"/>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O"/>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Hoja1!$B$1</c:f>
              <c:strCache>
                <c:ptCount val="1"/>
                <c:pt idx="0">
                  <c:v>Progamado</c:v>
                </c:pt>
              </c:strCache>
            </c:strRef>
          </c:tx>
          <c:spPr>
            <a:solidFill>
              <a:srgbClr val="FFC000"/>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600" b="1" i="0" u="none" strike="noStrike" kern="1200" baseline="0">
                    <a:solidFill>
                      <a:schemeClr val="tx1"/>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Programado</c:v>
                </c:pt>
              </c:strCache>
            </c:strRef>
          </c:cat>
          <c:val>
            <c:numRef>
              <c:f>Hoja1!$B$2</c:f>
              <c:numCache>
                <c:formatCode>General</c:formatCode>
                <c:ptCount val="1"/>
                <c:pt idx="0">
                  <c:v>1</c:v>
                </c:pt>
              </c:numCache>
            </c:numRef>
          </c:val>
          <c:extLst>
            <c:ext xmlns:c16="http://schemas.microsoft.com/office/drawing/2014/chart" uri="{C3380CC4-5D6E-409C-BE32-E72D297353CC}">
              <c16:uniqueId val="{00000000-F579-40CD-BF9B-4804D3D3610C}"/>
            </c:ext>
          </c:extLst>
        </c:ser>
        <c:ser>
          <c:idx val="1"/>
          <c:order val="1"/>
          <c:tx>
            <c:strRef>
              <c:f>Hoja1!$C$1</c:f>
              <c:strCache>
                <c:ptCount val="1"/>
                <c:pt idx="0">
                  <c:v>Avance</c:v>
                </c:pt>
              </c:strCache>
            </c:strRef>
          </c:tx>
          <c:spPr>
            <a:solidFill>
              <a:srgbClr val="002060"/>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600" b="1" i="0" u="none" strike="noStrike" kern="1200" baseline="0">
                    <a:solidFill>
                      <a:schemeClr val="tx1"/>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Programado</c:v>
                </c:pt>
              </c:strCache>
            </c:strRef>
          </c:cat>
          <c:val>
            <c:numRef>
              <c:f>Hoja1!$C$2</c:f>
              <c:numCache>
                <c:formatCode>General</c:formatCode>
                <c:ptCount val="1"/>
                <c:pt idx="0">
                  <c:v>0.5</c:v>
                </c:pt>
              </c:numCache>
            </c:numRef>
          </c:val>
          <c:extLst>
            <c:ext xmlns:c16="http://schemas.microsoft.com/office/drawing/2014/chart" uri="{C3380CC4-5D6E-409C-BE32-E72D297353CC}">
              <c16:uniqueId val="{00000001-F579-40CD-BF9B-4804D3D3610C}"/>
            </c:ext>
          </c:extLst>
        </c:ser>
        <c:dLbls>
          <c:dLblPos val="outEnd"/>
          <c:showLegendKey val="0"/>
          <c:showVal val="1"/>
          <c:showCatName val="0"/>
          <c:showSerName val="0"/>
          <c:showPercent val="0"/>
          <c:showBubbleSize val="0"/>
        </c:dLbls>
        <c:gapWidth val="219"/>
        <c:overlap val="-27"/>
        <c:axId val="1376803536"/>
        <c:axId val="1376804016"/>
      </c:barChart>
      <c:catAx>
        <c:axId val="1376803536"/>
        <c:scaling>
          <c:orientation val="minMax"/>
        </c:scaling>
        <c:delete val="1"/>
        <c:axPos val="b"/>
        <c:numFmt formatCode="General" sourceLinked="1"/>
        <c:majorTickMark val="none"/>
        <c:minorTickMark val="none"/>
        <c:tickLblPos val="nextTo"/>
        <c:crossAx val="1376804016"/>
        <c:crosses val="autoZero"/>
        <c:auto val="1"/>
        <c:lblAlgn val="ctr"/>
        <c:lblOffset val="100"/>
        <c:noMultiLvlLbl val="0"/>
      </c:catAx>
      <c:valAx>
        <c:axId val="13768040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s-CO"/>
          </a:p>
        </c:txPr>
        <c:crossAx val="13768035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s-CO"/>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Hoja1!$B$1</c:f>
              <c:strCache>
                <c:ptCount val="1"/>
                <c:pt idx="0">
                  <c:v>Porcentaje</c:v>
                </c:pt>
              </c:strCache>
            </c:strRef>
          </c:tx>
          <c:dPt>
            <c:idx val="0"/>
            <c:bubble3D val="0"/>
            <c:spPr>
              <a:solidFill>
                <a:srgbClr val="002060"/>
              </a:solidFill>
              <a:ln w="19050">
                <a:solidFill>
                  <a:schemeClr val="lt1"/>
                </a:solidFill>
              </a:ln>
              <a:effectLst/>
            </c:spPr>
            <c:extLst>
              <c:ext xmlns:c16="http://schemas.microsoft.com/office/drawing/2014/chart" uri="{C3380CC4-5D6E-409C-BE32-E72D297353CC}">
                <c16:uniqueId val="{00000001-D664-4F9D-A16A-5E8C72B8B644}"/>
              </c:ext>
            </c:extLst>
          </c:dPt>
          <c:dPt>
            <c:idx val="1"/>
            <c:bubble3D val="0"/>
            <c:spPr>
              <a:solidFill>
                <a:srgbClr val="FFC000"/>
              </a:solidFill>
              <a:ln w="19050">
                <a:solidFill>
                  <a:schemeClr val="lt1"/>
                </a:solidFill>
              </a:ln>
              <a:effectLst/>
            </c:spPr>
            <c:extLst>
              <c:ext xmlns:c16="http://schemas.microsoft.com/office/drawing/2014/chart" uri="{C3380CC4-5D6E-409C-BE32-E72D297353CC}">
                <c16:uniqueId val="{00000003-D664-4F9D-A16A-5E8C72B8B644}"/>
              </c:ext>
            </c:extLst>
          </c:dPt>
          <c:cat>
            <c:strRef>
              <c:f>Hoja1!$A$2:$A$3</c:f>
              <c:strCache>
                <c:ptCount val="2"/>
                <c:pt idx="0">
                  <c:v>Avance</c:v>
                </c:pt>
                <c:pt idx="1">
                  <c:v>Programado</c:v>
                </c:pt>
              </c:strCache>
            </c:strRef>
          </c:cat>
          <c:val>
            <c:numRef>
              <c:f>Hoja1!$B$2:$B$3</c:f>
              <c:numCache>
                <c:formatCode>General</c:formatCode>
                <c:ptCount val="2"/>
                <c:pt idx="0">
                  <c:v>0</c:v>
                </c:pt>
                <c:pt idx="1">
                  <c:v>100</c:v>
                </c:pt>
              </c:numCache>
            </c:numRef>
          </c:val>
          <c:extLst>
            <c:ext xmlns:c16="http://schemas.microsoft.com/office/drawing/2014/chart" uri="{C3380CC4-5D6E-409C-BE32-E72D297353CC}">
              <c16:uniqueId val="{00000004-D664-4F9D-A16A-5E8C72B8B644}"/>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O"/>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Hoja1!$B$1</c:f>
              <c:strCache>
                <c:ptCount val="1"/>
                <c:pt idx="0">
                  <c:v>Porcentaje</c:v>
                </c:pt>
              </c:strCache>
            </c:strRef>
          </c:tx>
          <c:dPt>
            <c:idx val="0"/>
            <c:bubble3D val="0"/>
            <c:spPr>
              <a:solidFill>
                <a:srgbClr val="002060"/>
              </a:solidFill>
              <a:ln w="19050">
                <a:solidFill>
                  <a:schemeClr val="lt1"/>
                </a:solidFill>
              </a:ln>
              <a:effectLst/>
            </c:spPr>
            <c:extLst>
              <c:ext xmlns:c16="http://schemas.microsoft.com/office/drawing/2014/chart" uri="{C3380CC4-5D6E-409C-BE32-E72D297353CC}">
                <c16:uniqueId val="{00000001-807F-4A27-B0F9-EDAADDD2C360}"/>
              </c:ext>
            </c:extLst>
          </c:dPt>
          <c:dPt>
            <c:idx val="1"/>
            <c:bubble3D val="0"/>
            <c:spPr>
              <a:solidFill>
                <a:srgbClr val="FFC000"/>
              </a:solidFill>
              <a:ln w="19050">
                <a:solidFill>
                  <a:schemeClr val="lt1"/>
                </a:solidFill>
              </a:ln>
              <a:effectLst/>
            </c:spPr>
            <c:extLst>
              <c:ext xmlns:c16="http://schemas.microsoft.com/office/drawing/2014/chart" uri="{C3380CC4-5D6E-409C-BE32-E72D297353CC}">
                <c16:uniqueId val="{00000003-807F-4A27-B0F9-EDAADDD2C360}"/>
              </c:ext>
            </c:extLst>
          </c:dPt>
          <c:cat>
            <c:strRef>
              <c:f>Hoja1!$A$2:$A$3</c:f>
              <c:strCache>
                <c:ptCount val="2"/>
                <c:pt idx="0">
                  <c:v>Avance</c:v>
                </c:pt>
                <c:pt idx="1">
                  <c:v>Programado</c:v>
                </c:pt>
              </c:strCache>
            </c:strRef>
          </c:cat>
          <c:val>
            <c:numRef>
              <c:f>Hoja1!$B$2:$B$3</c:f>
              <c:numCache>
                <c:formatCode>General</c:formatCode>
                <c:ptCount val="2"/>
                <c:pt idx="0">
                  <c:v>19</c:v>
                </c:pt>
                <c:pt idx="1">
                  <c:v>81</c:v>
                </c:pt>
              </c:numCache>
            </c:numRef>
          </c:val>
          <c:extLst>
            <c:ext xmlns:c16="http://schemas.microsoft.com/office/drawing/2014/chart" uri="{C3380CC4-5D6E-409C-BE32-E72D297353CC}">
              <c16:uniqueId val="{00000004-807F-4A27-B0F9-EDAADDD2C360}"/>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0.30294</cdr:x>
      <cdr:y>0.17544</cdr:y>
    </cdr:from>
    <cdr:to>
      <cdr:x>0.36196</cdr:x>
      <cdr:y>0.9614</cdr:y>
    </cdr:to>
    <cdr:sp macro="" textlink="">
      <cdr:nvSpPr>
        <cdr:cNvPr id="2" name="Abrir llave 1">
          <a:extLst xmlns:a="http://schemas.openxmlformats.org/drawingml/2006/main">
            <a:ext uri="{FF2B5EF4-FFF2-40B4-BE49-F238E27FC236}">
              <a16:creationId xmlns:a16="http://schemas.microsoft.com/office/drawing/2014/main" id="{4EAB3836-9139-BBBD-645C-F40EA16B2620}"/>
            </a:ext>
          </a:extLst>
        </cdr:cNvPr>
        <cdr:cNvSpPr/>
      </cdr:nvSpPr>
      <cdr:spPr>
        <a:xfrm xmlns:a="http://schemas.openxmlformats.org/drawingml/2006/main">
          <a:off x="985520" y="457200"/>
          <a:ext cx="192024" cy="2048256"/>
        </a:xfrm>
        <a:prstGeom xmlns:a="http://schemas.openxmlformats.org/drawingml/2006/main" prst="leftBrace">
          <a:avLst/>
        </a:prstGeom>
        <a:ln xmlns:a="http://schemas.openxmlformats.org/drawingml/2006/main">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s-CO" kern="1200"/>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p:cNvSpPr>
            <a:spLocks noGrp="1"/>
          </p:cNvSpPr>
          <p:nvPr>
            <p:ph type="dt" sz="half" idx="10"/>
          </p:nvPr>
        </p:nvSpPr>
        <p:spPr/>
        <p:txBody>
          <a:bodyPr/>
          <a:lstStyle/>
          <a:p>
            <a:fld id="{40771E8B-6CA5-40B2-8038-0E112F3DAC1C}" type="datetimeFigureOut">
              <a:rPr lang="es-ES" smtClean="0"/>
              <a:t>19/03/2025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22881914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40771E8B-6CA5-40B2-8038-0E112F3DAC1C}" type="datetimeFigureOut">
              <a:rPr lang="es-ES" smtClean="0"/>
              <a:t>19/03/2025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541863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40771E8B-6CA5-40B2-8038-0E112F3DAC1C}" type="datetimeFigureOut">
              <a:rPr lang="es-ES" smtClean="0"/>
              <a:t>19/03/2025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22150962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ido 02">
    <p:spTree>
      <p:nvGrpSpPr>
        <p:cNvPr id="1" name=""/>
        <p:cNvGrpSpPr/>
        <p:nvPr/>
      </p:nvGrpSpPr>
      <p:grpSpPr>
        <a:xfrm>
          <a:off x="0" y="0"/>
          <a:ext cx="0" cy="0"/>
          <a:chOff x="0" y="0"/>
          <a:chExt cx="0" cy="0"/>
        </a:xfrm>
      </p:grpSpPr>
      <p:pic>
        <p:nvPicPr>
          <p:cNvPr id="3" name="Google Shape;138;p18"/>
          <p:cNvPicPr preferRelativeResize="0"/>
          <p:nvPr userDrawn="1"/>
        </p:nvPicPr>
        <p:blipFill>
          <a:blip r:embed="rId2">
            <a:alphaModFix/>
          </a:blip>
          <a:stretch>
            <a:fillRect/>
          </a:stretch>
        </p:blipFill>
        <p:spPr>
          <a:xfrm>
            <a:off x="0" y="0"/>
            <a:ext cx="12192000" cy="8125975"/>
          </a:xfrm>
          <a:prstGeom prst="rect">
            <a:avLst/>
          </a:prstGeom>
          <a:noFill/>
          <a:ln>
            <a:noFill/>
          </a:ln>
        </p:spPr>
      </p:pic>
      <p:sp>
        <p:nvSpPr>
          <p:cNvPr id="4" name="Google Shape;140;p18"/>
          <p:cNvSpPr/>
          <p:nvPr userDrawn="1"/>
        </p:nvSpPr>
        <p:spPr>
          <a:xfrm flipH="1">
            <a:off x="10943672" y="3130062"/>
            <a:ext cx="1245319" cy="5004808"/>
          </a:xfrm>
          <a:prstGeom prst="rtTriangle">
            <a:avLst/>
          </a:prstGeom>
          <a:solidFill>
            <a:srgbClr val="FF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pic>
        <p:nvPicPr>
          <p:cNvPr id="9" name="Google Shape;152;p19"/>
          <p:cNvPicPr preferRelativeResize="0"/>
          <p:nvPr userDrawn="1"/>
        </p:nvPicPr>
        <p:blipFill>
          <a:blip r:embed="rId3"/>
          <a:stretch>
            <a:fillRect/>
          </a:stretch>
        </p:blipFill>
        <p:spPr>
          <a:xfrm>
            <a:off x="11097909" y="7576474"/>
            <a:ext cx="1103614" cy="375229"/>
          </a:xfrm>
          <a:prstGeom prst="rect">
            <a:avLst/>
          </a:prstGeom>
          <a:noFill/>
          <a:ln>
            <a:noFill/>
          </a:ln>
        </p:spPr>
      </p:pic>
      <p:sp>
        <p:nvSpPr>
          <p:cNvPr id="10" name="Google Shape;97;p14"/>
          <p:cNvSpPr/>
          <p:nvPr userDrawn="1"/>
        </p:nvSpPr>
        <p:spPr>
          <a:xfrm rot="10800000">
            <a:off x="10956223" y="-8896"/>
            <a:ext cx="1245300" cy="3232741"/>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x-none">
                <a:latin typeface="Calibri"/>
                <a:ea typeface="Calibri"/>
                <a:cs typeface="Calibri"/>
                <a:sym typeface="Calibri"/>
              </a:rPr>
              <a:t> </a:t>
            </a:r>
            <a:endParaRPr>
              <a:latin typeface="Calibri"/>
              <a:ea typeface="Calibri"/>
              <a:cs typeface="Calibri"/>
              <a:sym typeface="Calibri"/>
            </a:endParaRPr>
          </a:p>
        </p:txBody>
      </p:sp>
    </p:spTree>
    <p:extLst>
      <p:ext uri="{BB962C8B-B14F-4D97-AF65-F5344CB8AC3E}">
        <p14:creationId xmlns:p14="http://schemas.microsoft.com/office/powerpoint/2010/main" val="35232401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ido">
    <p:spTree>
      <p:nvGrpSpPr>
        <p:cNvPr id="1" name=""/>
        <p:cNvGrpSpPr/>
        <p:nvPr/>
      </p:nvGrpSpPr>
      <p:grpSpPr>
        <a:xfrm>
          <a:off x="0" y="0"/>
          <a:ext cx="0" cy="0"/>
          <a:chOff x="0" y="0"/>
          <a:chExt cx="0" cy="0"/>
        </a:xfrm>
      </p:grpSpPr>
      <p:pic>
        <p:nvPicPr>
          <p:cNvPr id="10" name="Google Shape;138;p18"/>
          <p:cNvPicPr preferRelativeResize="0"/>
          <p:nvPr userDrawn="1"/>
        </p:nvPicPr>
        <p:blipFill>
          <a:blip r:embed="rId2">
            <a:alphaModFix/>
          </a:blip>
          <a:stretch>
            <a:fillRect/>
          </a:stretch>
        </p:blipFill>
        <p:spPr>
          <a:xfrm>
            <a:off x="0" y="1"/>
            <a:ext cx="12192000" cy="8125975"/>
          </a:xfrm>
          <a:prstGeom prst="rect">
            <a:avLst/>
          </a:prstGeom>
          <a:noFill/>
          <a:ln>
            <a:noFill/>
          </a:ln>
        </p:spPr>
      </p:pic>
      <p:sp>
        <p:nvSpPr>
          <p:cNvPr id="4" name="Google Shape;140;p18"/>
          <p:cNvSpPr/>
          <p:nvPr userDrawn="1"/>
        </p:nvSpPr>
        <p:spPr>
          <a:xfrm flipH="1">
            <a:off x="10946682" y="2532552"/>
            <a:ext cx="1245319" cy="4325448"/>
          </a:xfrm>
          <a:prstGeom prst="rtTriangle">
            <a:avLst/>
          </a:prstGeom>
          <a:solidFill>
            <a:srgbClr val="FF0000"/>
          </a:solidFill>
          <a:ln>
            <a:noFill/>
          </a:ln>
        </p:spPr>
        <p:txBody>
          <a:bodyPr spcFirstLastPara="1" wrap="square" lIns="91423" tIns="91423" rIns="91423" bIns="91423" anchor="ctr" anchorCtr="0">
            <a:noAutofit/>
          </a:bodyPr>
          <a:lstStyle/>
          <a:p>
            <a:pPr marL="0" lvl="0" indent="0" algn="ctr" rtl="0">
              <a:spcBef>
                <a:spcPts val="0"/>
              </a:spcBef>
              <a:spcAft>
                <a:spcPts val="0"/>
              </a:spcAft>
              <a:buNone/>
            </a:pPr>
            <a:endParaRPr sz="2900">
              <a:latin typeface="Calibri"/>
              <a:ea typeface="Calibri"/>
              <a:cs typeface="Calibri"/>
              <a:sym typeface="Calibri"/>
            </a:endParaRPr>
          </a:p>
        </p:txBody>
      </p:sp>
      <p:sp>
        <p:nvSpPr>
          <p:cNvPr id="5" name="Google Shape;141;p18"/>
          <p:cNvSpPr/>
          <p:nvPr userDrawn="1"/>
        </p:nvSpPr>
        <p:spPr>
          <a:xfrm rot="10800000">
            <a:off x="10946682" y="304"/>
            <a:ext cx="1245319" cy="2532249"/>
          </a:xfrm>
          <a:prstGeom prst="rtTriangle">
            <a:avLst/>
          </a:prstGeom>
          <a:solidFill>
            <a:srgbClr val="CC0000"/>
          </a:solidFill>
          <a:ln>
            <a:noFill/>
          </a:ln>
        </p:spPr>
        <p:txBody>
          <a:bodyPr spcFirstLastPara="1" wrap="square" lIns="91423" tIns="91423" rIns="91423" bIns="91423" anchor="ctr" anchorCtr="0">
            <a:noAutofit/>
          </a:bodyPr>
          <a:lstStyle/>
          <a:p>
            <a:pPr marL="0" lvl="0" indent="0" algn="ctr" rtl="0">
              <a:spcBef>
                <a:spcPts val="0"/>
              </a:spcBef>
              <a:spcAft>
                <a:spcPts val="0"/>
              </a:spcAft>
              <a:buNone/>
            </a:pPr>
            <a:r>
              <a:rPr lang="x-none" sz="2900">
                <a:latin typeface="Calibri"/>
                <a:ea typeface="Calibri"/>
                <a:cs typeface="Calibri"/>
                <a:sym typeface="Calibri"/>
              </a:rPr>
              <a:t> </a:t>
            </a:r>
            <a:endParaRPr sz="2900">
              <a:latin typeface="Calibri"/>
              <a:ea typeface="Calibri"/>
              <a:cs typeface="Calibri"/>
              <a:sym typeface="Calibri"/>
            </a:endParaRPr>
          </a:p>
        </p:txBody>
      </p:sp>
      <p:pic>
        <p:nvPicPr>
          <p:cNvPr id="9" name="Google Shape;152;p19"/>
          <p:cNvPicPr preferRelativeResize="0"/>
          <p:nvPr userDrawn="1"/>
        </p:nvPicPr>
        <p:blipFill>
          <a:blip r:embed="rId3"/>
          <a:stretch>
            <a:fillRect/>
          </a:stretch>
        </p:blipFill>
        <p:spPr>
          <a:xfrm>
            <a:off x="11040404" y="6390954"/>
            <a:ext cx="1103614" cy="375229"/>
          </a:xfrm>
          <a:prstGeom prst="rect">
            <a:avLst/>
          </a:prstGeom>
          <a:noFill/>
          <a:ln>
            <a:noFill/>
          </a:ln>
        </p:spPr>
      </p:pic>
      <p:sp>
        <p:nvSpPr>
          <p:cNvPr id="2" name="Marcador de texto 2">
            <a:extLst>
              <a:ext uri="{FF2B5EF4-FFF2-40B4-BE49-F238E27FC236}">
                <a16:creationId xmlns:a16="http://schemas.microsoft.com/office/drawing/2014/main" id="{16E2FB50-6E05-7DAD-C77F-8C3008E11CF8}"/>
              </a:ext>
            </a:extLst>
          </p:cNvPr>
          <p:cNvSpPr>
            <a:spLocks noGrp="1"/>
          </p:cNvSpPr>
          <p:nvPr>
            <p:ph type="body" sz="quarter" idx="11" hasCustomPrompt="1"/>
          </p:nvPr>
        </p:nvSpPr>
        <p:spPr>
          <a:xfrm>
            <a:off x="491981" y="372776"/>
            <a:ext cx="6397499" cy="1012825"/>
          </a:xfrm>
          <a:prstGeom prst="rect">
            <a:avLst/>
          </a:prstGeom>
        </p:spPr>
        <p:txBody>
          <a:bodyPr/>
          <a:lstStyle>
            <a:lvl1pPr marL="0" indent="0" algn="l">
              <a:buNone/>
              <a:defRPr sz="5700" b="1">
                <a:solidFill>
                  <a:srgbClr val="CC0000"/>
                </a:solidFill>
                <a:latin typeface="Oswald" pitchFamily="2" charset="77"/>
              </a:defRPr>
            </a:lvl1pPr>
          </a:lstStyle>
          <a:p>
            <a:pPr lvl="0"/>
            <a:r>
              <a:rPr lang="es-CO"/>
              <a:t>TITULO</a:t>
            </a:r>
          </a:p>
        </p:txBody>
      </p:sp>
    </p:spTree>
    <p:extLst>
      <p:ext uri="{BB962C8B-B14F-4D97-AF65-F5344CB8AC3E}">
        <p14:creationId xmlns:p14="http://schemas.microsoft.com/office/powerpoint/2010/main" val="33123367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ido 02">
    <p:spTree>
      <p:nvGrpSpPr>
        <p:cNvPr id="1" name=""/>
        <p:cNvGrpSpPr/>
        <p:nvPr/>
      </p:nvGrpSpPr>
      <p:grpSpPr>
        <a:xfrm>
          <a:off x="0" y="0"/>
          <a:ext cx="0" cy="0"/>
          <a:chOff x="0" y="0"/>
          <a:chExt cx="0" cy="0"/>
        </a:xfrm>
      </p:grpSpPr>
      <p:pic>
        <p:nvPicPr>
          <p:cNvPr id="3" name="Google Shape;138;p18"/>
          <p:cNvPicPr preferRelativeResize="0"/>
          <p:nvPr userDrawn="1"/>
        </p:nvPicPr>
        <p:blipFill>
          <a:blip r:embed="rId2">
            <a:alphaModFix/>
          </a:blip>
          <a:stretch>
            <a:fillRect/>
          </a:stretch>
        </p:blipFill>
        <p:spPr>
          <a:xfrm>
            <a:off x="0" y="1"/>
            <a:ext cx="12192000" cy="8125975"/>
          </a:xfrm>
          <a:prstGeom prst="rect">
            <a:avLst/>
          </a:prstGeom>
          <a:noFill/>
          <a:ln>
            <a:noFill/>
          </a:ln>
        </p:spPr>
      </p:pic>
      <p:sp>
        <p:nvSpPr>
          <p:cNvPr id="4" name="Google Shape;140;p18"/>
          <p:cNvSpPr/>
          <p:nvPr userDrawn="1"/>
        </p:nvSpPr>
        <p:spPr>
          <a:xfrm flipH="1">
            <a:off x="10946682" y="2532552"/>
            <a:ext cx="1245319" cy="4325448"/>
          </a:xfrm>
          <a:prstGeom prst="rtTriangle">
            <a:avLst/>
          </a:prstGeom>
          <a:solidFill>
            <a:srgbClr val="FF0000"/>
          </a:solidFill>
          <a:ln>
            <a:noFill/>
          </a:ln>
        </p:spPr>
        <p:txBody>
          <a:bodyPr spcFirstLastPara="1" wrap="square" lIns="91423" tIns="91423" rIns="91423" bIns="91423" anchor="ctr" anchorCtr="0">
            <a:noAutofit/>
          </a:bodyPr>
          <a:lstStyle/>
          <a:p>
            <a:pPr marL="0" lvl="0" indent="0" algn="ctr" rtl="0">
              <a:spcBef>
                <a:spcPts val="0"/>
              </a:spcBef>
              <a:spcAft>
                <a:spcPts val="0"/>
              </a:spcAft>
              <a:buNone/>
            </a:pPr>
            <a:endParaRPr sz="2900">
              <a:latin typeface="Calibri"/>
              <a:ea typeface="Calibri"/>
              <a:cs typeface="Calibri"/>
              <a:sym typeface="Calibri"/>
            </a:endParaRPr>
          </a:p>
        </p:txBody>
      </p:sp>
      <p:pic>
        <p:nvPicPr>
          <p:cNvPr id="9" name="Google Shape;152;p19"/>
          <p:cNvPicPr preferRelativeResize="0"/>
          <p:nvPr userDrawn="1"/>
        </p:nvPicPr>
        <p:blipFill>
          <a:blip r:embed="rId3"/>
          <a:stretch>
            <a:fillRect/>
          </a:stretch>
        </p:blipFill>
        <p:spPr>
          <a:xfrm>
            <a:off x="11014527" y="6382328"/>
            <a:ext cx="1103614" cy="375229"/>
          </a:xfrm>
          <a:prstGeom prst="rect">
            <a:avLst/>
          </a:prstGeom>
          <a:noFill/>
          <a:ln>
            <a:noFill/>
          </a:ln>
        </p:spPr>
      </p:pic>
      <p:sp>
        <p:nvSpPr>
          <p:cNvPr id="10" name="Google Shape;97;p14"/>
          <p:cNvSpPr/>
          <p:nvPr userDrawn="1"/>
        </p:nvSpPr>
        <p:spPr>
          <a:xfrm rot="10800000">
            <a:off x="10956223" y="-8895"/>
            <a:ext cx="1245300" cy="2532300"/>
          </a:xfrm>
          <a:prstGeom prst="rtTriangle">
            <a:avLst/>
          </a:prstGeom>
          <a:solidFill>
            <a:schemeClr val="accent4"/>
          </a:solidFill>
          <a:ln>
            <a:noFill/>
          </a:ln>
        </p:spPr>
        <p:txBody>
          <a:bodyPr spcFirstLastPara="1" wrap="square" lIns="91423" tIns="91423" rIns="91423" bIns="91423" anchor="ctr" anchorCtr="0">
            <a:noAutofit/>
          </a:bodyPr>
          <a:lstStyle/>
          <a:p>
            <a:pPr marL="0" lvl="0" indent="0" algn="ctr" rtl="0">
              <a:spcBef>
                <a:spcPts val="0"/>
              </a:spcBef>
              <a:spcAft>
                <a:spcPts val="0"/>
              </a:spcAft>
              <a:buNone/>
            </a:pPr>
            <a:r>
              <a:rPr lang="x-none" sz="2900">
                <a:latin typeface="Calibri"/>
                <a:ea typeface="Calibri"/>
                <a:cs typeface="Calibri"/>
                <a:sym typeface="Calibri"/>
              </a:rPr>
              <a:t> </a:t>
            </a:r>
            <a:endParaRPr sz="2900">
              <a:latin typeface="Calibri"/>
              <a:ea typeface="Calibri"/>
              <a:cs typeface="Calibri"/>
              <a:sym typeface="Calibri"/>
            </a:endParaRPr>
          </a:p>
        </p:txBody>
      </p:sp>
      <p:sp>
        <p:nvSpPr>
          <p:cNvPr id="5" name="Marcador de texto 2">
            <a:extLst>
              <a:ext uri="{FF2B5EF4-FFF2-40B4-BE49-F238E27FC236}">
                <a16:creationId xmlns:a16="http://schemas.microsoft.com/office/drawing/2014/main" id="{A30BF919-1C67-7267-80BE-B4CF276F1BA3}"/>
              </a:ext>
            </a:extLst>
          </p:cNvPr>
          <p:cNvSpPr>
            <a:spLocks noGrp="1"/>
          </p:cNvSpPr>
          <p:nvPr>
            <p:ph type="body" sz="quarter" idx="11" hasCustomPrompt="1"/>
          </p:nvPr>
        </p:nvSpPr>
        <p:spPr>
          <a:xfrm>
            <a:off x="391397" y="363632"/>
            <a:ext cx="6397499" cy="1012825"/>
          </a:xfrm>
          <a:prstGeom prst="rect">
            <a:avLst/>
          </a:prstGeom>
        </p:spPr>
        <p:txBody>
          <a:bodyPr/>
          <a:lstStyle>
            <a:lvl1pPr marL="0" indent="0" algn="l">
              <a:buNone/>
              <a:defRPr sz="5700" b="1">
                <a:solidFill>
                  <a:srgbClr val="CC0000"/>
                </a:solidFill>
                <a:latin typeface="Oswald" pitchFamily="2" charset="77"/>
              </a:defRPr>
            </a:lvl1pPr>
          </a:lstStyle>
          <a:p>
            <a:pPr lvl="0"/>
            <a:r>
              <a:rPr lang="es-CO"/>
              <a:t>TITULO</a:t>
            </a:r>
          </a:p>
        </p:txBody>
      </p:sp>
    </p:spTree>
    <p:extLst>
      <p:ext uri="{BB962C8B-B14F-4D97-AF65-F5344CB8AC3E}">
        <p14:creationId xmlns:p14="http://schemas.microsoft.com/office/powerpoint/2010/main" val="23464316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Diseño personalizado">
    <p:spTree>
      <p:nvGrpSpPr>
        <p:cNvPr id="1" name=""/>
        <p:cNvGrpSpPr/>
        <p:nvPr/>
      </p:nvGrpSpPr>
      <p:grpSpPr>
        <a:xfrm>
          <a:off x="0" y="0"/>
          <a:ext cx="0" cy="0"/>
          <a:chOff x="0" y="0"/>
          <a:chExt cx="0" cy="0"/>
        </a:xfrm>
      </p:grpSpPr>
      <p:sp>
        <p:nvSpPr>
          <p:cNvPr id="6" name="Google Shape;84;p13"/>
          <p:cNvSpPr/>
          <p:nvPr userDrawn="1"/>
        </p:nvSpPr>
        <p:spPr>
          <a:xfrm>
            <a:off x="0" y="-2125"/>
            <a:ext cx="12206700" cy="6857700"/>
          </a:xfrm>
          <a:prstGeom prst="rect">
            <a:avLst/>
          </a:prstGeom>
          <a:solidFill>
            <a:srgbClr val="E4032E"/>
          </a:solidFill>
          <a:ln>
            <a:noFill/>
          </a:ln>
        </p:spPr>
        <p:txBody>
          <a:bodyPr spcFirstLastPara="1" wrap="square" lIns="91423" tIns="91423" rIns="91423" bIns="91423" anchor="ctr" anchorCtr="0">
            <a:noAutofit/>
          </a:bodyPr>
          <a:lstStyle/>
          <a:p>
            <a:pPr marL="0" lvl="0" indent="0" algn="ctr" rtl="0">
              <a:spcBef>
                <a:spcPts val="0"/>
              </a:spcBef>
              <a:spcAft>
                <a:spcPts val="0"/>
              </a:spcAft>
              <a:buNone/>
            </a:pPr>
            <a:endParaRPr sz="2900">
              <a:solidFill>
                <a:schemeClr val="lt1"/>
              </a:solidFill>
              <a:latin typeface="Calibri"/>
              <a:ea typeface="Calibri"/>
              <a:cs typeface="Calibri"/>
              <a:sym typeface="Calibri"/>
            </a:endParaRPr>
          </a:p>
        </p:txBody>
      </p:sp>
      <p:sp>
        <p:nvSpPr>
          <p:cNvPr id="5" name="Google Shape;120;p16"/>
          <p:cNvSpPr/>
          <p:nvPr userDrawn="1"/>
        </p:nvSpPr>
        <p:spPr>
          <a:xfrm flipH="1">
            <a:off x="0" y="0"/>
            <a:ext cx="6397500" cy="6858000"/>
          </a:xfrm>
          <a:prstGeom prst="parallelogram">
            <a:avLst>
              <a:gd name="adj" fmla="val 45538"/>
            </a:avLst>
          </a:prstGeom>
          <a:solidFill>
            <a:srgbClr val="CC0000"/>
          </a:solidFill>
          <a:ln>
            <a:noFill/>
          </a:ln>
        </p:spPr>
        <p:txBody>
          <a:bodyPr spcFirstLastPara="1" wrap="square" lIns="91423" tIns="91423" rIns="91423" bIns="91423" anchor="ctr" anchorCtr="0">
            <a:noAutofit/>
          </a:bodyPr>
          <a:lstStyle/>
          <a:p>
            <a:pPr marL="0" lvl="0" indent="0" algn="ctr" rtl="0">
              <a:spcBef>
                <a:spcPts val="0"/>
              </a:spcBef>
              <a:spcAft>
                <a:spcPts val="0"/>
              </a:spcAft>
              <a:buNone/>
            </a:pPr>
            <a:r>
              <a:rPr lang="x-none" sz="2900">
                <a:latin typeface="Calibri"/>
                <a:ea typeface="Calibri"/>
                <a:cs typeface="Calibri"/>
                <a:sym typeface="Calibri"/>
              </a:rPr>
              <a:t> </a:t>
            </a:r>
            <a:endParaRPr sz="2900">
              <a:latin typeface="Calibri"/>
              <a:ea typeface="Calibri"/>
              <a:cs typeface="Calibri"/>
              <a:sym typeface="Calibri"/>
            </a:endParaRPr>
          </a:p>
        </p:txBody>
      </p:sp>
      <p:sp>
        <p:nvSpPr>
          <p:cNvPr id="10" name="Google Shape;129;p17"/>
          <p:cNvSpPr/>
          <p:nvPr userDrawn="1"/>
        </p:nvSpPr>
        <p:spPr>
          <a:xfrm rot="10800000">
            <a:off x="10970259" y="0"/>
            <a:ext cx="1245300" cy="2532300"/>
          </a:xfrm>
          <a:prstGeom prst="rtTriangle">
            <a:avLst/>
          </a:prstGeom>
          <a:solidFill>
            <a:schemeClr val="accent4"/>
          </a:solidFill>
          <a:ln>
            <a:noFill/>
          </a:ln>
        </p:spPr>
        <p:txBody>
          <a:bodyPr spcFirstLastPara="1" wrap="square" lIns="91423" tIns="91423" rIns="91423" bIns="91423" anchor="ctr" anchorCtr="0">
            <a:noAutofit/>
          </a:bodyPr>
          <a:lstStyle/>
          <a:p>
            <a:pPr marL="0" lvl="0" indent="0" algn="ctr" rtl="0">
              <a:spcBef>
                <a:spcPts val="0"/>
              </a:spcBef>
              <a:spcAft>
                <a:spcPts val="0"/>
              </a:spcAft>
              <a:buNone/>
            </a:pPr>
            <a:r>
              <a:rPr lang="x-none" sz="2900">
                <a:latin typeface="Calibri"/>
                <a:ea typeface="Calibri"/>
                <a:cs typeface="Calibri"/>
                <a:sym typeface="Calibri"/>
              </a:rPr>
              <a:t> </a:t>
            </a:r>
            <a:endParaRPr sz="2900">
              <a:latin typeface="Calibri"/>
              <a:ea typeface="Calibri"/>
              <a:cs typeface="Calibri"/>
              <a:sym typeface="Calibri"/>
            </a:endParaRPr>
          </a:p>
        </p:txBody>
      </p:sp>
      <p:sp>
        <p:nvSpPr>
          <p:cNvPr id="11" name="Google Shape;117;p16"/>
          <p:cNvSpPr/>
          <p:nvPr userDrawn="1"/>
        </p:nvSpPr>
        <p:spPr>
          <a:xfrm flipH="1">
            <a:off x="10943683" y="2532197"/>
            <a:ext cx="1245300" cy="4325400"/>
          </a:xfrm>
          <a:prstGeom prst="rtTriangle">
            <a:avLst/>
          </a:prstGeom>
          <a:solidFill>
            <a:srgbClr val="FF0000"/>
          </a:solidFill>
          <a:ln>
            <a:noFill/>
          </a:ln>
        </p:spPr>
        <p:txBody>
          <a:bodyPr spcFirstLastPara="1" wrap="square" lIns="91423" tIns="91423" rIns="91423" bIns="91423" anchor="ctr" anchorCtr="0">
            <a:noAutofit/>
          </a:bodyPr>
          <a:lstStyle/>
          <a:p>
            <a:pPr marL="0" lvl="0" indent="0" algn="ctr" rtl="0">
              <a:spcBef>
                <a:spcPts val="0"/>
              </a:spcBef>
              <a:spcAft>
                <a:spcPts val="0"/>
              </a:spcAft>
              <a:buNone/>
            </a:pPr>
            <a:endParaRPr sz="2900">
              <a:latin typeface="Calibri"/>
              <a:ea typeface="Calibri"/>
              <a:cs typeface="Calibri"/>
              <a:sym typeface="Calibri"/>
            </a:endParaRPr>
          </a:p>
        </p:txBody>
      </p:sp>
      <p:pic>
        <p:nvPicPr>
          <p:cNvPr id="12" name="Google Shape;152;p19"/>
          <p:cNvPicPr preferRelativeResize="0"/>
          <p:nvPr userDrawn="1"/>
        </p:nvPicPr>
        <p:blipFill>
          <a:blip r:embed="rId2"/>
          <a:stretch>
            <a:fillRect/>
          </a:stretch>
        </p:blipFill>
        <p:spPr>
          <a:xfrm>
            <a:off x="11040404" y="6390954"/>
            <a:ext cx="1103614" cy="375229"/>
          </a:xfrm>
          <a:prstGeom prst="rect">
            <a:avLst/>
          </a:prstGeom>
          <a:noFill/>
          <a:ln>
            <a:noFill/>
          </a:ln>
        </p:spPr>
      </p:pic>
      <p:sp>
        <p:nvSpPr>
          <p:cNvPr id="2" name="Marcador de texto 2">
            <a:extLst>
              <a:ext uri="{FF2B5EF4-FFF2-40B4-BE49-F238E27FC236}">
                <a16:creationId xmlns:a16="http://schemas.microsoft.com/office/drawing/2014/main" id="{6B7F8AFD-852E-ACFB-627F-521860B1F09E}"/>
              </a:ext>
            </a:extLst>
          </p:cNvPr>
          <p:cNvSpPr>
            <a:spLocks noGrp="1"/>
          </p:cNvSpPr>
          <p:nvPr>
            <p:ph type="body" sz="quarter" idx="11" hasCustomPrompt="1"/>
          </p:nvPr>
        </p:nvSpPr>
        <p:spPr>
          <a:xfrm>
            <a:off x="2897252" y="2449015"/>
            <a:ext cx="6397499" cy="1012825"/>
          </a:xfrm>
          <a:prstGeom prst="rect">
            <a:avLst/>
          </a:prstGeom>
        </p:spPr>
        <p:txBody>
          <a:bodyPr/>
          <a:lstStyle>
            <a:lvl1pPr marL="0" indent="0" algn="ctr">
              <a:buNone/>
              <a:defRPr sz="5700" b="1">
                <a:solidFill>
                  <a:schemeClr val="bg1"/>
                </a:solidFill>
                <a:latin typeface="Oswald" pitchFamily="2" charset="77"/>
              </a:defRPr>
            </a:lvl1pPr>
          </a:lstStyle>
          <a:p>
            <a:pPr lvl="0"/>
            <a:r>
              <a:rPr lang="es-CO"/>
              <a:t>TITULO ABCDEFGHI</a:t>
            </a:r>
          </a:p>
        </p:txBody>
      </p:sp>
      <p:sp>
        <p:nvSpPr>
          <p:cNvPr id="3" name="Marcador de texto 2">
            <a:extLst>
              <a:ext uri="{FF2B5EF4-FFF2-40B4-BE49-F238E27FC236}">
                <a16:creationId xmlns:a16="http://schemas.microsoft.com/office/drawing/2014/main" id="{B4C14127-75FF-747B-9C9E-52E2978C055D}"/>
              </a:ext>
            </a:extLst>
          </p:cNvPr>
          <p:cNvSpPr>
            <a:spLocks noGrp="1"/>
          </p:cNvSpPr>
          <p:nvPr>
            <p:ph type="body" sz="quarter" idx="12" hasCustomPrompt="1"/>
          </p:nvPr>
        </p:nvSpPr>
        <p:spPr>
          <a:xfrm>
            <a:off x="2897251" y="3579077"/>
            <a:ext cx="6397499" cy="1012825"/>
          </a:xfrm>
          <a:prstGeom prst="rect">
            <a:avLst/>
          </a:prstGeom>
        </p:spPr>
        <p:txBody>
          <a:bodyPr/>
          <a:lstStyle>
            <a:lvl1pPr marL="0" indent="0" algn="ctr">
              <a:buNone/>
              <a:defRPr sz="5700" b="1">
                <a:solidFill>
                  <a:schemeClr val="bg1"/>
                </a:solidFill>
                <a:latin typeface="Oswald" pitchFamily="2" charset="77"/>
              </a:defRPr>
            </a:lvl1pPr>
          </a:lstStyle>
          <a:p>
            <a:pPr marL="0" lvl="0" indent="0" algn="ctr" rtl="0">
              <a:spcBef>
                <a:spcPts val="0"/>
              </a:spcBef>
              <a:spcAft>
                <a:spcPts val="0"/>
              </a:spcAft>
              <a:buNone/>
            </a:pPr>
            <a:r>
              <a:rPr lang="es-CO" sz="5700" b="1" err="1">
                <a:solidFill>
                  <a:schemeClr val="lt1"/>
                </a:solidFill>
                <a:latin typeface="Oswald"/>
                <a:ea typeface="Oswald"/>
                <a:cs typeface="Oswald"/>
                <a:sym typeface="Oswald"/>
              </a:rPr>
              <a:t>cap</a:t>
            </a:r>
            <a:r>
              <a:rPr lang="es-CO" sz="5700" b="1">
                <a:solidFill>
                  <a:schemeClr val="lt1"/>
                </a:solidFill>
                <a:latin typeface="Oswald"/>
                <a:ea typeface="Oswald"/>
                <a:cs typeface="Oswald"/>
                <a:sym typeface="Oswald"/>
              </a:rPr>
              <a:t> </a:t>
            </a:r>
            <a:r>
              <a:rPr lang="es-CO" sz="5700" b="1" err="1">
                <a:solidFill>
                  <a:schemeClr val="lt1"/>
                </a:solidFill>
                <a:latin typeface="Oswald"/>
                <a:ea typeface="Oswald"/>
                <a:cs typeface="Oswald"/>
                <a:sym typeface="Oswald"/>
              </a:rPr>
              <a:t>xxxxx</a:t>
            </a:r>
            <a:endParaRPr lang="es-CO" sz="5700" b="1">
              <a:solidFill>
                <a:schemeClr val="lt1"/>
              </a:solidFill>
              <a:latin typeface="Oswald"/>
              <a:ea typeface="Oswald"/>
              <a:cs typeface="Oswald"/>
              <a:sym typeface="Oswald"/>
            </a:endParaRPr>
          </a:p>
        </p:txBody>
      </p:sp>
    </p:spTree>
    <p:extLst>
      <p:ext uri="{BB962C8B-B14F-4D97-AF65-F5344CB8AC3E}">
        <p14:creationId xmlns:p14="http://schemas.microsoft.com/office/powerpoint/2010/main" val="3981150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apositiva de título 02">
    <p:spTree>
      <p:nvGrpSpPr>
        <p:cNvPr id="1" name=""/>
        <p:cNvGrpSpPr/>
        <p:nvPr/>
      </p:nvGrpSpPr>
      <p:grpSpPr>
        <a:xfrm>
          <a:off x="0" y="0"/>
          <a:ext cx="0" cy="0"/>
          <a:chOff x="0" y="0"/>
          <a:chExt cx="0" cy="0"/>
        </a:xfrm>
      </p:grpSpPr>
      <p:sp>
        <p:nvSpPr>
          <p:cNvPr id="10" name="Google Shape;84;p13"/>
          <p:cNvSpPr/>
          <p:nvPr userDrawn="1"/>
        </p:nvSpPr>
        <p:spPr>
          <a:xfrm>
            <a:off x="0" y="-2125"/>
            <a:ext cx="12206700" cy="6857700"/>
          </a:xfrm>
          <a:prstGeom prst="rect">
            <a:avLst/>
          </a:prstGeom>
          <a:solidFill>
            <a:srgbClr val="E4032E"/>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1"/>
              </a:solidFill>
              <a:latin typeface="Calibri"/>
              <a:ea typeface="Calibri"/>
              <a:cs typeface="Calibri"/>
              <a:sym typeface="Calibri"/>
            </a:endParaRPr>
          </a:p>
        </p:txBody>
      </p:sp>
      <p:sp>
        <p:nvSpPr>
          <p:cNvPr id="7" name="Google Shape;96;p14"/>
          <p:cNvSpPr/>
          <p:nvPr userDrawn="1"/>
        </p:nvSpPr>
        <p:spPr>
          <a:xfrm flipH="1">
            <a:off x="10965015" y="2532197"/>
            <a:ext cx="1245300" cy="4325400"/>
          </a:xfrm>
          <a:prstGeom prst="rtTriangle">
            <a:avLst/>
          </a:prstGeom>
          <a:solidFill>
            <a:srgbClr val="FF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8" name="Google Shape;97;p14"/>
          <p:cNvSpPr/>
          <p:nvPr userDrawn="1"/>
        </p:nvSpPr>
        <p:spPr>
          <a:xfrm rot="10800000">
            <a:off x="10965015" y="-103"/>
            <a:ext cx="1245300" cy="25323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x-none">
                <a:latin typeface="Calibri"/>
                <a:ea typeface="Calibri"/>
                <a:cs typeface="Calibri"/>
                <a:sym typeface="Calibri"/>
              </a:rPr>
              <a:t> </a:t>
            </a:r>
            <a:endParaRPr>
              <a:latin typeface="Calibri"/>
              <a:ea typeface="Calibri"/>
              <a:cs typeface="Calibri"/>
              <a:sym typeface="Calibri"/>
            </a:endParaRPr>
          </a:p>
        </p:txBody>
      </p:sp>
      <p:sp>
        <p:nvSpPr>
          <p:cNvPr id="9" name="Google Shape;99;p14"/>
          <p:cNvSpPr/>
          <p:nvPr userDrawn="1"/>
        </p:nvSpPr>
        <p:spPr>
          <a:xfrm flipH="1">
            <a:off x="-1160900" y="479700"/>
            <a:ext cx="3074100" cy="6378300"/>
          </a:xfrm>
          <a:prstGeom prst="parallelogram">
            <a:avLst>
              <a:gd name="adj" fmla="val 71939"/>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x-none">
                <a:latin typeface="Calibri"/>
                <a:ea typeface="Calibri"/>
                <a:cs typeface="Calibri"/>
                <a:sym typeface="Calibri"/>
              </a:rPr>
              <a:t> </a:t>
            </a:r>
            <a:endParaRPr>
              <a:latin typeface="Calibri"/>
              <a:ea typeface="Calibri"/>
              <a:cs typeface="Calibri"/>
              <a:sym typeface="Calibri"/>
            </a:endParaRPr>
          </a:p>
        </p:txBody>
      </p:sp>
      <p:pic>
        <p:nvPicPr>
          <p:cNvPr id="11" name="Google Shape;87;p13" descr="Texto&#10;&#10;Descripción generada automáticamente"/>
          <p:cNvPicPr preferRelativeResize="0"/>
          <p:nvPr userDrawn="1"/>
        </p:nvPicPr>
        <p:blipFill>
          <a:blip r:embed="rId2"/>
          <a:stretch>
            <a:fillRect/>
          </a:stretch>
        </p:blipFill>
        <p:spPr>
          <a:xfrm>
            <a:off x="4205901" y="5290386"/>
            <a:ext cx="3794898" cy="1295052"/>
          </a:xfrm>
          <a:prstGeom prst="rect">
            <a:avLst/>
          </a:prstGeom>
          <a:noFill/>
          <a:ln>
            <a:noFill/>
          </a:ln>
        </p:spPr>
      </p:pic>
    </p:spTree>
    <p:extLst>
      <p:ext uri="{BB962C8B-B14F-4D97-AF65-F5344CB8AC3E}">
        <p14:creationId xmlns:p14="http://schemas.microsoft.com/office/powerpoint/2010/main" val="22305438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Contenido">
    <p:spTree>
      <p:nvGrpSpPr>
        <p:cNvPr id="1" name=""/>
        <p:cNvGrpSpPr/>
        <p:nvPr/>
      </p:nvGrpSpPr>
      <p:grpSpPr>
        <a:xfrm>
          <a:off x="0" y="0"/>
          <a:ext cx="0" cy="0"/>
          <a:chOff x="0" y="0"/>
          <a:chExt cx="0" cy="0"/>
        </a:xfrm>
      </p:grpSpPr>
      <p:pic>
        <p:nvPicPr>
          <p:cNvPr id="10" name="Google Shape;138;p18"/>
          <p:cNvPicPr preferRelativeResize="0"/>
          <p:nvPr userDrawn="1"/>
        </p:nvPicPr>
        <p:blipFill>
          <a:blip r:embed="rId2">
            <a:alphaModFix/>
          </a:blip>
          <a:stretch>
            <a:fillRect/>
          </a:stretch>
        </p:blipFill>
        <p:spPr>
          <a:xfrm>
            <a:off x="0" y="0"/>
            <a:ext cx="12192000" cy="8125975"/>
          </a:xfrm>
          <a:prstGeom prst="rect">
            <a:avLst/>
          </a:prstGeom>
          <a:noFill/>
          <a:ln>
            <a:noFill/>
          </a:ln>
        </p:spPr>
      </p:pic>
      <p:sp>
        <p:nvSpPr>
          <p:cNvPr id="4" name="Google Shape;140;p18"/>
          <p:cNvSpPr/>
          <p:nvPr userDrawn="1"/>
        </p:nvSpPr>
        <p:spPr>
          <a:xfrm flipH="1">
            <a:off x="10946681" y="2532552"/>
            <a:ext cx="1245319" cy="4325448"/>
          </a:xfrm>
          <a:prstGeom prst="rtTriangle">
            <a:avLst/>
          </a:prstGeom>
          <a:solidFill>
            <a:srgbClr val="FF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5" name="Google Shape;141;p18"/>
          <p:cNvSpPr/>
          <p:nvPr userDrawn="1"/>
        </p:nvSpPr>
        <p:spPr>
          <a:xfrm rot="10800000">
            <a:off x="10946681" y="303"/>
            <a:ext cx="1245319" cy="2532249"/>
          </a:xfrm>
          <a:prstGeom prst="rtTriangle">
            <a:avLst/>
          </a:prstGeom>
          <a:solidFill>
            <a:srgbClr val="CC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x-none">
                <a:latin typeface="Calibri"/>
                <a:ea typeface="Calibri"/>
                <a:cs typeface="Calibri"/>
                <a:sym typeface="Calibri"/>
              </a:rPr>
              <a:t> </a:t>
            </a:r>
            <a:endParaRPr>
              <a:latin typeface="Calibri"/>
              <a:ea typeface="Calibri"/>
              <a:cs typeface="Calibri"/>
              <a:sym typeface="Calibri"/>
            </a:endParaRPr>
          </a:p>
        </p:txBody>
      </p:sp>
      <p:pic>
        <p:nvPicPr>
          <p:cNvPr id="9" name="Google Shape;152;p19"/>
          <p:cNvPicPr preferRelativeResize="0"/>
          <p:nvPr userDrawn="1"/>
        </p:nvPicPr>
        <p:blipFill>
          <a:blip r:embed="rId3"/>
          <a:stretch>
            <a:fillRect/>
          </a:stretch>
        </p:blipFill>
        <p:spPr>
          <a:xfrm>
            <a:off x="11040404" y="6390953"/>
            <a:ext cx="1103614" cy="375229"/>
          </a:xfrm>
          <a:prstGeom prst="rect">
            <a:avLst/>
          </a:prstGeom>
          <a:noFill/>
          <a:ln>
            <a:noFill/>
          </a:ln>
        </p:spPr>
      </p:pic>
    </p:spTree>
    <p:extLst>
      <p:ext uri="{BB962C8B-B14F-4D97-AF65-F5344CB8AC3E}">
        <p14:creationId xmlns:p14="http://schemas.microsoft.com/office/powerpoint/2010/main" val="1813023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40771E8B-6CA5-40B2-8038-0E112F3DAC1C}" type="datetimeFigureOut">
              <a:rPr lang="es-ES" smtClean="0"/>
              <a:t>19/03/2025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33981744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40771E8B-6CA5-40B2-8038-0E112F3DAC1C}" type="datetimeFigureOut">
              <a:rPr lang="es-ES" smtClean="0"/>
              <a:t>19/03/2025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2339700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p:txBody>
          <a:bodyPr/>
          <a:lstStyle/>
          <a:p>
            <a:fld id="{40771E8B-6CA5-40B2-8038-0E112F3DAC1C}" type="datetimeFigureOut">
              <a:rPr lang="es-ES" smtClean="0"/>
              <a:t>19/03/2025</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979029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a:spLocks noGrp="1"/>
          </p:cNvSpPr>
          <p:nvPr>
            <p:ph type="dt" sz="half" idx="10"/>
          </p:nvPr>
        </p:nvSpPr>
        <p:spPr/>
        <p:txBody>
          <a:bodyPr/>
          <a:lstStyle/>
          <a:p>
            <a:fld id="{40771E8B-6CA5-40B2-8038-0E112F3DAC1C}" type="datetimeFigureOut">
              <a:rPr lang="es-ES" smtClean="0"/>
              <a:t>19/03/2025</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17523942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2"/>
          <p:cNvSpPr>
            <a:spLocks noGrp="1"/>
          </p:cNvSpPr>
          <p:nvPr>
            <p:ph type="dt" sz="half" idx="10"/>
          </p:nvPr>
        </p:nvSpPr>
        <p:spPr/>
        <p:txBody>
          <a:bodyPr/>
          <a:lstStyle/>
          <a:p>
            <a:fld id="{40771E8B-6CA5-40B2-8038-0E112F3DAC1C}" type="datetimeFigureOut">
              <a:rPr lang="es-ES" smtClean="0"/>
              <a:t>19/03/2025</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36306586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40771E8B-6CA5-40B2-8038-0E112F3DAC1C}" type="datetimeFigureOut">
              <a:rPr lang="es-ES" smtClean="0"/>
              <a:t>19/03/2025</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36823756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40771E8B-6CA5-40B2-8038-0E112F3DAC1C}" type="datetimeFigureOut">
              <a:rPr lang="es-ES" smtClean="0"/>
              <a:t>19/03/2025</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13604498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40771E8B-6CA5-40B2-8038-0E112F3DAC1C}" type="datetimeFigureOut">
              <a:rPr lang="es-ES" smtClean="0"/>
              <a:t>19/03/2025</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3836035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0771E8B-6CA5-40B2-8038-0E112F3DAC1C}" type="datetimeFigureOut">
              <a:rPr lang="es-ES" smtClean="0"/>
              <a:t>19/03/2025</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F1556C4-DFC3-4611-A7CC-780699185E26}" type="slidenum">
              <a:rPr lang="es-ES" smtClean="0"/>
              <a:t>‹Nº›</a:t>
            </a:fld>
            <a:endParaRPr lang="es-ES"/>
          </a:p>
        </p:txBody>
      </p:sp>
    </p:spTree>
    <p:extLst>
      <p:ext uri="{BB962C8B-B14F-4D97-AF65-F5344CB8AC3E}">
        <p14:creationId xmlns:p14="http://schemas.microsoft.com/office/powerpoint/2010/main" val="29331189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slideLayout" Target="../slideLayouts/slideLayout2.xml"/><Relationship Id="rId4" Type="http://schemas.microsoft.com/office/2007/relationships/hdphoto" Target="../media/hdphoto3.wdp"/></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png"/><Relationship Id="rId1" Type="http://schemas.openxmlformats.org/officeDocument/2006/relationships/slideLayout" Target="../slideLayouts/slideLayout14.xml"/><Relationship Id="rId4" Type="http://schemas.openxmlformats.org/officeDocument/2006/relationships/image" Target="../media/image8.svg"/></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jpeg"/><Relationship Id="rId1" Type="http://schemas.openxmlformats.org/officeDocument/2006/relationships/slideLayout" Target="../slideLayouts/slideLayout14.xml"/><Relationship Id="rId4" Type="http://schemas.openxmlformats.org/officeDocument/2006/relationships/image" Target="../media/image8.svg"/></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2.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2.xml"/><Relationship Id="rId4" Type="http://schemas.microsoft.com/office/2007/relationships/hdphoto" Target="../media/hdphoto3.wdp"/></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2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2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chart" Target="../charts/chart7.xml"/></Relationships>
</file>

<file path=ppt/slides/_rels/slide26.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chart" Target="../charts/chart9.xml"/></Relationships>
</file>

<file path=ppt/slides/_rels/slide27.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chart" Target="../charts/chart11.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chart" Target="../charts/chart13.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chart" Target="../charts/chart15.xml"/></Relationships>
</file>

<file path=ppt/slides/_rels/slide31.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chart" Target="../charts/chart17.xml"/></Relationships>
</file>

<file path=ppt/slides/_rels/slide32.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21.emf"/><Relationship Id="rId4" Type="http://schemas.openxmlformats.org/officeDocument/2006/relationships/image" Target="../media/image20.png"/></Relationships>
</file>

<file path=ppt/slides/_rels/slide3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chart" Target="../charts/chart2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3.xml"/><Relationship Id="rId4" Type="http://schemas.openxmlformats.org/officeDocument/2006/relationships/image" Target="../media/image8.sv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0.svg"/></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2.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FC045A90-E02C-F1E8-A7FA-8E7DA4DF880C}"/>
              </a:ext>
            </a:extLst>
          </p:cNvPr>
          <p:cNvSpPr txBox="1"/>
          <p:nvPr/>
        </p:nvSpPr>
        <p:spPr>
          <a:xfrm>
            <a:off x="1087794" y="1362269"/>
            <a:ext cx="10016412"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defTabSz="1211407">
              <a:defRPr/>
            </a:pPr>
            <a:r>
              <a:rPr lang="es-MX" sz="6000" b="1">
                <a:solidFill>
                  <a:prstClr val="white"/>
                </a:solidFill>
                <a:latin typeface="Calibri" panose="020F0502020204030204"/>
              </a:rPr>
              <a:t>Informe de Seguimiento a la Gestión  Institucional </a:t>
            </a:r>
            <a:r>
              <a:rPr lang="es-MX" sz="6000" b="1">
                <a:solidFill>
                  <a:prstClr val="white"/>
                </a:solidFill>
                <a:latin typeface="Calibri" panose="020F0502020204030204"/>
                <a:cs typeface="Calibri"/>
              </a:rPr>
              <a:t>Segundo y Tercer Trimestre</a:t>
            </a:r>
            <a:r>
              <a:rPr lang="es-MX" sz="6000" b="1">
                <a:solidFill>
                  <a:prstClr val="white"/>
                </a:solidFill>
                <a:latin typeface="Calibri" panose="020F0502020204030204"/>
              </a:rPr>
              <a:t> 2024</a:t>
            </a:r>
            <a:r>
              <a:rPr lang="es-CO" sz="6000" b="1">
                <a:solidFill>
                  <a:prstClr val="white"/>
                </a:solidFill>
                <a:latin typeface="Calibri" panose="020F0502020204030204"/>
                <a:cs typeface="Aharoni"/>
              </a:rPr>
              <a:t> </a:t>
            </a:r>
            <a:endParaRPr lang="es-CO" sz="6000" b="1">
              <a:solidFill>
                <a:prstClr val="white"/>
              </a:solidFill>
              <a:latin typeface="Calibri" panose="020F0502020204030204"/>
              <a:cs typeface="Aharoni" pitchFamily="2" charset="-79"/>
            </a:endParaRPr>
          </a:p>
        </p:txBody>
      </p:sp>
      <p:sp>
        <p:nvSpPr>
          <p:cNvPr id="5" name="CuadroTexto 4">
            <a:extLst>
              <a:ext uri="{FF2B5EF4-FFF2-40B4-BE49-F238E27FC236}">
                <a16:creationId xmlns:a16="http://schemas.microsoft.com/office/drawing/2014/main" id="{8B8A9413-2EA1-96AD-FCBB-1255ADBA5C5D}"/>
              </a:ext>
            </a:extLst>
          </p:cNvPr>
          <p:cNvSpPr txBox="1"/>
          <p:nvPr/>
        </p:nvSpPr>
        <p:spPr>
          <a:xfrm>
            <a:off x="2537581" y="4588304"/>
            <a:ext cx="7116838"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s-ES" sz="4000">
                <a:solidFill>
                  <a:schemeClr val="bg1"/>
                </a:solidFill>
                <a:latin typeface="Calibri Light"/>
                <a:ea typeface="Calibri"/>
                <a:cs typeface="Calibri"/>
              </a:rPr>
              <a:t>Oficina Asesora de Planeación</a:t>
            </a:r>
          </a:p>
          <a:p>
            <a:pPr algn="ctr"/>
            <a:r>
              <a:rPr lang="es-ES" sz="2400">
                <a:solidFill>
                  <a:schemeClr val="bg1"/>
                </a:solidFill>
                <a:latin typeface="Calibri Light"/>
                <a:ea typeface="Calibri"/>
                <a:cs typeface="Calibri"/>
              </a:rPr>
              <a:t>Noviembre 2024</a:t>
            </a:r>
          </a:p>
        </p:txBody>
      </p:sp>
      <p:sp>
        <p:nvSpPr>
          <p:cNvPr id="2" name="CuadroTexto 1">
            <a:extLst>
              <a:ext uri="{FF2B5EF4-FFF2-40B4-BE49-F238E27FC236}">
                <a16:creationId xmlns:a16="http://schemas.microsoft.com/office/drawing/2014/main" id="{28D92F4A-9894-B8A9-B5D1-0B32F9A4383D}"/>
              </a:ext>
              <a:ext uri="{C183D7F6-B498-43B3-948B-1728B52AA6E4}">
                <adec:decorative xmlns:adec="http://schemas.microsoft.com/office/drawing/2017/decorative" val="1"/>
              </a:ext>
            </a:extLst>
          </p:cNvPr>
          <p:cNvSpPr txBox="1"/>
          <p:nvPr/>
        </p:nvSpPr>
        <p:spPr>
          <a:xfrm>
            <a:off x="9271629" y="5543050"/>
            <a:ext cx="2756336" cy="1141018"/>
          </a:xfrm>
          <a:prstGeom prst="rect">
            <a:avLst/>
          </a:prstGeom>
          <a:noFill/>
        </p:spPr>
        <p:txBody>
          <a:bodyPr wrap="square" rtlCol="0">
            <a:spAutoFit/>
          </a:bodyPr>
          <a:lstStyle/>
          <a:p>
            <a:pPr defTabSz="623346">
              <a:defRPr/>
            </a:pPr>
            <a:r>
              <a:rPr lang="es-CO" sz="1363">
                <a:solidFill>
                  <a:prstClr val="white"/>
                </a:solidFill>
                <a:latin typeface="Calibri"/>
              </a:rPr>
              <a:t>Plan Estratégico Institucional </a:t>
            </a:r>
            <a:br>
              <a:rPr lang="es-CO" sz="1363">
                <a:solidFill>
                  <a:prstClr val="white"/>
                </a:solidFill>
                <a:latin typeface="Calibri"/>
              </a:rPr>
            </a:br>
            <a:r>
              <a:rPr lang="es-CO" sz="1363">
                <a:solidFill>
                  <a:prstClr val="white"/>
                </a:solidFill>
                <a:latin typeface="Calibri"/>
              </a:rPr>
              <a:t>Plan de Acción</a:t>
            </a:r>
            <a:br>
              <a:rPr lang="es-CO" sz="1363">
                <a:solidFill>
                  <a:prstClr val="white"/>
                </a:solidFill>
                <a:latin typeface="Calibri"/>
              </a:rPr>
            </a:br>
            <a:r>
              <a:rPr lang="es-CO" sz="1363">
                <a:solidFill>
                  <a:prstClr val="white"/>
                </a:solidFill>
                <a:latin typeface="Calibri"/>
              </a:rPr>
              <a:t>Planes Institucionales </a:t>
            </a:r>
            <a:br>
              <a:rPr lang="es-CO" sz="1363">
                <a:solidFill>
                  <a:prstClr val="white"/>
                </a:solidFill>
                <a:latin typeface="Calibri"/>
              </a:rPr>
            </a:br>
            <a:r>
              <a:rPr lang="es-CO" sz="1363">
                <a:solidFill>
                  <a:prstClr val="white"/>
                </a:solidFill>
                <a:latin typeface="Calibri"/>
              </a:rPr>
              <a:t>Implementación MIPG</a:t>
            </a:r>
          </a:p>
          <a:p>
            <a:pPr defTabSz="623346">
              <a:defRPr/>
            </a:pPr>
            <a:r>
              <a:rPr lang="es-CO" sz="1363">
                <a:solidFill>
                  <a:prstClr val="white"/>
                </a:solidFill>
                <a:latin typeface="Calibri"/>
              </a:rPr>
              <a:t>Ejecución Proyectos de Inversión </a:t>
            </a:r>
          </a:p>
        </p:txBody>
      </p:sp>
    </p:spTree>
    <p:extLst>
      <p:ext uri="{BB962C8B-B14F-4D97-AF65-F5344CB8AC3E}">
        <p14:creationId xmlns:p14="http://schemas.microsoft.com/office/powerpoint/2010/main" val="40754210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E7CFDC76-55FD-28EC-25F9-2DE106A5E5B8}"/>
              </a:ext>
            </a:extLst>
          </p:cNvPr>
          <p:cNvSpPr/>
          <p:nvPr/>
        </p:nvSpPr>
        <p:spPr>
          <a:xfrm>
            <a:off x="541679" y="264697"/>
            <a:ext cx="9749985" cy="646331"/>
          </a:xfrm>
          <a:prstGeom prst="rect">
            <a:avLst/>
          </a:prstGeom>
          <a:noFill/>
        </p:spPr>
        <p:txBody>
          <a:bodyPr wrap="square" lIns="91440" tIns="45720" rIns="91440" bIns="45720" anchor="t">
            <a:spAutoFit/>
          </a:bodyPr>
          <a:ls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CO" sz="3600" b="1" i="0" u="none" strike="noStrike" kern="1200" cap="none" spc="0" normalizeH="0" baseline="0" noProof="0">
                <a:ln>
                  <a:noFill/>
                </a:ln>
                <a:solidFill>
                  <a:prstClr val="black">
                    <a:lumMod val="75000"/>
                    <a:lumOff val="25000"/>
                  </a:prstClr>
                </a:solidFill>
                <a:effectLst/>
                <a:uLnTx/>
                <a:uFillTx/>
                <a:latin typeface="Aptos ExtraBold"/>
                <a:ea typeface="+mn-ea"/>
                <a:cs typeface="+mn-cs"/>
              </a:rPr>
              <a:t>Plan de Acción - FOGEDI </a:t>
            </a:r>
          </a:p>
        </p:txBody>
      </p:sp>
      <p:sp>
        <p:nvSpPr>
          <p:cNvPr id="6" name="CuadroTexto 14">
            <a:extLst>
              <a:ext uri="{FF2B5EF4-FFF2-40B4-BE49-F238E27FC236}">
                <a16:creationId xmlns:a16="http://schemas.microsoft.com/office/drawing/2014/main" id="{6C1C145B-BCF0-645C-6BCB-9FE35193BF74}"/>
              </a:ext>
            </a:extLst>
          </p:cNvPr>
          <p:cNvSpPr txBox="1"/>
          <p:nvPr/>
        </p:nvSpPr>
        <p:spPr>
          <a:xfrm rot="16200000">
            <a:off x="-803744" y="2046183"/>
            <a:ext cx="2370059" cy="161583"/>
          </a:xfrm>
          <a:prstGeom prst="rect">
            <a:avLst/>
          </a:prstGeom>
          <a:noFill/>
        </p:spPr>
        <p:txBody>
          <a:bodyPr wrap="square" lIns="68580" tIns="34290" rIns="68580" bIns="34290" rtlCol="0" anchor="t">
            <a:spAutoFit/>
          </a:bodyPr>
          <a:ls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385763" rtl="0" eaLnBrk="1" fontAlgn="auto" latinLnBrk="0" hangingPunct="1">
              <a:lnSpc>
                <a:spcPct val="100000"/>
              </a:lnSpc>
              <a:spcBef>
                <a:spcPts val="0"/>
              </a:spcBef>
              <a:spcAft>
                <a:spcPts val="0"/>
              </a:spcAft>
              <a:buClrTx/>
              <a:buSzTx/>
              <a:buFontTx/>
              <a:buNone/>
              <a:tabLst/>
              <a:defRPr/>
            </a:pPr>
            <a:r>
              <a:rPr kumimoji="0" lang="es-ES" sz="600" b="0" i="0" u="none" strike="noStrike" kern="1200" cap="none" spc="0" normalizeH="0" baseline="0" noProof="0">
                <a:ln>
                  <a:noFill/>
                </a:ln>
                <a:solidFill>
                  <a:prstClr val="black">
                    <a:lumMod val="75000"/>
                    <a:lumOff val="25000"/>
                  </a:prstClr>
                </a:solidFill>
                <a:effectLst/>
                <a:uLnTx/>
                <a:uFillTx/>
                <a:latin typeface="Calibri Light"/>
                <a:ea typeface="Calibri Light"/>
                <a:cs typeface="Calibri Light"/>
              </a:rPr>
              <a:t>Oficina Asesora de Planeación</a:t>
            </a:r>
          </a:p>
        </p:txBody>
      </p:sp>
      <p:sp>
        <p:nvSpPr>
          <p:cNvPr id="35" name="CuadroTexto 34">
            <a:extLst>
              <a:ext uri="{FF2B5EF4-FFF2-40B4-BE49-F238E27FC236}">
                <a16:creationId xmlns:a16="http://schemas.microsoft.com/office/drawing/2014/main" id="{DE2ECF95-1D31-024F-E621-473825993BD8}"/>
              </a:ext>
            </a:extLst>
          </p:cNvPr>
          <p:cNvSpPr txBox="1"/>
          <p:nvPr/>
        </p:nvSpPr>
        <p:spPr>
          <a:xfrm>
            <a:off x="2316257" y="6339639"/>
            <a:ext cx="6098874" cy="246221"/>
          </a:xfrm>
          <a:prstGeom prst="rect">
            <a:avLst/>
          </a:prstGeom>
          <a:noFill/>
        </p:spPr>
        <p:txBody>
          <a:bodyPr wrap="square">
            <a:spAutoFit/>
          </a:bodyPr>
          <a:lstStyle/>
          <a:p>
            <a:pPr defTabSz="378652">
              <a:defRPr/>
            </a:pPr>
            <a:r>
              <a:rPr lang="es-ES" sz="1000" i="1" kern="0">
                <a:solidFill>
                  <a:prstClr val="black"/>
                </a:solidFill>
                <a:latin typeface="Calibri" panose="020F0502020204030204"/>
              </a:rPr>
              <a:t>Fuente: Oficina Asesora de Planeación – U.A.E Cuerpo Oficial de Bomberos de Bogotá </a:t>
            </a:r>
            <a:endParaRPr lang="es-CO" sz="1000" i="1" kern="0">
              <a:solidFill>
                <a:prstClr val="black"/>
              </a:solidFill>
              <a:latin typeface="Calibri" panose="020F0502020204030204"/>
            </a:endParaRPr>
          </a:p>
        </p:txBody>
      </p:sp>
      <p:sp>
        <p:nvSpPr>
          <p:cNvPr id="3" name="CuadroTexto 2">
            <a:extLst>
              <a:ext uri="{FF2B5EF4-FFF2-40B4-BE49-F238E27FC236}">
                <a16:creationId xmlns:a16="http://schemas.microsoft.com/office/drawing/2014/main" id="{520AB3EA-0118-2CE6-D101-D9B04315D2D6}"/>
              </a:ext>
              <a:ext uri="{C183D7F6-B498-43B3-948B-1728B52AA6E4}">
                <adec:decorative xmlns:adec="http://schemas.microsoft.com/office/drawing/2017/decorative" val="1"/>
              </a:ext>
            </a:extLst>
          </p:cNvPr>
          <p:cNvSpPr txBox="1"/>
          <p:nvPr/>
        </p:nvSpPr>
        <p:spPr>
          <a:xfrm>
            <a:off x="739644" y="862245"/>
            <a:ext cx="5546737" cy="369332"/>
          </a:xfrm>
          <a:prstGeom prst="rect">
            <a:avLst/>
          </a:prstGeom>
          <a:noFill/>
        </p:spPr>
        <p:txBody>
          <a:bodyPr wrap="square" rtlCol="0">
            <a:spAutoFit/>
          </a:bodyPr>
          <a:lstStyle/>
          <a:p>
            <a:pPr defTabSz="378652">
              <a:defRPr/>
            </a:pPr>
            <a:r>
              <a:rPr lang="es-MX" b="1" kern="0">
                <a:solidFill>
                  <a:prstClr val="black"/>
                </a:solidFill>
                <a:latin typeface="Calibri" panose="020F0502020204030204"/>
              </a:rPr>
              <a:t>Actividades con cumplimiento entre el 70% y el 99%</a:t>
            </a:r>
            <a:endParaRPr lang="es-CO" b="1" kern="0">
              <a:solidFill>
                <a:prstClr val="black"/>
              </a:solidFill>
              <a:latin typeface="Calibri" panose="020F0502020204030204"/>
            </a:endParaRPr>
          </a:p>
        </p:txBody>
      </p:sp>
      <p:graphicFrame>
        <p:nvGraphicFramePr>
          <p:cNvPr id="5" name="Tabla 4">
            <a:extLst>
              <a:ext uri="{FF2B5EF4-FFF2-40B4-BE49-F238E27FC236}">
                <a16:creationId xmlns:a16="http://schemas.microsoft.com/office/drawing/2014/main" id="{A98BD1BE-9F5A-8C56-9C5A-42855F3EA084}"/>
              </a:ext>
            </a:extLst>
          </p:cNvPr>
          <p:cNvGraphicFramePr>
            <a:graphicFrameLocks noGrp="1"/>
          </p:cNvGraphicFramePr>
          <p:nvPr/>
        </p:nvGraphicFramePr>
        <p:xfrm>
          <a:off x="954249" y="1385241"/>
          <a:ext cx="9643510" cy="4816776"/>
        </p:xfrm>
        <a:graphic>
          <a:graphicData uri="http://schemas.openxmlformats.org/drawingml/2006/table">
            <a:tbl>
              <a:tblPr>
                <a:tableStyleId>{0E3FDE45-AF77-4B5C-9715-49D594BDF05E}</a:tableStyleId>
              </a:tblPr>
              <a:tblGrid>
                <a:gridCol w="9108000">
                  <a:extLst>
                    <a:ext uri="{9D8B030D-6E8A-4147-A177-3AD203B41FA5}">
                      <a16:colId xmlns:a16="http://schemas.microsoft.com/office/drawing/2014/main" val="3604065417"/>
                    </a:ext>
                  </a:extLst>
                </a:gridCol>
                <a:gridCol w="535510">
                  <a:extLst>
                    <a:ext uri="{9D8B030D-6E8A-4147-A177-3AD203B41FA5}">
                      <a16:colId xmlns:a16="http://schemas.microsoft.com/office/drawing/2014/main" val="3479088313"/>
                    </a:ext>
                  </a:extLst>
                </a:gridCol>
              </a:tblGrid>
              <a:tr h="111622">
                <a:tc>
                  <a:txBody>
                    <a:bodyPr/>
                    <a:lstStyle/>
                    <a:p>
                      <a:pPr algn="l" fontAlgn="b"/>
                      <a:r>
                        <a:rPr lang="es-MX" sz="1000" b="1" u="none" strike="noStrike">
                          <a:effectLst/>
                        </a:rPr>
                        <a:t>Oficina Asesora de Planeación</a:t>
                      </a:r>
                      <a:endParaRPr lang="es-MX" sz="1000" b="1" i="0" u="none" strike="noStrike">
                        <a:solidFill>
                          <a:srgbClr val="000000"/>
                        </a:solidFill>
                        <a:effectLst/>
                        <a:latin typeface="Aptos Narrow" panose="020B0004020202020204" pitchFamily="34" charset="0"/>
                      </a:endParaRPr>
                    </a:p>
                  </a:txBody>
                  <a:tcPr marL="3849" marR="3849" marT="3849"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a:txBody>
                    <a:bodyPr/>
                    <a:lstStyle/>
                    <a:p>
                      <a:pPr algn="r" fontAlgn="b"/>
                      <a:endParaRPr lang="es-MX" sz="1000" b="1" i="0" u="none" strike="noStrike">
                        <a:solidFill>
                          <a:srgbClr val="000000"/>
                        </a:solidFill>
                        <a:effectLst/>
                        <a:latin typeface="Aptos Narrow" panose="020B0004020202020204" pitchFamily="34" charset="0"/>
                      </a:endParaRPr>
                    </a:p>
                  </a:txBody>
                  <a:tcPr marL="3849" marR="3849" marT="3849"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extLst>
                  <a:ext uri="{0D108BD9-81ED-4DB2-BD59-A6C34878D82A}">
                    <a16:rowId xmlns:a16="http://schemas.microsoft.com/office/drawing/2014/main" val="1605741619"/>
                  </a:ext>
                </a:extLst>
              </a:tr>
              <a:tr h="111622">
                <a:tc>
                  <a:txBody>
                    <a:bodyPr/>
                    <a:lstStyle/>
                    <a:p>
                      <a:pPr algn="l" fontAlgn="b"/>
                      <a:r>
                        <a:rPr lang="es-MX" sz="1000" u="none" strike="noStrike">
                          <a:effectLst/>
                        </a:rPr>
                        <a:t>Ejecutar las actividades de gestión que conlleven a la implementación de las Políticas del Modelo Integrado de Planeación y Gestion </a:t>
                      </a:r>
                      <a:r>
                        <a:rPr lang="es-MX" sz="1000" u="none" strike="noStrike" err="1">
                          <a:effectLst/>
                        </a:rPr>
                        <a:t>Mipg</a:t>
                      </a:r>
                      <a:r>
                        <a:rPr lang="es-MX" sz="1000" u="none" strike="noStrike">
                          <a:effectLst/>
                        </a:rPr>
                        <a:t> a cargo de la Oficina Asesora de Planeación </a:t>
                      </a:r>
                      <a:endParaRPr lang="es-MX" sz="1000" b="0" i="0" u="none" strike="noStrike">
                        <a:solidFill>
                          <a:srgbClr val="000000"/>
                        </a:solidFill>
                        <a:effectLst/>
                        <a:latin typeface="Aptos Narrow" panose="020B0004020202020204" pitchFamily="34" charset="0"/>
                      </a:endParaRPr>
                    </a:p>
                  </a:txBody>
                  <a:tcPr marL="46189" marR="3849" marT="3849"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r" fontAlgn="b"/>
                      <a:r>
                        <a:rPr lang="es-MX" sz="1000" u="none" strike="noStrike">
                          <a:effectLst/>
                        </a:rPr>
                        <a:t>75,0%</a:t>
                      </a:r>
                      <a:endParaRPr lang="es-MX" sz="1000" b="0" i="0" u="none" strike="noStrike">
                        <a:solidFill>
                          <a:srgbClr val="000000"/>
                        </a:solidFill>
                        <a:effectLst/>
                        <a:latin typeface="Aptos Narrow" panose="020B0004020202020204" pitchFamily="34" charset="0"/>
                      </a:endParaRPr>
                    </a:p>
                  </a:txBody>
                  <a:tcPr marL="3849" marR="3849" marT="3849"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4066548980"/>
                  </a:ext>
                </a:extLst>
              </a:tr>
              <a:tr h="111622">
                <a:tc>
                  <a:txBody>
                    <a:bodyPr/>
                    <a:lstStyle/>
                    <a:p>
                      <a:pPr algn="l" fontAlgn="b"/>
                      <a:r>
                        <a:rPr lang="es-MX" sz="1000" u="none" strike="noStrike">
                          <a:effectLst/>
                        </a:rPr>
                        <a:t>Realizar seguimiento mensual diligenciando la matriz  de Observaciones FOGEDI y validar las evidencias asociadas al Cumplimiento de las Políticas de MIPG (Reportes mensuales PMR, PSI) </a:t>
                      </a:r>
                      <a:endParaRPr lang="es-MX" sz="1000" b="0" i="0" u="none" strike="noStrike">
                        <a:solidFill>
                          <a:srgbClr val="000000"/>
                        </a:solidFill>
                        <a:effectLst/>
                        <a:latin typeface="Aptos Narrow" panose="020B0004020202020204" pitchFamily="34" charset="0"/>
                      </a:endParaRPr>
                    </a:p>
                  </a:txBody>
                  <a:tcPr marL="46189" marR="3849" marT="3849"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r" fontAlgn="b"/>
                      <a:r>
                        <a:rPr lang="es-MX" sz="1000" u="none" strike="noStrike">
                          <a:effectLst/>
                        </a:rPr>
                        <a:t>75,0%</a:t>
                      </a:r>
                      <a:endParaRPr lang="es-MX" sz="1000" b="0" i="0" u="none" strike="noStrike">
                        <a:solidFill>
                          <a:srgbClr val="000000"/>
                        </a:solidFill>
                        <a:effectLst/>
                        <a:latin typeface="Aptos Narrow" panose="020B0004020202020204" pitchFamily="34" charset="0"/>
                      </a:endParaRPr>
                    </a:p>
                  </a:txBody>
                  <a:tcPr marL="3849" marR="3849" marT="3849"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3678186408"/>
                  </a:ext>
                </a:extLst>
              </a:tr>
              <a:tr h="111622">
                <a:tc>
                  <a:txBody>
                    <a:bodyPr/>
                    <a:lstStyle/>
                    <a:p>
                      <a:pPr algn="l" fontAlgn="b"/>
                      <a:r>
                        <a:rPr lang="es-MX" sz="1000" b="1" u="none" strike="noStrike">
                          <a:effectLst/>
                        </a:rPr>
                        <a:t>Subdirección de Gestión Corporativa</a:t>
                      </a:r>
                      <a:endParaRPr lang="es-MX" sz="1000" b="1" i="0" u="none" strike="noStrike">
                        <a:solidFill>
                          <a:srgbClr val="000000"/>
                        </a:solidFill>
                        <a:effectLst/>
                        <a:latin typeface="Aptos Narrow" panose="020B0004020202020204" pitchFamily="34" charset="0"/>
                      </a:endParaRPr>
                    </a:p>
                  </a:txBody>
                  <a:tcPr marL="3849" marR="3849" marT="3849"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a:txBody>
                    <a:bodyPr/>
                    <a:lstStyle/>
                    <a:p>
                      <a:pPr algn="r" fontAlgn="b"/>
                      <a:endParaRPr lang="es-MX" sz="1000" b="1" i="0" u="none" strike="noStrike">
                        <a:solidFill>
                          <a:srgbClr val="000000"/>
                        </a:solidFill>
                        <a:effectLst/>
                        <a:latin typeface="Aptos Narrow" panose="020B0004020202020204" pitchFamily="34" charset="0"/>
                      </a:endParaRPr>
                    </a:p>
                  </a:txBody>
                  <a:tcPr marL="3849" marR="3849" marT="3849"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extLst>
                  <a:ext uri="{0D108BD9-81ED-4DB2-BD59-A6C34878D82A}">
                    <a16:rowId xmlns:a16="http://schemas.microsoft.com/office/drawing/2014/main" val="3053314315"/>
                  </a:ext>
                </a:extLst>
              </a:tr>
              <a:tr h="111622">
                <a:tc>
                  <a:txBody>
                    <a:bodyPr/>
                    <a:lstStyle/>
                    <a:p>
                      <a:pPr algn="l" fontAlgn="b"/>
                      <a:r>
                        <a:rPr lang="es-MX" sz="1000" u="none" strike="noStrike">
                          <a:effectLst/>
                        </a:rPr>
                        <a:t>Realizar la gestión para la elaboración de estudios y diseños y obtención de licencia de construcción de la estación Caobos Salazar</a:t>
                      </a:r>
                      <a:endParaRPr lang="es-MX" sz="1000" b="0" i="0" u="none" strike="noStrike">
                        <a:solidFill>
                          <a:srgbClr val="000000"/>
                        </a:solidFill>
                        <a:effectLst/>
                        <a:latin typeface="Aptos Narrow" panose="020B0004020202020204" pitchFamily="34" charset="0"/>
                      </a:endParaRPr>
                    </a:p>
                  </a:txBody>
                  <a:tcPr marL="46189" marR="3849" marT="3849"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r" fontAlgn="b"/>
                      <a:r>
                        <a:rPr lang="es-MX" sz="1000" u="none" strike="noStrike">
                          <a:effectLst/>
                        </a:rPr>
                        <a:t>85,0%</a:t>
                      </a:r>
                      <a:endParaRPr lang="es-MX" sz="1000" b="0" i="0" u="none" strike="noStrike">
                        <a:solidFill>
                          <a:srgbClr val="000000"/>
                        </a:solidFill>
                        <a:effectLst/>
                        <a:latin typeface="Aptos Narrow" panose="020B0004020202020204" pitchFamily="34" charset="0"/>
                      </a:endParaRPr>
                    </a:p>
                  </a:txBody>
                  <a:tcPr marL="3849" marR="3849" marT="3849"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702603266"/>
                  </a:ext>
                </a:extLst>
              </a:tr>
              <a:tr h="111622">
                <a:tc>
                  <a:txBody>
                    <a:bodyPr/>
                    <a:lstStyle/>
                    <a:p>
                      <a:pPr algn="l" fontAlgn="b"/>
                      <a:r>
                        <a:rPr lang="es-MX" sz="1000" u="none" strike="noStrike">
                          <a:effectLst/>
                        </a:rPr>
                        <a:t>Realizar la gestión predial para la consecución de un nuevo espacio para el funcionamiento de una estación de Bomberos</a:t>
                      </a:r>
                      <a:endParaRPr lang="es-MX" sz="1000" b="0" i="0" u="none" strike="noStrike">
                        <a:solidFill>
                          <a:srgbClr val="000000"/>
                        </a:solidFill>
                        <a:effectLst/>
                        <a:latin typeface="Aptos Narrow" panose="020B0004020202020204" pitchFamily="34" charset="0"/>
                      </a:endParaRPr>
                    </a:p>
                  </a:txBody>
                  <a:tcPr marL="46189" marR="3849" marT="3849"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r" fontAlgn="b"/>
                      <a:r>
                        <a:rPr lang="es-MX" sz="1000" u="none" strike="noStrike">
                          <a:effectLst/>
                        </a:rPr>
                        <a:t>83,0%</a:t>
                      </a:r>
                      <a:endParaRPr lang="es-MX" sz="1000" b="0" i="0" u="none" strike="noStrike">
                        <a:solidFill>
                          <a:srgbClr val="000000"/>
                        </a:solidFill>
                        <a:effectLst/>
                        <a:latin typeface="Aptos Narrow" panose="020B0004020202020204" pitchFamily="34" charset="0"/>
                      </a:endParaRPr>
                    </a:p>
                  </a:txBody>
                  <a:tcPr marL="3849" marR="3849" marT="3849"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945334509"/>
                  </a:ext>
                </a:extLst>
              </a:tr>
              <a:tr h="111622">
                <a:tc>
                  <a:txBody>
                    <a:bodyPr/>
                    <a:lstStyle/>
                    <a:p>
                      <a:pPr algn="l" fontAlgn="b"/>
                      <a:r>
                        <a:rPr lang="es-MX" sz="1000" b="1" u="none" strike="noStrike">
                          <a:effectLst/>
                        </a:rPr>
                        <a:t>Subdirección de Gestión del Riesgo</a:t>
                      </a:r>
                      <a:endParaRPr lang="es-MX" sz="1000" b="1" i="0" u="none" strike="noStrike">
                        <a:solidFill>
                          <a:srgbClr val="000000"/>
                        </a:solidFill>
                        <a:effectLst/>
                        <a:latin typeface="Aptos Narrow" panose="020B0004020202020204" pitchFamily="34" charset="0"/>
                      </a:endParaRPr>
                    </a:p>
                  </a:txBody>
                  <a:tcPr marL="3849" marR="3849" marT="3849"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a:txBody>
                    <a:bodyPr/>
                    <a:lstStyle/>
                    <a:p>
                      <a:pPr algn="r" fontAlgn="b"/>
                      <a:endParaRPr lang="es-MX" sz="1000" b="1" i="0" u="none" strike="noStrike">
                        <a:solidFill>
                          <a:srgbClr val="000000"/>
                        </a:solidFill>
                        <a:effectLst/>
                        <a:latin typeface="Aptos Narrow" panose="020B0004020202020204" pitchFamily="34" charset="0"/>
                      </a:endParaRPr>
                    </a:p>
                  </a:txBody>
                  <a:tcPr marL="3849" marR="3849" marT="3849"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extLst>
                  <a:ext uri="{0D108BD9-81ED-4DB2-BD59-A6C34878D82A}">
                    <a16:rowId xmlns:a16="http://schemas.microsoft.com/office/drawing/2014/main" val="546992263"/>
                  </a:ext>
                </a:extLst>
              </a:tr>
              <a:tr h="111622">
                <a:tc>
                  <a:txBody>
                    <a:bodyPr/>
                    <a:lstStyle/>
                    <a:p>
                      <a:pPr algn="l" fontAlgn="b"/>
                      <a:r>
                        <a:rPr lang="es-MX" sz="1000" u="none" strike="noStrike">
                          <a:effectLst/>
                        </a:rPr>
                        <a:t>Desarrollar campañas de gestión de riesgo para la ciudad de Bogotá</a:t>
                      </a:r>
                      <a:endParaRPr lang="es-MX" sz="1000" b="0" i="0" u="none" strike="noStrike">
                        <a:solidFill>
                          <a:srgbClr val="000000"/>
                        </a:solidFill>
                        <a:effectLst/>
                        <a:latin typeface="Aptos Narrow" panose="020B0004020202020204" pitchFamily="34" charset="0"/>
                      </a:endParaRPr>
                    </a:p>
                  </a:txBody>
                  <a:tcPr marL="46189" marR="3849" marT="3849"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r" fontAlgn="b"/>
                      <a:r>
                        <a:rPr lang="es-MX" sz="1000" u="none" strike="noStrike">
                          <a:effectLst/>
                        </a:rPr>
                        <a:t>75,0%</a:t>
                      </a:r>
                      <a:endParaRPr lang="es-MX" sz="1000" b="0" i="0" u="none" strike="noStrike">
                        <a:solidFill>
                          <a:srgbClr val="000000"/>
                        </a:solidFill>
                        <a:effectLst/>
                        <a:latin typeface="Aptos Narrow" panose="020B0004020202020204" pitchFamily="34" charset="0"/>
                      </a:endParaRPr>
                    </a:p>
                  </a:txBody>
                  <a:tcPr marL="3849" marR="3849" marT="3849"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3490841838"/>
                  </a:ext>
                </a:extLst>
              </a:tr>
              <a:tr h="111622">
                <a:tc>
                  <a:txBody>
                    <a:bodyPr/>
                    <a:lstStyle/>
                    <a:p>
                      <a:pPr algn="l" fontAlgn="b"/>
                      <a:r>
                        <a:rPr lang="es-MX" sz="1000" u="none" strike="noStrike">
                          <a:effectLst/>
                        </a:rPr>
                        <a:t>Desarrollar la campaña Salvando Patas</a:t>
                      </a:r>
                      <a:endParaRPr lang="es-MX" sz="1000" b="0" i="0" u="none" strike="noStrike">
                        <a:solidFill>
                          <a:srgbClr val="000000"/>
                        </a:solidFill>
                        <a:effectLst/>
                        <a:latin typeface="Aptos Narrow" panose="020B0004020202020204" pitchFamily="34" charset="0"/>
                      </a:endParaRPr>
                    </a:p>
                  </a:txBody>
                  <a:tcPr marL="46189" marR="3849" marT="3849"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r" fontAlgn="b"/>
                      <a:r>
                        <a:rPr lang="es-MX" sz="1000" u="none" strike="noStrike">
                          <a:effectLst/>
                        </a:rPr>
                        <a:t>75,0%</a:t>
                      </a:r>
                      <a:endParaRPr lang="es-MX" sz="1000" b="0" i="0" u="none" strike="noStrike">
                        <a:solidFill>
                          <a:srgbClr val="000000"/>
                        </a:solidFill>
                        <a:effectLst/>
                        <a:latin typeface="Aptos Narrow" panose="020B0004020202020204" pitchFamily="34" charset="0"/>
                      </a:endParaRPr>
                    </a:p>
                  </a:txBody>
                  <a:tcPr marL="3849" marR="3849" marT="3849"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2637693454"/>
                  </a:ext>
                </a:extLst>
              </a:tr>
              <a:tr h="511923">
                <a:tc>
                  <a:txBody>
                    <a:bodyPr/>
                    <a:lstStyle/>
                    <a:p>
                      <a:pPr algn="l" fontAlgn="b"/>
                      <a:r>
                        <a:rPr lang="es-MX" sz="1000" u="none" strike="noStrike">
                          <a:effectLst/>
                        </a:rPr>
                        <a:t>Ejecutar el programa Bomberitos en las modalidades:</a:t>
                      </a:r>
                      <a:br>
                        <a:rPr lang="es-MX" sz="1000" u="none" strike="noStrike">
                          <a:effectLst/>
                        </a:rPr>
                      </a:br>
                      <a:r>
                        <a:rPr lang="es-MX" sz="1000" u="none" strike="noStrike">
                          <a:effectLst/>
                        </a:rPr>
                        <a:t>* Curso Nicolás Quevedo Rizo</a:t>
                      </a:r>
                      <a:br>
                        <a:rPr lang="es-MX" sz="1000" u="none" strike="noStrike">
                          <a:effectLst/>
                        </a:rPr>
                      </a:br>
                      <a:r>
                        <a:rPr lang="es-MX" sz="1000" u="none" strike="noStrike">
                          <a:effectLst/>
                        </a:rPr>
                        <a:t>* En el entorno educativo (a demanda)</a:t>
                      </a:r>
                      <a:br>
                        <a:rPr lang="es-MX" sz="1000" u="none" strike="noStrike">
                          <a:effectLst/>
                        </a:rPr>
                      </a:br>
                      <a:r>
                        <a:rPr lang="es-MX" sz="1000" u="none" strike="noStrike">
                          <a:effectLst/>
                        </a:rPr>
                        <a:t>* De corazón (a demanda)</a:t>
                      </a:r>
                      <a:br>
                        <a:rPr lang="es-MX" sz="1000" u="none" strike="noStrike">
                          <a:effectLst/>
                        </a:rPr>
                      </a:br>
                      <a:r>
                        <a:rPr lang="es-MX" sz="1000" u="none" strike="noStrike">
                          <a:effectLst/>
                        </a:rPr>
                        <a:t>* Al Territorio (a demanda)</a:t>
                      </a:r>
                      <a:endParaRPr lang="es-MX" sz="1000" b="0" i="0" u="none" strike="noStrike">
                        <a:solidFill>
                          <a:srgbClr val="000000"/>
                        </a:solidFill>
                        <a:effectLst/>
                        <a:latin typeface="Aptos Narrow" panose="020B0004020202020204" pitchFamily="34" charset="0"/>
                      </a:endParaRPr>
                    </a:p>
                  </a:txBody>
                  <a:tcPr marL="46189" marR="3849" marT="3849"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r" fontAlgn="b"/>
                      <a:r>
                        <a:rPr lang="es-MX" sz="1000" u="none" strike="noStrike">
                          <a:effectLst/>
                        </a:rPr>
                        <a:t>75,0%</a:t>
                      </a:r>
                      <a:endParaRPr lang="es-MX" sz="1000" b="0" i="0" u="none" strike="noStrike">
                        <a:solidFill>
                          <a:srgbClr val="000000"/>
                        </a:solidFill>
                        <a:effectLst/>
                        <a:latin typeface="Aptos Narrow" panose="020B0004020202020204" pitchFamily="34" charset="0"/>
                      </a:endParaRPr>
                    </a:p>
                  </a:txBody>
                  <a:tcPr marL="3849" marR="3849" marT="3849"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2041208198"/>
                  </a:ext>
                </a:extLst>
              </a:tr>
              <a:tr h="111622">
                <a:tc>
                  <a:txBody>
                    <a:bodyPr/>
                    <a:lstStyle/>
                    <a:p>
                      <a:pPr algn="l" fontAlgn="b"/>
                      <a:r>
                        <a:rPr lang="es-MX" sz="1000" u="none" strike="noStrike">
                          <a:effectLst/>
                        </a:rPr>
                        <a:t>Elaborar nuevos cursos para el Campus Virtual</a:t>
                      </a:r>
                      <a:endParaRPr lang="es-MX" sz="1000" b="0" i="0" u="none" strike="noStrike">
                        <a:solidFill>
                          <a:srgbClr val="000000"/>
                        </a:solidFill>
                        <a:effectLst/>
                        <a:latin typeface="Aptos Narrow" panose="020B0004020202020204" pitchFamily="34" charset="0"/>
                      </a:endParaRPr>
                    </a:p>
                  </a:txBody>
                  <a:tcPr marL="46189" marR="3849" marT="3849"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r" fontAlgn="b"/>
                      <a:r>
                        <a:rPr lang="es-MX" sz="1000" u="none" strike="noStrike">
                          <a:effectLst/>
                        </a:rPr>
                        <a:t>75,0%</a:t>
                      </a:r>
                      <a:endParaRPr lang="es-MX" sz="1000" b="0" i="0" u="none" strike="noStrike">
                        <a:solidFill>
                          <a:srgbClr val="000000"/>
                        </a:solidFill>
                        <a:effectLst/>
                        <a:latin typeface="Aptos Narrow" panose="020B0004020202020204" pitchFamily="34" charset="0"/>
                      </a:endParaRPr>
                    </a:p>
                  </a:txBody>
                  <a:tcPr marL="3849" marR="3849" marT="3849"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3210539894"/>
                  </a:ext>
                </a:extLst>
              </a:tr>
              <a:tr h="111622">
                <a:tc>
                  <a:txBody>
                    <a:bodyPr/>
                    <a:lstStyle/>
                    <a:p>
                      <a:pPr algn="l" fontAlgn="b"/>
                      <a:r>
                        <a:rPr lang="es-MX" sz="1000" u="none" strike="noStrike">
                          <a:effectLst/>
                        </a:rPr>
                        <a:t>Emitir los conceptos técnicos en seguridad humana y protección contra incendios a solicitud de la ciudadanía</a:t>
                      </a:r>
                      <a:endParaRPr lang="es-MX" sz="1000" b="0" i="0" u="none" strike="noStrike">
                        <a:solidFill>
                          <a:srgbClr val="000000"/>
                        </a:solidFill>
                        <a:effectLst/>
                        <a:latin typeface="Aptos Narrow" panose="020B0004020202020204" pitchFamily="34" charset="0"/>
                      </a:endParaRPr>
                    </a:p>
                  </a:txBody>
                  <a:tcPr marL="46189" marR="3849" marT="3849"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r" fontAlgn="b"/>
                      <a:r>
                        <a:rPr lang="es-MX" sz="1000" u="none" strike="noStrike">
                          <a:effectLst/>
                        </a:rPr>
                        <a:t>75,0%</a:t>
                      </a:r>
                      <a:endParaRPr lang="es-MX" sz="1000" b="0" i="0" u="none" strike="noStrike">
                        <a:solidFill>
                          <a:srgbClr val="000000"/>
                        </a:solidFill>
                        <a:effectLst/>
                        <a:latin typeface="Aptos Narrow" panose="020B0004020202020204" pitchFamily="34" charset="0"/>
                      </a:endParaRPr>
                    </a:p>
                  </a:txBody>
                  <a:tcPr marL="3849" marR="3849" marT="3849"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598652722"/>
                  </a:ext>
                </a:extLst>
              </a:tr>
              <a:tr h="111622">
                <a:tc>
                  <a:txBody>
                    <a:bodyPr/>
                    <a:lstStyle/>
                    <a:p>
                      <a:pPr algn="l" fontAlgn="b"/>
                      <a:r>
                        <a:rPr lang="es-MX" sz="1000" u="none" strike="noStrike">
                          <a:effectLst/>
                        </a:rPr>
                        <a:t>Formular e implementar la caracterización y análisis de la ocurrencia de incidentes asociados a incendios estructurales por jurisdicción en las estaciones </a:t>
                      </a:r>
                      <a:endParaRPr lang="es-MX" sz="1000" b="0" i="0" u="none" strike="noStrike">
                        <a:solidFill>
                          <a:srgbClr val="000000"/>
                        </a:solidFill>
                        <a:effectLst/>
                        <a:latin typeface="Aptos Narrow" panose="020B0004020202020204" pitchFamily="34" charset="0"/>
                      </a:endParaRPr>
                    </a:p>
                  </a:txBody>
                  <a:tcPr marL="46189" marR="3849" marT="3849"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r" fontAlgn="b"/>
                      <a:r>
                        <a:rPr lang="es-MX" sz="1000" u="none" strike="noStrike">
                          <a:effectLst/>
                        </a:rPr>
                        <a:t>75,0%</a:t>
                      </a:r>
                      <a:endParaRPr lang="es-MX" sz="1000" b="0" i="0" u="none" strike="noStrike">
                        <a:solidFill>
                          <a:srgbClr val="000000"/>
                        </a:solidFill>
                        <a:effectLst/>
                        <a:latin typeface="Aptos Narrow" panose="020B0004020202020204" pitchFamily="34" charset="0"/>
                      </a:endParaRPr>
                    </a:p>
                  </a:txBody>
                  <a:tcPr marL="3849" marR="3849" marT="3849"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3455765593"/>
                  </a:ext>
                </a:extLst>
              </a:tr>
              <a:tr h="111622">
                <a:tc>
                  <a:txBody>
                    <a:bodyPr/>
                    <a:lstStyle/>
                    <a:p>
                      <a:pPr algn="l" fontAlgn="b"/>
                      <a:r>
                        <a:rPr lang="es-MX" sz="1000" u="none" strike="noStrike">
                          <a:effectLst/>
                        </a:rPr>
                        <a:t>Hacer seguimiento y reportes de indicadores y FOGEDI</a:t>
                      </a:r>
                      <a:endParaRPr lang="es-MX" sz="1000" b="0" i="0" u="none" strike="noStrike">
                        <a:solidFill>
                          <a:srgbClr val="000000"/>
                        </a:solidFill>
                        <a:effectLst/>
                        <a:latin typeface="Aptos Narrow" panose="020B0004020202020204" pitchFamily="34" charset="0"/>
                      </a:endParaRPr>
                    </a:p>
                  </a:txBody>
                  <a:tcPr marL="46189" marR="3849" marT="3849"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r" fontAlgn="b"/>
                      <a:r>
                        <a:rPr lang="es-MX" sz="1000" u="none" strike="noStrike">
                          <a:effectLst/>
                        </a:rPr>
                        <a:t>75,0%</a:t>
                      </a:r>
                      <a:endParaRPr lang="es-MX" sz="1000" b="0" i="0" u="none" strike="noStrike">
                        <a:solidFill>
                          <a:srgbClr val="000000"/>
                        </a:solidFill>
                        <a:effectLst/>
                        <a:latin typeface="Aptos Narrow" panose="020B0004020202020204" pitchFamily="34" charset="0"/>
                      </a:endParaRPr>
                    </a:p>
                  </a:txBody>
                  <a:tcPr marL="3849" marR="3849" marT="3849"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3086080965"/>
                  </a:ext>
                </a:extLst>
              </a:tr>
              <a:tr h="111622">
                <a:tc>
                  <a:txBody>
                    <a:bodyPr/>
                    <a:lstStyle/>
                    <a:p>
                      <a:pPr algn="l" fontAlgn="b"/>
                      <a:r>
                        <a:rPr lang="es-MX" sz="1000" u="none" strike="noStrike">
                          <a:effectLst/>
                        </a:rPr>
                        <a:t>Realizar el informe mensual de las activaciones del equipo GAO para Incidentes con periodo operacional superior a 3 horas</a:t>
                      </a:r>
                      <a:endParaRPr lang="es-MX" sz="1000" b="0" i="0" u="none" strike="noStrike">
                        <a:solidFill>
                          <a:srgbClr val="000000"/>
                        </a:solidFill>
                        <a:effectLst/>
                        <a:latin typeface="Aptos Narrow" panose="020B0004020202020204" pitchFamily="34" charset="0"/>
                      </a:endParaRPr>
                    </a:p>
                  </a:txBody>
                  <a:tcPr marL="46189" marR="3849" marT="3849"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r" fontAlgn="b"/>
                      <a:r>
                        <a:rPr lang="es-MX" sz="1000" u="none" strike="noStrike">
                          <a:effectLst/>
                        </a:rPr>
                        <a:t>75,0%</a:t>
                      </a:r>
                      <a:endParaRPr lang="es-MX" sz="1000" b="0" i="0" u="none" strike="noStrike">
                        <a:solidFill>
                          <a:srgbClr val="000000"/>
                        </a:solidFill>
                        <a:effectLst/>
                        <a:latin typeface="Aptos Narrow" panose="020B0004020202020204" pitchFamily="34" charset="0"/>
                      </a:endParaRPr>
                    </a:p>
                  </a:txBody>
                  <a:tcPr marL="3849" marR="3849" marT="3849"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29985793"/>
                  </a:ext>
                </a:extLst>
              </a:tr>
              <a:tr h="111622">
                <a:tc>
                  <a:txBody>
                    <a:bodyPr/>
                    <a:lstStyle/>
                    <a:p>
                      <a:pPr algn="l" fontAlgn="b"/>
                      <a:r>
                        <a:rPr lang="es-MX" sz="1000" u="none" strike="noStrike">
                          <a:effectLst/>
                        </a:rPr>
                        <a:t>Realizar las investigaciones de origen y causas de incendios y explosiones que no sean producto de atentado terrorista, que sean requeridas.</a:t>
                      </a:r>
                      <a:endParaRPr lang="es-MX" sz="1000" b="0" i="0" u="none" strike="noStrike">
                        <a:solidFill>
                          <a:srgbClr val="000000"/>
                        </a:solidFill>
                        <a:effectLst/>
                        <a:latin typeface="Aptos Narrow" panose="020B0004020202020204" pitchFamily="34" charset="0"/>
                      </a:endParaRPr>
                    </a:p>
                  </a:txBody>
                  <a:tcPr marL="46189" marR="3849" marT="3849"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r" fontAlgn="b"/>
                      <a:r>
                        <a:rPr lang="es-MX" sz="1000" u="none" strike="noStrike">
                          <a:effectLst/>
                        </a:rPr>
                        <a:t>75,0%</a:t>
                      </a:r>
                      <a:endParaRPr lang="es-MX" sz="1000" b="0" i="0" u="none" strike="noStrike">
                        <a:solidFill>
                          <a:srgbClr val="000000"/>
                        </a:solidFill>
                        <a:effectLst/>
                        <a:latin typeface="Aptos Narrow" panose="020B0004020202020204" pitchFamily="34" charset="0"/>
                      </a:endParaRPr>
                    </a:p>
                  </a:txBody>
                  <a:tcPr marL="3849" marR="3849" marT="3849"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3345821516"/>
                  </a:ext>
                </a:extLst>
              </a:tr>
              <a:tr h="111622">
                <a:tc>
                  <a:txBody>
                    <a:bodyPr/>
                    <a:lstStyle/>
                    <a:p>
                      <a:pPr algn="l" fontAlgn="b"/>
                      <a:r>
                        <a:rPr lang="es-MX" sz="1000" u="none" strike="noStrike">
                          <a:effectLst/>
                        </a:rPr>
                        <a:t>Validar la veracidad y pertinencia de la información recolectada a través de las diferentes fuentes, una vez se consolidan los datos, de acuerdo con los procedimientos establecidos, con el fin fortalecer la calidad de la información utilizada para la gestión integral de riesgo. </a:t>
                      </a:r>
                      <a:endParaRPr lang="es-MX" sz="1000" b="0" i="0" u="none" strike="noStrike">
                        <a:solidFill>
                          <a:srgbClr val="000000"/>
                        </a:solidFill>
                        <a:effectLst/>
                        <a:latin typeface="Aptos Narrow" panose="020B0004020202020204" pitchFamily="34" charset="0"/>
                      </a:endParaRPr>
                    </a:p>
                  </a:txBody>
                  <a:tcPr marL="46189" marR="3849" marT="3849"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r" fontAlgn="b"/>
                      <a:r>
                        <a:rPr lang="es-MX" sz="1000" u="none" strike="noStrike">
                          <a:effectLst/>
                        </a:rPr>
                        <a:t>75,0%</a:t>
                      </a:r>
                      <a:endParaRPr lang="es-MX" sz="1000" b="0" i="0" u="none" strike="noStrike">
                        <a:solidFill>
                          <a:srgbClr val="000000"/>
                        </a:solidFill>
                        <a:effectLst/>
                        <a:latin typeface="Aptos Narrow" panose="020B0004020202020204" pitchFamily="34" charset="0"/>
                      </a:endParaRPr>
                    </a:p>
                  </a:txBody>
                  <a:tcPr marL="3849" marR="3849" marT="3849"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422572487"/>
                  </a:ext>
                </a:extLst>
              </a:tr>
              <a:tr h="111622">
                <a:tc>
                  <a:txBody>
                    <a:bodyPr/>
                    <a:lstStyle/>
                    <a:p>
                      <a:pPr algn="l" fontAlgn="b"/>
                      <a:r>
                        <a:rPr lang="es-MX" sz="1000" b="1" u="none" strike="noStrike">
                          <a:effectLst/>
                        </a:rPr>
                        <a:t>Subdirección Logística</a:t>
                      </a:r>
                      <a:endParaRPr lang="es-MX" sz="1000" b="1" i="0" u="none" strike="noStrike">
                        <a:solidFill>
                          <a:srgbClr val="000000"/>
                        </a:solidFill>
                        <a:effectLst/>
                        <a:latin typeface="Aptos Narrow" panose="020B0004020202020204" pitchFamily="34" charset="0"/>
                      </a:endParaRPr>
                    </a:p>
                  </a:txBody>
                  <a:tcPr marL="3849" marR="3849" marT="3849"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a:txBody>
                    <a:bodyPr/>
                    <a:lstStyle/>
                    <a:p>
                      <a:pPr algn="r" fontAlgn="b"/>
                      <a:endParaRPr lang="es-MX" sz="1000" b="1" i="0" u="none" strike="noStrike">
                        <a:solidFill>
                          <a:srgbClr val="000000"/>
                        </a:solidFill>
                        <a:effectLst/>
                        <a:latin typeface="Aptos Narrow" panose="020B0004020202020204" pitchFamily="34" charset="0"/>
                      </a:endParaRPr>
                    </a:p>
                  </a:txBody>
                  <a:tcPr marL="3849" marR="3849" marT="3849"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extLst>
                  <a:ext uri="{0D108BD9-81ED-4DB2-BD59-A6C34878D82A}">
                    <a16:rowId xmlns:a16="http://schemas.microsoft.com/office/drawing/2014/main" val="3936721095"/>
                  </a:ext>
                </a:extLst>
              </a:tr>
              <a:tr h="111622">
                <a:tc>
                  <a:txBody>
                    <a:bodyPr/>
                    <a:lstStyle/>
                    <a:p>
                      <a:pPr algn="l" fontAlgn="b"/>
                      <a:r>
                        <a:rPr lang="es-MX" sz="1000" u="none" strike="noStrike">
                          <a:effectLst/>
                        </a:rPr>
                        <a:t>1. Medir el nivel de satisfacción de los usuarios a través de las encuestas realizadas a los mantenimientos del parque automotor. (Mensual)</a:t>
                      </a:r>
                      <a:endParaRPr lang="es-MX" sz="1000" b="0" i="0" u="none" strike="noStrike">
                        <a:solidFill>
                          <a:srgbClr val="000000"/>
                        </a:solidFill>
                        <a:effectLst/>
                        <a:latin typeface="Aptos Narrow" panose="020B0004020202020204" pitchFamily="34" charset="0"/>
                      </a:endParaRPr>
                    </a:p>
                  </a:txBody>
                  <a:tcPr marL="46189" marR="3849" marT="3849"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r" fontAlgn="b"/>
                      <a:r>
                        <a:rPr lang="es-MX" sz="1000" u="none" strike="noStrike">
                          <a:effectLst/>
                        </a:rPr>
                        <a:t>73,0%</a:t>
                      </a:r>
                      <a:endParaRPr lang="es-MX" sz="1000" b="0" i="0" u="none" strike="noStrike">
                        <a:solidFill>
                          <a:srgbClr val="000000"/>
                        </a:solidFill>
                        <a:effectLst/>
                        <a:latin typeface="Aptos Narrow" panose="020B0004020202020204" pitchFamily="34" charset="0"/>
                      </a:endParaRPr>
                    </a:p>
                  </a:txBody>
                  <a:tcPr marL="3849" marR="3849" marT="3849"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270247627"/>
                  </a:ext>
                </a:extLst>
              </a:tr>
              <a:tr h="111622">
                <a:tc>
                  <a:txBody>
                    <a:bodyPr/>
                    <a:lstStyle/>
                    <a:p>
                      <a:pPr algn="l" fontAlgn="b"/>
                      <a:r>
                        <a:rPr lang="es-MX" sz="1000" u="none" strike="noStrike">
                          <a:effectLst/>
                        </a:rPr>
                        <a:t>1. Medir el nivel de satisfacción de los usuarios, en la entrega de suministros  y consumibles para la atención de emergencias en la UAECOB.</a:t>
                      </a:r>
                      <a:endParaRPr lang="es-MX" sz="1000" b="0" i="0" u="none" strike="noStrike">
                        <a:solidFill>
                          <a:srgbClr val="000000"/>
                        </a:solidFill>
                        <a:effectLst/>
                        <a:latin typeface="Aptos Narrow" panose="020B0004020202020204" pitchFamily="34" charset="0"/>
                      </a:endParaRPr>
                    </a:p>
                  </a:txBody>
                  <a:tcPr marL="46189" marR="3849" marT="3849"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r" fontAlgn="b"/>
                      <a:r>
                        <a:rPr lang="es-MX" sz="1000" u="none" strike="noStrike">
                          <a:effectLst/>
                        </a:rPr>
                        <a:t>71,0%</a:t>
                      </a:r>
                      <a:endParaRPr lang="es-MX" sz="1000" b="0" i="0" u="none" strike="noStrike">
                        <a:solidFill>
                          <a:srgbClr val="000000"/>
                        </a:solidFill>
                        <a:effectLst/>
                        <a:latin typeface="Aptos Narrow" panose="020B0004020202020204" pitchFamily="34" charset="0"/>
                      </a:endParaRPr>
                    </a:p>
                  </a:txBody>
                  <a:tcPr marL="3849" marR="3849" marT="3849"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3926527662"/>
                  </a:ext>
                </a:extLst>
              </a:tr>
              <a:tr h="111622">
                <a:tc>
                  <a:txBody>
                    <a:bodyPr/>
                    <a:lstStyle/>
                    <a:p>
                      <a:pPr algn="l" fontAlgn="b"/>
                      <a:r>
                        <a:rPr lang="es-MX" sz="1000" b="1" u="none" strike="noStrike">
                          <a:effectLst/>
                        </a:rPr>
                        <a:t>Subdirección Operativa</a:t>
                      </a:r>
                      <a:endParaRPr lang="es-MX" sz="1000" b="1" i="0" u="none" strike="noStrike">
                        <a:solidFill>
                          <a:srgbClr val="000000"/>
                        </a:solidFill>
                        <a:effectLst/>
                        <a:latin typeface="Aptos Narrow" panose="020B0004020202020204" pitchFamily="34" charset="0"/>
                      </a:endParaRPr>
                    </a:p>
                  </a:txBody>
                  <a:tcPr marL="3849" marR="3849" marT="3849"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a:txBody>
                    <a:bodyPr/>
                    <a:lstStyle/>
                    <a:p>
                      <a:pPr algn="r" fontAlgn="b"/>
                      <a:endParaRPr lang="es-MX" sz="1000" b="1" i="0" u="none" strike="noStrike">
                        <a:solidFill>
                          <a:srgbClr val="000000"/>
                        </a:solidFill>
                        <a:effectLst/>
                        <a:latin typeface="Aptos Narrow" panose="020B0004020202020204" pitchFamily="34" charset="0"/>
                      </a:endParaRPr>
                    </a:p>
                  </a:txBody>
                  <a:tcPr marL="3849" marR="3849" marT="3849"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extLst>
                  <a:ext uri="{0D108BD9-81ED-4DB2-BD59-A6C34878D82A}">
                    <a16:rowId xmlns:a16="http://schemas.microsoft.com/office/drawing/2014/main" val="2191975679"/>
                  </a:ext>
                </a:extLst>
              </a:tr>
              <a:tr h="111622">
                <a:tc>
                  <a:txBody>
                    <a:bodyPr/>
                    <a:lstStyle/>
                    <a:p>
                      <a:pPr algn="l" fontAlgn="b"/>
                      <a:r>
                        <a:rPr lang="es-MX" sz="1000" u="none" strike="noStrike">
                          <a:effectLst/>
                        </a:rPr>
                        <a:t>Elaborar las bases geográficas  a partir de la estadística mensual de la C.C.C. o las que sean solicitadas  o a demanda</a:t>
                      </a:r>
                      <a:endParaRPr lang="es-MX" sz="1000" b="0" i="0" u="none" strike="noStrike">
                        <a:solidFill>
                          <a:srgbClr val="000000"/>
                        </a:solidFill>
                        <a:effectLst/>
                        <a:latin typeface="Aptos Narrow" panose="020B0004020202020204" pitchFamily="34" charset="0"/>
                      </a:endParaRPr>
                    </a:p>
                  </a:txBody>
                  <a:tcPr marL="46189" marR="3849" marT="3849"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r" fontAlgn="b"/>
                      <a:r>
                        <a:rPr lang="es-MX" sz="1000" u="none" strike="noStrike">
                          <a:effectLst/>
                        </a:rPr>
                        <a:t>75,0%</a:t>
                      </a:r>
                      <a:endParaRPr lang="es-MX" sz="1000" b="0" i="0" u="none" strike="noStrike">
                        <a:solidFill>
                          <a:srgbClr val="000000"/>
                        </a:solidFill>
                        <a:effectLst/>
                        <a:latin typeface="Aptos Narrow" panose="020B0004020202020204" pitchFamily="34" charset="0"/>
                      </a:endParaRPr>
                    </a:p>
                  </a:txBody>
                  <a:tcPr marL="3849" marR="3849" marT="3849"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73386329"/>
                  </a:ext>
                </a:extLst>
              </a:tr>
              <a:tr h="111622">
                <a:tc>
                  <a:txBody>
                    <a:bodyPr/>
                    <a:lstStyle/>
                    <a:p>
                      <a:pPr algn="l" fontAlgn="b"/>
                      <a:r>
                        <a:rPr lang="es-MX" sz="1000" u="none" strike="noStrike">
                          <a:effectLst/>
                        </a:rPr>
                        <a:t>Realizar la atención de incidentes y emergencias  de la vigencia.</a:t>
                      </a:r>
                      <a:endParaRPr lang="es-MX" sz="1000" b="0" i="0" u="none" strike="noStrike">
                        <a:solidFill>
                          <a:srgbClr val="000000"/>
                        </a:solidFill>
                        <a:effectLst/>
                        <a:latin typeface="Aptos Narrow" panose="020B0004020202020204" pitchFamily="34" charset="0"/>
                      </a:endParaRPr>
                    </a:p>
                  </a:txBody>
                  <a:tcPr marL="46189" marR="3849" marT="3849"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r" fontAlgn="b"/>
                      <a:r>
                        <a:rPr lang="es-MX" sz="1000" u="none" strike="noStrike">
                          <a:effectLst/>
                        </a:rPr>
                        <a:t>75,0%</a:t>
                      </a:r>
                      <a:endParaRPr lang="es-MX" sz="1000" b="0" i="0" u="none" strike="noStrike">
                        <a:solidFill>
                          <a:srgbClr val="000000"/>
                        </a:solidFill>
                        <a:effectLst/>
                        <a:latin typeface="Aptos Narrow" panose="020B0004020202020204" pitchFamily="34" charset="0"/>
                      </a:endParaRPr>
                    </a:p>
                  </a:txBody>
                  <a:tcPr marL="3849" marR="3849" marT="3849"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2703895883"/>
                  </a:ext>
                </a:extLst>
              </a:tr>
              <a:tr h="111622">
                <a:tc>
                  <a:txBody>
                    <a:bodyPr/>
                    <a:lstStyle/>
                    <a:p>
                      <a:pPr algn="l" fontAlgn="b"/>
                      <a:r>
                        <a:rPr lang="es-MX" sz="1000" u="none" strike="noStrike">
                          <a:effectLst/>
                        </a:rPr>
                        <a:t>Realizar la atención de las órdenes operativas de la vigencia </a:t>
                      </a:r>
                      <a:endParaRPr lang="es-MX" sz="1000" b="0" i="0" u="none" strike="noStrike">
                        <a:solidFill>
                          <a:srgbClr val="000000"/>
                        </a:solidFill>
                        <a:effectLst/>
                        <a:latin typeface="Aptos Narrow" panose="020B0004020202020204" pitchFamily="34" charset="0"/>
                      </a:endParaRPr>
                    </a:p>
                  </a:txBody>
                  <a:tcPr marL="46189" marR="3849" marT="3849"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r" fontAlgn="b"/>
                      <a:r>
                        <a:rPr lang="es-MX" sz="1000" u="none" strike="noStrike">
                          <a:effectLst/>
                        </a:rPr>
                        <a:t>75,0%</a:t>
                      </a:r>
                      <a:endParaRPr lang="es-MX" sz="1000" b="0" i="0" u="none" strike="noStrike">
                        <a:solidFill>
                          <a:srgbClr val="000000"/>
                        </a:solidFill>
                        <a:effectLst/>
                        <a:latin typeface="Aptos Narrow" panose="020B0004020202020204" pitchFamily="34" charset="0"/>
                      </a:endParaRPr>
                    </a:p>
                  </a:txBody>
                  <a:tcPr marL="3849" marR="3849" marT="3849"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463437567"/>
                  </a:ext>
                </a:extLst>
              </a:tr>
            </a:tbl>
          </a:graphicData>
        </a:graphic>
      </p:graphicFrame>
      <p:pic>
        <p:nvPicPr>
          <p:cNvPr id="7" name="Picture 4" descr="Alert - Free signs icons">
            <a:extLst>
              <a:ext uri="{FF2B5EF4-FFF2-40B4-BE49-F238E27FC236}">
                <a16:creationId xmlns:a16="http://schemas.microsoft.com/office/drawing/2014/main" id="{8DE0171F-9026-D75D-0F7D-B6357290DAA7}"/>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7556" b="92889" l="8000" r="94667">
                        <a14:foregroundMark x1="25333" y1="14222" x2="12444" y2="31556"/>
                        <a14:foregroundMark x1="10222" y1="38222" x2="8000" y2="70222"/>
                        <a14:foregroundMark x1="41778" y1="93333" x2="80444" y2="88889"/>
                        <a14:foregroundMark x1="84444" y1="64444" x2="91111" y2="41778"/>
                        <a14:foregroundMark x1="88000" y1="31556" x2="67111" y2="7556"/>
                        <a14:foregroundMark x1="94667" y1="54667" x2="93333" y2="44889"/>
                        <a14:foregroundMark x1="51556" y1="28444" x2="49778" y2="52444"/>
                        <a14:foregroundMark x1="50667" y1="71111" x2="50667" y2="71111"/>
                      </a14:backgroundRemoval>
                    </a14:imgEffect>
                  </a14:imgLayer>
                </a14:imgProps>
              </a:ext>
              <a:ext uri="{28A0092B-C50C-407E-A947-70E740481C1C}">
                <a14:useLocalDpi xmlns:a14="http://schemas.microsoft.com/office/drawing/2010/main" val="0"/>
              </a:ext>
            </a:extLst>
          </a:blip>
          <a:srcRect/>
          <a:stretch>
            <a:fillRect/>
          </a:stretch>
        </p:blipFill>
        <p:spPr bwMode="auto">
          <a:xfrm>
            <a:off x="5807859" y="684796"/>
            <a:ext cx="750454" cy="6749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64357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a:extLst>
            <a:ext uri="{FF2B5EF4-FFF2-40B4-BE49-F238E27FC236}">
              <a16:creationId xmlns:a16="http://schemas.microsoft.com/office/drawing/2014/main" id="{CD3C8611-BCDE-FDAE-9C00-4AD398CEDD24}"/>
            </a:ext>
          </a:extLst>
        </p:cNvPr>
        <p:cNvGrpSpPr/>
        <p:nvPr/>
      </p:nvGrpSpPr>
      <p:grpSpPr>
        <a:xfrm>
          <a:off x="0" y="0"/>
          <a:ext cx="0" cy="0"/>
          <a:chOff x="0" y="0"/>
          <a:chExt cx="0" cy="0"/>
        </a:xfrm>
      </p:grpSpPr>
      <p:sp>
        <p:nvSpPr>
          <p:cNvPr id="4" name="Rectángulo 3">
            <a:extLst>
              <a:ext uri="{FF2B5EF4-FFF2-40B4-BE49-F238E27FC236}">
                <a16:creationId xmlns:a16="http://schemas.microsoft.com/office/drawing/2014/main" id="{D4D491BD-2473-D9FA-5DAC-36F32658320C}"/>
              </a:ext>
            </a:extLst>
          </p:cNvPr>
          <p:cNvSpPr/>
          <p:nvPr/>
        </p:nvSpPr>
        <p:spPr>
          <a:xfrm>
            <a:off x="541679" y="264697"/>
            <a:ext cx="9749985" cy="646331"/>
          </a:xfrm>
          <a:prstGeom prst="rect">
            <a:avLst/>
          </a:prstGeom>
          <a:noFill/>
        </p:spPr>
        <p:txBody>
          <a:bodyPr wrap="square" lIns="91440" tIns="45720" rIns="91440" bIns="45720" anchor="t">
            <a:spAutoFit/>
          </a:bodyPr>
          <a:ls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CO" sz="3600" b="1" i="0" u="none" strike="noStrike" kern="1200" cap="none" spc="0" normalizeH="0" baseline="0" noProof="0">
                <a:ln>
                  <a:noFill/>
                </a:ln>
                <a:solidFill>
                  <a:prstClr val="black">
                    <a:lumMod val="75000"/>
                    <a:lumOff val="25000"/>
                  </a:prstClr>
                </a:solidFill>
                <a:effectLst/>
                <a:uLnTx/>
                <a:uFillTx/>
                <a:latin typeface="Aptos ExtraBold"/>
                <a:ea typeface="+mn-ea"/>
                <a:cs typeface="+mn-cs"/>
              </a:rPr>
              <a:t>Plan de Acción - FOGEDI </a:t>
            </a:r>
          </a:p>
        </p:txBody>
      </p:sp>
      <p:sp>
        <p:nvSpPr>
          <p:cNvPr id="6" name="CuadroTexto 14">
            <a:extLst>
              <a:ext uri="{FF2B5EF4-FFF2-40B4-BE49-F238E27FC236}">
                <a16:creationId xmlns:a16="http://schemas.microsoft.com/office/drawing/2014/main" id="{1C40146E-555D-4ABF-98E1-AB0678F6DC37}"/>
              </a:ext>
            </a:extLst>
          </p:cNvPr>
          <p:cNvSpPr txBox="1"/>
          <p:nvPr/>
        </p:nvSpPr>
        <p:spPr>
          <a:xfrm rot="16200000">
            <a:off x="-803744" y="2046183"/>
            <a:ext cx="2370059" cy="161583"/>
          </a:xfrm>
          <a:prstGeom prst="rect">
            <a:avLst/>
          </a:prstGeom>
          <a:noFill/>
        </p:spPr>
        <p:txBody>
          <a:bodyPr wrap="square" lIns="68580" tIns="34290" rIns="68580" bIns="34290" rtlCol="0" anchor="t">
            <a:spAutoFit/>
          </a:bodyPr>
          <a:ls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385763" rtl="0" eaLnBrk="1" fontAlgn="auto" latinLnBrk="0" hangingPunct="1">
              <a:lnSpc>
                <a:spcPct val="100000"/>
              </a:lnSpc>
              <a:spcBef>
                <a:spcPts val="0"/>
              </a:spcBef>
              <a:spcAft>
                <a:spcPts val="0"/>
              </a:spcAft>
              <a:buClrTx/>
              <a:buSzTx/>
              <a:buFontTx/>
              <a:buNone/>
              <a:tabLst/>
              <a:defRPr/>
            </a:pPr>
            <a:r>
              <a:rPr kumimoji="0" lang="es-ES" sz="600" b="0" i="0" u="none" strike="noStrike" kern="1200" cap="none" spc="0" normalizeH="0" baseline="0" noProof="0">
                <a:ln>
                  <a:noFill/>
                </a:ln>
                <a:solidFill>
                  <a:prstClr val="black">
                    <a:lumMod val="75000"/>
                    <a:lumOff val="25000"/>
                  </a:prstClr>
                </a:solidFill>
                <a:effectLst/>
                <a:uLnTx/>
                <a:uFillTx/>
                <a:latin typeface="Calibri Light"/>
                <a:ea typeface="Calibri Light"/>
                <a:cs typeface="Calibri Light"/>
              </a:rPr>
              <a:t>Oficina Asesora de Planeación</a:t>
            </a:r>
          </a:p>
        </p:txBody>
      </p:sp>
      <p:sp>
        <p:nvSpPr>
          <p:cNvPr id="35" name="CuadroTexto 34">
            <a:extLst>
              <a:ext uri="{FF2B5EF4-FFF2-40B4-BE49-F238E27FC236}">
                <a16:creationId xmlns:a16="http://schemas.microsoft.com/office/drawing/2014/main" id="{1B947B3C-3539-D380-E1B9-4525506A58AF}"/>
              </a:ext>
            </a:extLst>
          </p:cNvPr>
          <p:cNvSpPr txBox="1"/>
          <p:nvPr/>
        </p:nvSpPr>
        <p:spPr>
          <a:xfrm>
            <a:off x="2316257" y="6488929"/>
            <a:ext cx="6098874" cy="246221"/>
          </a:xfrm>
          <a:prstGeom prst="rect">
            <a:avLst/>
          </a:prstGeom>
          <a:noFill/>
        </p:spPr>
        <p:txBody>
          <a:bodyPr wrap="square">
            <a:spAutoFit/>
          </a:bodyPr>
          <a:lstStyle/>
          <a:p>
            <a:pPr defTabSz="378652">
              <a:defRPr/>
            </a:pPr>
            <a:r>
              <a:rPr lang="es-ES" sz="1000" i="1" kern="0">
                <a:solidFill>
                  <a:prstClr val="black"/>
                </a:solidFill>
                <a:latin typeface="Calibri" panose="020F0502020204030204"/>
              </a:rPr>
              <a:t>Fuente: Oficina Asesora de Planeación – U.A.E Cuerpo Oficial de Bomberos de Bogotá </a:t>
            </a:r>
            <a:endParaRPr lang="es-CO" sz="1000" i="1" kern="0">
              <a:solidFill>
                <a:prstClr val="black"/>
              </a:solidFill>
              <a:latin typeface="Calibri" panose="020F0502020204030204"/>
            </a:endParaRPr>
          </a:p>
        </p:txBody>
      </p:sp>
      <p:sp>
        <p:nvSpPr>
          <p:cNvPr id="2" name="CuadroTexto 1">
            <a:extLst>
              <a:ext uri="{FF2B5EF4-FFF2-40B4-BE49-F238E27FC236}">
                <a16:creationId xmlns:a16="http://schemas.microsoft.com/office/drawing/2014/main" id="{54A15442-C018-1DB5-87CF-BC851FE75E56}"/>
              </a:ext>
              <a:ext uri="{C183D7F6-B498-43B3-948B-1728B52AA6E4}">
                <adec:decorative xmlns:adec="http://schemas.microsoft.com/office/drawing/2017/decorative" val="1"/>
              </a:ext>
            </a:extLst>
          </p:cNvPr>
          <p:cNvSpPr txBox="1"/>
          <p:nvPr/>
        </p:nvSpPr>
        <p:spPr>
          <a:xfrm>
            <a:off x="571693" y="871576"/>
            <a:ext cx="6017792" cy="369332"/>
          </a:xfrm>
          <a:prstGeom prst="rect">
            <a:avLst/>
          </a:prstGeom>
          <a:noFill/>
        </p:spPr>
        <p:txBody>
          <a:bodyPr wrap="square" rtlCol="0">
            <a:spAutoFit/>
          </a:bodyPr>
          <a:lstStyle/>
          <a:p>
            <a:pPr defTabSz="378652">
              <a:defRPr/>
            </a:pPr>
            <a:r>
              <a:rPr lang="es-MX" b="1" kern="0">
                <a:solidFill>
                  <a:prstClr val="black"/>
                </a:solidFill>
              </a:rPr>
              <a:t>Actividades con cumplimiento entre el 40% y 69%</a:t>
            </a:r>
            <a:endParaRPr lang="es-CO" b="1" kern="0">
              <a:solidFill>
                <a:prstClr val="black"/>
              </a:solidFill>
            </a:endParaRPr>
          </a:p>
        </p:txBody>
      </p:sp>
      <p:pic>
        <p:nvPicPr>
          <p:cNvPr id="8" name="Picture 4" descr="Alert - Free signs icons">
            <a:extLst>
              <a:ext uri="{FF2B5EF4-FFF2-40B4-BE49-F238E27FC236}">
                <a16:creationId xmlns:a16="http://schemas.microsoft.com/office/drawing/2014/main" id="{E7A28E17-466C-660E-3CBE-0C70C4FE90FF}"/>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7556" b="92889" l="8000" r="94667">
                        <a14:foregroundMark x1="25333" y1="14222" x2="12444" y2="31556"/>
                        <a14:foregroundMark x1="10222" y1="38222" x2="8000" y2="70222"/>
                        <a14:foregroundMark x1="41778" y1="93333" x2="80444" y2="88889"/>
                        <a14:foregroundMark x1="84444" y1="64444" x2="91111" y2="41778"/>
                        <a14:foregroundMark x1="88000" y1="31556" x2="67111" y2="7556"/>
                        <a14:foregroundMark x1="94667" y1="54667" x2="93333" y2="44889"/>
                        <a14:foregroundMark x1="51556" y1="28444" x2="49778" y2="52444"/>
                        <a14:foregroundMark x1="50667" y1="71111" x2="50667" y2="71111"/>
                      </a14:backgroundRemoval>
                    </a14:imgEffect>
                  </a14:imgLayer>
                </a14:imgProps>
              </a:ext>
              <a:ext uri="{28A0092B-C50C-407E-A947-70E740481C1C}">
                <a14:useLocalDpi xmlns:a14="http://schemas.microsoft.com/office/drawing/2010/main" val="0"/>
              </a:ext>
            </a:extLst>
          </a:blip>
          <a:srcRect/>
          <a:stretch>
            <a:fillRect/>
          </a:stretch>
        </p:blipFill>
        <p:spPr bwMode="auto">
          <a:xfrm>
            <a:off x="5801239" y="692808"/>
            <a:ext cx="750454" cy="67493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Tabla 8">
            <a:extLst>
              <a:ext uri="{FF2B5EF4-FFF2-40B4-BE49-F238E27FC236}">
                <a16:creationId xmlns:a16="http://schemas.microsoft.com/office/drawing/2014/main" id="{F8A488BF-2217-7400-3463-24CFB80463EB}"/>
              </a:ext>
            </a:extLst>
          </p:cNvPr>
          <p:cNvGraphicFramePr>
            <a:graphicFrameLocks noGrp="1"/>
          </p:cNvGraphicFramePr>
          <p:nvPr/>
        </p:nvGraphicFramePr>
        <p:xfrm>
          <a:off x="823357" y="1371338"/>
          <a:ext cx="9449520" cy="5057448"/>
        </p:xfrm>
        <a:graphic>
          <a:graphicData uri="http://schemas.openxmlformats.org/drawingml/2006/table">
            <a:tbl>
              <a:tblPr>
                <a:tableStyleId>{0E3FDE45-AF77-4B5C-9715-49D594BDF05E}</a:tableStyleId>
              </a:tblPr>
              <a:tblGrid>
                <a:gridCol w="8820000">
                  <a:extLst>
                    <a:ext uri="{9D8B030D-6E8A-4147-A177-3AD203B41FA5}">
                      <a16:colId xmlns:a16="http://schemas.microsoft.com/office/drawing/2014/main" val="573732524"/>
                    </a:ext>
                  </a:extLst>
                </a:gridCol>
                <a:gridCol w="629520">
                  <a:extLst>
                    <a:ext uri="{9D8B030D-6E8A-4147-A177-3AD203B41FA5}">
                      <a16:colId xmlns:a16="http://schemas.microsoft.com/office/drawing/2014/main" val="3258678548"/>
                    </a:ext>
                  </a:extLst>
                </a:gridCol>
              </a:tblGrid>
              <a:tr h="181119">
                <a:tc>
                  <a:txBody>
                    <a:bodyPr/>
                    <a:lstStyle/>
                    <a:p>
                      <a:pPr algn="l" fontAlgn="b"/>
                      <a:r>
                        <a:rPr lang="es-MX" sz="1100" b="1" u="none" strike="noStrike">
                          <a:effectLst/>
                        </a:rPr>
                        <a:t>Oficina Asesora de Planeación</a:t>
                      </a:r>
                      <a:endParaRPr lang="es-MX" sz="1100" b="1" i="0" u="none" strike="noStrike">
                        <a:solidFill>
                          <a:srgbClr val="000000"/>
                        </a:solidFill>
                        <a:effectLst/>
                        <a:latin typeface="Aptos Narrow" panose="020B0004020202020204" pitchFamily="34" charset="0"/>
                      </a:endParaRPr>
                    </a:p>
                  </a:txBody>
                  <a:tcPr marL="4396" marR="4396" marT="4396"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a:txBody>
                    <a:bodyPr/>
                    <a:lstStyle/>
                    <a:p>
                      <a:pPr algn="r" fontAlgn="b"/>
                      <a:endParaRPr lang="es-MX" sz="1000" b="1" i="0" u="none" strike="noStrike">
                        <a:solidFill>
                          <a:srgbClr val="000000"/>
                        </a:solidFill>
                        <a:effectLst/>
                        <a:latin typeface="Aptos Narrow" panose="020B0004020202020204" pitchFamily="34" charset="0"/>
                      </a:endParaRPr>
                    </a:p>
                  </a:txBody>
                  <a:tcPr marL="4396" marR="4396" marT="4396"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extLst>
                  <a:ext uri="{0D108BD9-81ED-4DB2-BD59-A6C34878D82A}">
                    <a16:rowId xmlns:a16="http://schemas.microsoft.com/office/drawing/2014/main" val="2816238232"/>
                  </a:ext>
                </a:extLst>
              </a:tr>
              <a:tr h="181119">
                <a:tc>
                  <a:txBody>
                    <a:bodyPr/>
                    <a:lstStyle/>
                    <a:p>
                      <a:pPr algn="l" fontAlgn="b"/>
                      <a:r>
                        <a:rPr lang="es-MX" sz="1100" u="none" strike="noStrike">
                          <a:effectLst/>
                        </a:rPr>
                        <a:t>Elaborar y presentar al Comite de Gestion y Desempeño institucional los informes trimestrales de seguimiento a la gestion institucional </a:t>
                      </a:r>
                      <a:endParaRPr lang="es-MX" sz="1100" b="0" i="0" u="none" strike="noStrike">
                        <a:solidFill>
                          <a:srgbClr val="000000"/>
                        </a:solidFill>
                        <a:effectLst/>
                        <a:latin typeface="Aptos Narrow" panose="020B0004020202020204" pitchFamily="34" charset="0"/>
                      </a:endParaRPr>
                    </a:p>
                  </a:txBody>
                  <a:tcPr marL="52754" marR="4396" marT="4396"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r" fontAlgn="b"/>
                      <a:r>
                        <a:rPr lang="es-MX" sz="1000" u="none" strike="noStrike">
                          <a:effectLst/>
                        </a:rPr>
                        <a:t>63,0%</a:t>
                      </a:r>
                      <a:endParaRPr lang="es-MX" sz="1000" b="0" i="0" u="none" strike="noStrike">
                        <a:solidFill>
                          <a:srgbClr val="000000"/>
                        </a:solidFill>
                        <a:effectLst/>
                        <a:latin typeface="Aptos Narrow" panose="020B0004020202020204" pitchFamily="34" charset="0"/>
                      </a:endParaRPr>
                    </a:p>
                  </a:txBody>
                  <a:tcPr marL="4396" marR="4396" marT="4396"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4252895913"/>
                  </a:ext>
                </a:extLst>
              </a:tr>
              <a:tr h="181119">
                <a:tc>
                  <a:txBody>
                    <a:bodyPr/>
                    <a:lstStyle/>
                    <a:p>
                      <a:pPr algn="l" fontAlgn="b"/>
                      <a:r>
                        <a:rPr lang="es-MX" sz="1100" b="1" u="none" strike="noStrike">
                          <a:effectLst/>
                        </a:rPr>
                        <a:t>Subdirección de Gestión Corporativa</a:t>
                      </a:r>
                      <a:endParaRPr lang="es-MX" sz="1100" b="1" i="0" u="none" strike="noStrike">
                        <a:solidFill>
                          <a:srgbClr val="000000"/>
                        </a:solidFill>
                        <a:effectLst/>
                        <a:latin typeface="Aptos Narrow" panose="020B0004020202020204" pitchFamily="34" charset="0"/>
                      </a:endParaRPr>
                    </a:p>
                  </a:txBody>
                  <a:tcPr marL="4396" marR="4396" marT="4396"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a:txBody>
                    <a:bodyPr/>
                    <a:lstStyle/>
                    <a:p>
                      <a:pPr algn="r" fontAlgn="b"/>
                      <a:endParaRPr lang="es-MX" sz="1000" b="1" i="0" u="none" strike="noStrike">
                        <a:solidFill>
                          <a:srgbClr val="000000"/>
                        </a:solidFill>
                        <a:effectLst/>
                        <a:latin typeface="Aptos Narrow" panose="020B0004020202020204" pitchFamily="34" charset="0"/>
                      </a:endParaRPr>
                    </a:p>
                  </a:txBody>
                  <a:tcPr marL="4396" marR="4396" marT="4396"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extLst>
                  <a:ext uri="{0D108BD9-81ED-4DB2-BD59-A6C34878D82A}">
                    <a16:rowId xmlns:a16="http://schemas.microsoft.com/office/drawing/2014/main" val="3359412593"/>
                  </a:ext>
                </a:extLst>
              </a:tr>
              <a:tr h="181119">
                <a:tc>
                  <a:txBody>
                    <a:bodyPr/>
                    <a:lstStyle/>
                    <a:p>
                      <a:pPr algn="l" fontAlgn="b"/>
                      <a:r>
                        <a:rPr lang="es-MX" sz="1100" u="none" strike="noStrike">
                          <a:effectLst/>
                        </a:rPr>
                        <a:t>Adecuar el espacio de entrenamiento dentro de la estación de Bomberos de Kennedy</a:t>
                      </a:r>
                      <a:endParaRPr lang="es-MX" sz="1100" b="0" i="0" u="none" strike="noStrike">
                        <a:solidFill>
                          <a:srgbClr val="000000"/>
                        </a:solidFill>
                        <a:effectLst/>
                        <a:latin typeface="Aptos Narrow" panose="020B0004020202020204" pitchFamily="34" charset="0"/>
                      </a:endParaRPr>
                    </a:p>
                  </a:txBody>
                  <a:tcPr marL="52754" marR="4396" marT="4396"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r" fontAlgn="b"/>
                      <a:r>
                        <a:rPr lang="es-MX" sz="1000" u="none" strike="noStrike">
                          <a:effectLst/>
                        </a:rPr>
                        <a:t>50,0%</a:t>
                      </a:r>
                      <a:endParaRPr lang="es-MX" sz="1000" b="0" i="0" u="none" strike="noStrike">
                        <a:solidFill>
                          <a:srgbClr val="000000"/>
                        </a:solidFill>
                        <a:effectLst/>
                        <a:latin typeface="Aptos Narrow" panose="020B0004020202020204" pitchFamily="34" charset="0"/>
                      </a:endParaRPr>
                    </a:p>
                  </a:txBody>
                  <a:tcPr marL="4396" marR="4396" marT="4396"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994122095"/>
                  </a:ext>
                </a:extLst>
              </a:tr>
              <a:tr h="357610">
                <a:tc>
                  <a:txBody>
                    <a:bodyPr/>
                    <a:lstStyle/>
                    <a:p>
                      <a:pPr algn="l" fontAlgn="b"/>
                      <a:r>
                        <a:rPr lang="es-MX" sz="1100" u="none" strike="noStrike">
                          <a:effectLst/>
                        </a:rPr>
                        <a:t>Apoyar en la elaboración del Anteproyecto de presupuesto de inversión a la Oficina Asesora de Planeación en el momento que se requiera y elaborar el Anteproyecto de Funcionamiento  con base en las necesidades propias de la Unidad</a:t>
                      </a:r>
                      <a:endParaRPr lang="es-MX" sz="1100" b="0" i="0" u="none" strike="noStrike">
                        <a:solidFill>
                          <a:srgbClr val="000000"/>
                        </a:solidFill>
                        <a:effectLst/>
                        <a:latin typeface="Aptos Narrow" panose="020B0004020202020204" pitchFamily="34" charset="0"/>
                      </a:endParaRPr>
                    </a:p>
                  </a:txBody>
                  <a:tcPr marL="52754" marR="4396" marT="4396"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r" fontAlgn="b"/>
                      <a:r>
                        <a:rPr lang="es-MX" sz="1000" u="none" strike="noStrike">
                          <a:effectLst/>
                        </a:rPr>
                        <a:t>50,0%</a:t>
                      </a:r>
                      <a:endParaRPr lang="es-MX" sz="1000" b="0" i="0" u="none" strike="noStrike">
                        <a:solidFill>
                          <a:srgbClr val="000000"/>
                        </a:solidFill>
                        <a:effectLst/>
                        <a:latin typeface="Aptos Narrow" panose="020B0004020202020204" pitchFamily="34" charset="0"/>
                      </a:endParaRPr>
                    </a:p>
                  </a:txBody>
                  <a:tcPr marL="4396" marR="4396" marT="4396"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3321651602"/>
                  </a:ext>
                </a:extLst>
              </a:tr>
              <a:tr h="181119">
                <a:tc>
                  <a:txBody>
                    <a:bodyPr/>
                    <a:lstStyle/>
                    <a:p>
                      <a:pPr algn="l" fontAlgn="b"/>
                      <a:r>
                        <a:rPr lang="es-MX" sz="1100" u="none" strike="noStrike">
                          <a:effectLst/>
                        </a:rPr>
                        <a:t>Atender los requerimientos y/o necesidades locativas priorizadas en las instalaciones de la UAECOB.</a:t>
                      </a:r>
                      <a:endParaRPr lang="es-MX" sz="1100" b="0" i="0" u="none" strike="noStrike">
                        <a:solidFill>
                          <a:srgbClr val="000000"/>
                        </a:solidFill>
                        <a:effectLst/>
                        <a:latin typeface="Aptos Narrow" panose="020B0004020202020204" pitchFamily="34" charset="0"/>
                      </a:endParaRPr>
                    </a:p>
                  </a:txBody>
                  <a:tcPr marL="52754" marR="4396" marT="4396"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r" fontAlgn="b"/>
                      <a:r>
                        <a:rPr lang="es-MX" sz="1000" u="none" strike="noStrike">
                          <a:effectLst/>
                        </a:rPr>
                        <a:t>64,0%</a:t>
                      </a:r>
                      <a:endParaRPr lang="es-MX" sz="1000" b="0" i="0" u="none" strike="noStrike">
                        <a:solidFill>
                          <a:srgbClr val="000000"/>
                        </a:solidFill>
                        <a:effectLst/>
                        <a:latin typeface="Aptos Narrow" panose="020B0004020202020204" pitchFamily="34" charset="0"/>
                      </a:endParaRPr>
                    </a:p>
                  </a:txBody>
                  <a:tcPr marL="4396" marR="4396" marT="4396"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544194834"/>
                  </a:ext>
                </a:extLst>
              </a:tr>
              <a:tr h="357610">
                <a:tc>
                  <a:txBody>
                    <a:bodyPr/>
                    <a:lstStyle/>
                    <a:p>
                      <a:pPr algn="l" fontAlgn="b"/>
                      <a:r>
                        <a:rPr lang="es-MX" sz="1100" u="none" strike="noStrike">
                          <a:effectLst/>
                        </a:rPr>
                        <a:t>Consolidar, clasificar y priorizar las necesidades y requerimientos relacionados con el mantenimiento preventivo y correctivo en las instalaciones de la UAECOB.</a:t>
                      </a:r>
                      <a:endParaRPr lang="es-MX" sz="1100" b="0" i="0" u="none" strike="noStrike">
                        <a:solidFill>
                          <a:srgbClr val="000000"/>
                        </a:solidFill>
                        <a:effectLst/>
                        <a:latin typeface="Aptos Narrow" panose="020B0004020202020204" pitchFamily="34" charset="0"/>
                      </a:endParaRPr>
                    </a:p>
                  </a:txBody>
                  <a:tcPr marL="52754" marR="4396" marT="4396"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r" fontAlgn="b"/>
                      <a:r>
                        <a:rPr lang="es-MX" sz="1000" u="none" strike="noStrike">
                          <a:effectLst/>
                        </a:rPr>
                        <a:t>64,0%</a:t>
                      </a:r>
                      <a:endParaRPr lang="es-MX" sz="1000" b="0" i="0" u="none" strike="noStrike">
                        <a:solidFill>
                          <a:srgbClr val="000000"/>
                        </a:solidFill>
                        <a:effectLst/>
                        <a:latin typeface="Aptos Narrow" panose="020B0004020202020204" pitchFamily="34" charset="0"/>
                      </a:endParaRPr>
                    </a:p>
                  </a:txBody>
                  <a:tcPr marL="4396" marR="4396" marT="4396"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3761694458"/>
                  </a:ext>
                </a:extLst>
              </a:tr>
              <a:tr h="181119">
                <a:tc>
                  <a:txBody>
                    <a:bodyPr/>
                    <a:lstStyle/>
                    <a:p>
                      <a:pPr algn="l" fontAlgn="b"/>
                      <a:r>
                        <a:rPr lang="es-MX" sz="1100" u="none" strike="noStrike">
                          <a:effectLst/>
                        </a:rPr>
                        <a:t>Ejecutar presupuesto de funcionamiento y plan de adquisiciones 2024 de la Subdirección Corporativa</a:t>
                      </a:r>
                      <a:endParaRPr lang="es-MX" sz="1100" b="0" i="0" u="none" strike="noStrike">
                        <a:solidFill>
                          <a:srgbClr val="000000"/>
                        </a:solidFill>
                        <a:effectLst/>
                        <a:latin typeface="Aptos Narrow" panose="020B0004020202020204" pitchFamily="34" charset="0"/>
                      </a:endParaRPr>
                    </a:p>
                  </a:txBody>
                  <a:tcPr marL="52754" marR="4396" marT="4396"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r" fontAlgn="b"/>
                      <a:r>
                        <a:rPr lang="es-MX" sz="1000" u="none" strike="noStrike">
                          <a:effectLst/>
                        </a:rPr>
                        <a:t>63,3%</a:t>
                      </a:r>
                      <a:endParaRPr lang="es-MX" sz="1000" b="0" i="0" u="none" strike="noStrike">
                        <a:solidFill>
                          <a:srgbClr val="000000"/>
                        </a:solidFill>
                        <a:effectLst/>
                        <a:latin typeface="Aptos Narrow" panose="020B0004020202020204" pitchFamily="34" charset="0"/>
                      </a:endParaRPr>
                    </a:p>
                  </a:txBody>
                  <a:tcPr marL="4396" marR="4396" marT="4396"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3839504639"/>
                  </a:ext>
                </a:extLst>
              </a:tr>
              <a:tr h="181119">
                <a:tc>
                  <a:txBody>
                    <a:bodyPr/>
                    <a:lstStyle/>
                    <a:p>
                      <a:pPr algn="l" fontAlgn="b"/>
                      <a:r>
                        <a:rPr lang="es-MX" sz="1100" u="none" strike="noStrike">
                          <a:effectLst/>
                        </a:rPr>
                        <a:t>Realizar el seguimiento mensual  al ejercicio contable y la transmisión trimestral</a:t>
                      </a:r>
                      <a:endParaRPr lang="es-MX" sz="1100" b="0" i="0" u="none" strike="noStrike">
                        <a:solidFill>
                          <a:srgbClr val="000000"/>
                        </a:solidFill>
                        <a:effectLst/>
                        <a:latin typeface="Aptos Narrow" panose="020B0004020202020204" pitchFamily="34" charset="0"/>
                      </a:endParaRPr>
                    </a:p>
                  </a:txBody>
                  <a:tcPr marL="52754" marR="4396" marT="4396"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r" fontAlgn="b"/>
                      <a:r>
                        <a:rPr lang="es-MX" sz="1000" u="none" strike="noStrike">
                          <a:effectLst/>
                        </a:rPr>
                        <a:t>42,3%</a:t>
                      </a:r>
                      <a:endParaRPr lang="es-MX" sz="1000" b="0" i="0" u="none" strike="noStrike">
                        <a:solidFill>
                          <a:srgbClr val="000000"/>
                        </a:solidFill>
                        <a:effectLst/>
                        <a:latin typeface="Aptos Narrow" panose="020B0004020202020204" pitchFamily="34" charset="0"/>
                      </a:endParaRPr>
                    </a:p>
                  </a:txBody>
                  <a:tcPr marL="4396" marR="4396" marT="4396"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880394308"/>
                  </a:ext>
                </a:extLst>
              </a:tr>
              <a:tr h="181119">
                <a:tc>
                  <a:txBody>
                    <a:bodyPr/>
                    <a:lstStyle/>
                    <a:p>
                      <a:pPr algn="l" fontAlgn="b"/>
                      <a:r>
                        <a:rPr lang="es-MX" sz="1100" u="none" strike="noStrike">
                          <a:effectLst/>
                        </a:rPr>
                        <a:t>Realizar seguimiento mensual a la ejecución de la reserva presupuestal</a:t>
                      </a:r>
                      <a:endParaRPr lang="es-MX" sz="1100" b="0" i="0" u="none" strike="noStrike">
                        <a:solidFill>
                          <a:srgbClr val="000000"/>
                        </a:solidFill>
                        <a:effectLst/>
                        <a:latin typeface="Aptos Narrow" panose="020B0004020202020204" pitchFamily="34" charset="0"/>
                      </a:endParaRPr>
                    </a:p>
                  </a:txBody>
                  <a:tcPr marL="52754" marR="4396" marT="4396"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r" fontAlgn="b"/>
                      <a:r>
                        <a:rPr lang="es-MX" sz="1000" u="none" strike="noStrike">
                          <a:effectLst/>
                        </a:rPr>
                        <a:t>63,3%</a:t>
                      </a:r>
                      <a:endParaRPr lang="es-MX" sz="1000" b="0" i="0" u="none" strike="noStrike">
                        <a:solidFill>
                          <a:srgbClr val="000000"/>
                        </a:solidFill>
                        <a:effectLst/>
                        <a:latin typeface="Aptos Narrow" panose="020B0004020202020204" pitchFamily="34" charset="0"/>
                      </a:endParaRPr>
                    </a:p>
                  </a:txBody>
                  <a:tcPr marL="4396" marR="4396" marT="4396"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521712936"/>
                  </a:ext>
                </a:extLst>
              </a:tr>
              <a:tr h="181119">
                <a:tc>
                  <a:txBody>
                    <a:bodyPr/>
                    <a:lstStyle/>
                    <a:p>
                      <a:pPr algn="l" fontAlgn="b"/>
                      <a:r>
                        <a:rPr lang="es-MX" sz="1100" u="none" strike="noStrike">
                          <a:effectLst/>
                        </a:rPr>
                        <a:t>Realizar seguimiento mensual a la ejecución de recursos planteada en el Plan Anual Mensualizado de Caja PAC</a:t>
                      </a:r>
                      <a:endParaRPr lang="es-MX" sz="1100" b="0" i="0" u="none" strike="noStrike">
                        <a:solidFill>
                          <a:srgbClr val="000000"/>
                        </a:solidFill>
                        <a:effectLst/>
                        <a:latin typeface="Aptos Narrow" panose="020B0004020202020204" pitchFamily="34" charset="0"/>
                      </a:endParaRPr>
                    </a:p>
                  </a:txBody>
                  <a:tcPr marL="52754" marR="4396" marT="4396"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r" fontAlgn="b"/>
                      <a:r>
                        <a:rPr lang="es-MX" sz="1000" u="none" strike="noStrike">
                          <a:effectLst/>
                        </a:rPr>
                        <a:t>63,3%</a:t>
                      </a:r>
                      <a:endParaRPr lang="es-MX" sz="1000" b="0" i="0" u="none" strike="noStrike">
                        <a:solidFill>
                          <a:srgbClr val="000000"/>
                        </a:solidFill>
                        <a:effectLst/>
                        <a:latin typeface="Aptos Narrow" panose="020B0004020202020204" pitchFamily="34" charset="0"/>
                      </a:endParaRPr>
                    </a:p>
                  </a:txBody>
                  <a:tcPr marL="4396" marR="4396" marT="4396"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4092236719"/>
                  </a:ext>
                </a:extLst>
              </a:tr>
              <a:tr h="181119">
                <a:tc>
                  <a:txBody>
                    <a:bodyPr/>
                    <a:lstStyle/>
                    <a:p>
                      <a:pPr algn="l" fontAlgn="b"/>
                      <a:r>
                        <a:rPr lang="es-MX" sz="1100" u="none" strike="noStrike">
                          <a:effectLst/>
                        </a:rPr>
                        <a:t>Realizar seguimiento mensual a la ejecución presupuestal</a:t>
                      </a:r>
                      <a:endParaRPr lang="es-MX" sz="1100" b="0" i="0" u="none" strike="noStrike">
                        <a:solidFill>
                          <a:srgbClr val="000000"/>
                        </a:solidFill>
                        <a:effectLst/>
                        <a:latin typeface="Aptos Narrow" panose="020B0004020202020204" pitchFamily="34" charset="0"/>
                      </a:endParaRPr>
                    </a:p>
                  </a:txBody>
                  <a:tcPr marL="52754" marR="4396" marT="4396"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r" fontAlgn="b"/>
                      <a:r>
                        <a:rPr lang="es-MX" sz="1000" u="none" strike="noStrike">
                          <a:effectLst/>
                        </a:rPr>
                        <a:t>63,3%</a:t>
                      </a:r>
                      <a:endParaRPr lang="es-MX" sz="1000" b="0" i="0" u="none" strike="noStrike">
                        <a:solidFill>
                          <a:srgbClr val="000000"/>
                        </a:solidFill>
                        <a:effectLst/>
                        <a:latin typeface="Aptos Narrow" panose="020B0004020202020204" pitchFamily="34" charset="0"/>
                      </a:endParaRPr>
                    </a:p>
                  </a:txBody>
                  <a:tcPr marL="4396" marR="4396" marT="4396"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2514798244"/>
                  </a:ext>
                </a:extLst>
              </a:tr>
              <a:tr h="181119">
                <a:tc>
                  <a:txBody>
                    <a:bodyPr/>
                    <a:lstStyle/>
                    <a:p>
                      <a:pPr algn="l" fontAlgn="b"/>
                      <a:r>
                        <a:rPr lang="es-MX" sz="1100" b="1" u="none" strike="noStrike">
                          <a:effectLst/>
                        </a:rPr>
                        <a:t>Subdirección de Gestión del Riesgo</a:t>
                      </a:r>
                      <a:endParaRPr lang="es-MX" sz="1100" b="1" i="0" u="none" strike="noStrike">
                        <a:solidFill>
                          <a:srgbClr val="000000"/>
                        </a:solidFill>
                        <a:effectLst/>
                        <a:latin typeface="Aptos Narrow" panose="020B0004020202020204" pitchFamily="34" charset="0"/>
                      </a:endParaRPr>
                    </a:p>
                  </a:txBody>
                  <a:tcPr marL="4396" marR="4396" marT="4396"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a:txBody>
                    <a:bodyPr/>
                    <a:lstStyle/>
                    <a:p>
                      <a:pPr algn="r" fontAlgn="b"/>
                      <a:endParaRPr lang="es-MX" sz="1000" b="1" i="0" u="none" strike="noStrike">
                        <a:solidFill>
                          <a:srgbClr val="000000"/>
                        </a:solidFill>
                        <a:effectLst/>
                        <a:latin typeface="Aptos Narrow" panose="020B0004020202020204" pitchFamily="34" charset="0"/>
                      </a:endParaRPr>
                    </a:p>
                  </a:txBody>
                  <a:tcPr marL="4396" marR="4396" marT="4396"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extLst>
                  <a:ext uri="{0D108BD9-81ED-4DB2-BD59-A6C34878D82A}">
                    <a16:rowId xmlns:a16="http://schemas.microsoft.com/office/drawing/2014/main" val="3936635128"/>
                  </a:ext>
                </a:extLst>
              </a:tr>
              <a:tr h="181119">
                <a:tc>
                  <a:txBody>
                    <a:bodyPr/>
                    <a:lstStyle/>
                    <a:p>
                      <a:pPr algn="l" fontAlgn="b"/>
                      <a:r>
                        <a:rPr lang="es-MX" sz="1100" u="none" strike="noStrike">
                          <a:effectLst/>
                        </a:rPr>
                        <a:t>Formular e implementar el programa de industria segura</a:t>
                      </a:r>
                      <a:endParaRPr lang="es-MX" sz="1100" b="0" i="0" u="none" strike="noStrike">
                        <a:solidFill>
                          <a:srgbClr val="000000"/>
                        </a:solidFill>
                        <a:effectLst/>
                        <a:latin typeface="Aptos Narrow" panose="020B0004020202020204" pitchFamily="34" charset="0"/>
                      </a:endParaRPr>
                    </a:p>
                  </a:txBody>
                  <a:tcPr marL="52754" marR="4396" marT="4396"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r" fontAlgn="b"/>
                      <a:r>
                        <a:rPr lang="es-MX" sz="1000" u="none" strike="noStrike">
                          <a:effectLst/>
                        </a:rPr>
                        <a:t>50,0%</a:t>
                      </a:r>
                      <a:endParaRPr lang="es-MX" sz="1000" b="0" i="0" u="none" strike="noStrike">
                        <a:solidFill>
                          <a:srgbClr val="000000"/>
                        </a:solidFill>
                        <a:effectLst/>
                        <a:latin typeface="Aptos Narrow" panose="020B0004020202020204" pitchFamily="34" charset="0"/>
                      </a:endParaRPr>
                    </a:p>
                  </a:txBody>
                  <a:tcPr marL="4396" marR="4396" marT="4396"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4223794709"/>
                  </a:ext>
                </a:extLst>
              </a:tr>
              <a:tr h="181119">
                <a:tc>
                  <a:txBody>
                    <a:bodyPr/>
                    <a:lstStyle/>
                    <a:p>
                      <a:pPr algn="l" fontAlgn="b"/>
                      <a:r>
                        <a:rPr lang="es-MX" sz="1100" b="1" u="none" strike="noStrike">
                          <a:effectLst/>
                        </a:rPr>
                        <a:t>Subdirección Logística</a:t>
                      </a:r>
                      <a:endParaRPr lang="es-MX" sz="1100" b="1" i="0" u="none" strike="noStrike">
                        <a:solidFill>
                          <a:srgbClr val="000000"/>
                        </a:solidFill>
                        <a:effectLst/>
                        <a:latin typeface="Aptos Narrow" panose="020B0004020202020204" pitchFamily="34" charset="0"/>
                      </a:endParaRPr>
                    </a:p>
                  </a:txBody>
                  <a:tcPr marL="4396" marR="4396" marT="4396"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a:txBody>
                    <a:bodyPr/>
                    <a:lstStyle/>
                    <a:p>
                      <a:pPr algn="r" fontAlgn="b"/>
                      <a:endParaRPr lang="es-MX" sz="1000" b="1" i="0" u="none" strike="noStrike">
                        <a:solidFill>
                          <a:srgbClr val="000000"/>
                        </a:solidFill>
                        <a:effectLst/>
                        <a:latin typeface="Aptos Narrow" panose="020B0004020202020204" pitchFamily="34" charset="0"/>
                      </a:endParaRPr>
                    </a:p>
                  </a:txBody>
                  <a:tcPr marL="4396" marR="4396" marT="4396"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extLst>
                  <a:ext uri="{0D108BD9-81ED-4DB2-BD59-A6C34878D82A}">
                    <a16:rowId xmlns:a16="http://schemas.microsoft.com/office/drawing/2014/main" val="966065656"/>
                  </a:ext>
                </a:extLst>
              </a:tr>
              <a:tr h="181119">
                <a:tc>
                  <a:txBody>
                    <a:bodyPr/>
                    <a:lstStyle/>
                    <a:p>
                      <a:pPr algn="l" fontAlgn="b"/>
                      <a:r>
                        <a:rPr lang="es-MX" sz="1100" u="none" strike="noStrike">
                          <a:effectLst/>
                        </a:rPr>
                        <a:t>1. Realizar un diagnóstico e informe técnico del estado actual de la </a:t>
                      </a:r>
                      <a:r>
                        <a:rPr lang="es-MX" sz="1100" u="none" strike="noStrike" err="1">
                          <a:effectLst/>
                        </a:rPr>
                        <a:t>Hummer</a:t>
                      </a:r>
                      <a:r>
                        <a:rPr lang="es-MX" sz="1100" u="none" strike="noStrike">
                          <a:effectLst/>
                        </a:rPr>
                        <a:t>.</a:t>
                      </a:r>
                      <a:endParaRPr lang="es-MX" sz="1100" b="0" i="0" u="none" strike="noStrike">
                        <a:solidFill>
                          <a:srgbClr val="000000"/>
                        </a:solidFill>
                        <a:effectLst/>
                        <a:latin typeface="Aptos Narrow" panose="020B0004020202020204" pitchFamily="34" charset="0"/>
                      </a:endParaRPr>
                    </a:p>
                  </a:txBody>
                  <a:tcPr marL="52754" marR="4396" marT="4396"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r" fontAlgn="b"/>
                      <a:r>
                        <a:rPr lang="es-MX" sz="1000" u="none" strike="noStrike">
                          <a:effectLst/>
                        </a:rPr>
                        <a:t>50,0%</a:t>
                      </a:r>
                      <a:endParaRPr lang="es-MX" sz="1000" b="0" i="0" u="none" strike="noStrike">
                        <a:solidFill>
                          <a:srgbClr val="000000"/>
                        </a:solidFill>
                        <a:effectLst/>
                        <a:latin typeface="Aptos Narrow" panose="020B0004020202020204" pitchFamily="34" charset="0"/>
                      </a:endParaRPr>
                    </a:p>
                  </a:txBody>
                  <a:tcPr marL="4396" marR="4396" marT="4396"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3533482386"/>
                  </a:ext>
                </a:extLst>
              </a:tr>
              <a:tr h="357610">
                <a:tc>
                  <a:txBody>
                    <a:bodyPr/>
                    <a:lstStyle/>
                    <a:p>
                      <a:pPr algn="l" fontAlgn="b"/>
                      <a:r>
                        <a:rPr lang="es-MX" sz="1100" u="none" strike="noStrike">
                          <a:effectLst/>
                        </a:rPr>
                        <a:t>2. Medir el nivel de satisfacción del suministro de alimentación canina y suministros médicos a través de la aplicación de las encuestas. (Mensual)</a:t>
                      </a:r>
                      <a:endParaRPr lang="es-MX" sz="1100" b="0" i="0" u="none" strike="noStrike">
                        <a:solidFill>
                          <a:srgbClr val="000000"/>
                        </a:solidFill>
                        <a:effectLst/>
                        <a:latin typeface="Aptos Narrow" panose="020B0004020202020204" pitchFamily="34" charset="0"/>
                      </a:endParaRPr>
                    </a:p>
                  </a:txBody>
                  <a:tcPr marL="52754" marR="4396" marT="4396"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r" fontAlgn="b"/>
                      <a:r>
                        <a:rPr lang="es-MX" sz="1000" u="none" strike="noStrike">
                          <a:effectLst/>
                        </a:rPr>
                        <a:t>50,0%</a:t>
                      </a:r>
                      <a:endParaRPr lang="es-MX" sz="1000" b="0" i="0" u="none" strike="noStrike">
                        <a:solidFill>
                          <a:srgbClr val="000000"/>
                        </a:solidFill>
                        <a:effectLst/>
                        <a:latin typeface="Aptos Narrow" panose="020B0004020202020204" pitchFamily="34" charset="0"/>
                      </a:endParaRPr>
                    </a:p>
                  </a:txBody>
                  <a:tcPr marL="4396" marR="4396" marT="4396"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509898412"/>
                  </a:ext>
                </a:extLst>
              </a:tr>
              <a:tr h="181119">
                <a:tc>
                  <a:txBody>
                    <a:bodyPr/>
                    <a:lstStyle/>
                    <a:p>
                      <a:pPr algn="l" fontAlgn="b"/>
                      <a:r>
                        <a:rPr lang="es-MX" sz="1100" u="none" strike="noStrike">
                          <a:effectLst/>
                        </a:rPr>
                        <a:t>2. Realizar la cotización de la reparación y mantenimiento para determinar su costo.</a:t>
                      </a:r>
                      <a:endParaRPr lang="es-MX" sz="1100" b="0" i="0" u="none" strike="noStrike">
                        <a:solidFill>
                          <a:srgbClr val="000000"/>
                        </a:solidFill>
                        <a:effectLst/>
                        <a:latin typeface="Aptos Narrow" panose="020B0004020202020204" pitchFamily="34" charset="0"/>
                      </a:endParaRPr>
                    </a:p>
                  </a:txBody>
                  <a:tcPr marL="52754" marR="4396" marT="4396"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r" fontAlgn="b"/>
                      <a:r>
                        <a:rPr lang="es-MX" sz="1000" u="none" strike="noStrike">
                          <a:effectLst/>
                        </a:rPr>
                        <a:t>50,0%</a:t>
                      </a:r>
                      <a:endParaRPr lang="es-MX" sz="1000" b="0" i="0" u="none" strike="noStrike">
                        <a:solidFill>
                          <a:srgbClr val="000000"/>
                        </a:solidFill>
                        <a:effectLst/>
                        <a:latin typeface="Aptos Narrow" panose="020B0004020202020204" pitchFamily="34" charset="0"/>
                      </a:endParaRPr>
                    </a:p>
                  </a:txBody>
                  <a:tcPr marL="4396" marR="4396" marT="4396"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828605286"/>
                  </a:ext>
                </a:extLst>
              </a:tr>
              <a:tr h="181119">
                <a:tc>
                  <a:txBody>
                    <a:bodyPr/>
                    <a:lstStyle/>
                    <a:p>
                      <a:pPr algn="l" fontAlgn="b"/>
                      <a:r>
                        <a:rPr lang="es-MX" sz="1100" u="none" strike="noStrike">
                          <a:effectLst/>
                        </a:rPr>
                        <a:t>3. Medir el nivel de satisfacción del suministro de bioseguridad, espuma y combustible través de la aplicación de las encuestas. (Trimestral)</a:t>
                      </a:r>
                      <a:endParaRPr lang="es-MX" sz="1100" b="0" i="0" u="none" strike="noStrike">
                        <a:solidFill>
                          <a:srgbClr val="000000"/>
                        </a:solidFill>
                        <a:effectLst/>
                        <a:latin typeface="Aptos Narrow" panose="020B0004020202020204" pitchFamily="34" charset="0"/>
                      </a:endParaRPr>
                    </a:p>
                  </a:txBody>
                  <a:tcPr marL="52754" marR="4396" marT="4396"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r" fontAlgn="b"/>
                      <a:r>
                        <a:rPr lang="es-MX" sz="1000" u="none" strike="noStrike">
                          <a:effectLst/>
                        </a:rPr>
                        <a:t>50,0%</a:t>
                      </a:r>
                      <a:endParaRPr lang="es-MX" sz="1000" b="0" i="0" u="none" strike="noStrike">
                        <a:solidFill>
                          <a:srgbClr val="000000"/>
                        </a:solidFill>
                        <a:effectLst/>
                        <a:latin typeface="Aptos Narrow" panose="020B0004020202020204" pitchFamily="34" charset="0"/>
                      </a:endParaRPr>
                    </a:p>
                  </a:txBody>
                  <a:tcPr marL="4396" marR="4396" marT="4396"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742659903"/>
                  </a:ext>
                </a:extLst>
              </a:tr>
              <a:tr h="181119">
                <a:tc>
                  <a:txBody>
                    <a:bodyPr/>
                    <a:lstStyle/>
                    <a:p>
                      <a:pPr algn="l" fontAlgn="b"/>
                      <a:r>
                        <a:rPr lang="es-MX" sz="1100" u="none" strike="noStrike">
                          <a:effectLst/>
                        </a:rPr>
                        <a:t>Medir el avance trimestral del plan de calibración del equipo menor de la UAECOB, proyectado para 70 equipos </a:t>
                      </a:r>
                      <a:endParaRPr lang="es-MX" sz="1100" b="0" i="0" u="none" strike="noStrike">
                        <a:solidFill>
                          <a:srgbClr val="000000"/>
                        </a:solidFill>
                        <a:effectLst/>
                        <a:latin typeface="Aptos Narrow" panose="020B0004020202020204" pitchFamily="34" charset="0"/>
                      </a:endParaRPr>
                    </a:p>
                  </a:txBody>
                  <a:tcPr marL="52754" marR="4396" marT="4396"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r" fontAlgn="b"/>
                      <a:r>
                        <a:rPr lang="es-MX" sz="1000" u="none" strike="noStrike">
                          <a:effectLst/>
                        </a:rPr>
                        <a:t>59,8%</a:t>
                      </a:r>
                      <a:endParaRPr lang="es-MX" sz="1000" b="0" i="0" u="none" strike="noStrike">
                        <a:solidFill>
                          <a:srgbClr val="000000"/>
                        </a:solidFill>
                        <a:effectLst/>
                        <a:latin typeface="Aptos Narrow" panose="020B0004020202020204" pitchFamily="34" charset="0"/>
                      </a:endParaRPr>
                    </a:p>
                  </a:txBody>
                  <a:tcPr marL="4396" marR="4396" marT="4396"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2535964688"/>
                  </a:ext>
                </a:extLst>
              </a:tr>
              <a:tr h="181119">
                <a:tc>
                  <a:txBody>
                    <a:bodyPr/>
                    <a:lstStyle/>
                    <a:p>
                      <a:pPr algn="l" fontAlgn="b"/>
                      <a:r>
                        <a:rPr lang="es-MX" sz="1100" b="1" u="none" strike="noStrike">
                          <a:effectLst/>
                        </a:rPr>
                        <a:t>Subdirección Operativa</a:t>
                      </a:r>
                      <a:endParaRPr lang="es-MX" sz="1100" b="1" i="0" u="none" strike="noStrike">
                        <a:solidFill>
                          <a:srgbClr val="000000"/>
                        </a:solidFill>
                        <a:effectLst/>
                        <a:latin typeface="Aptos Narrow" panose="020B0004020202020204" pitchFamily="34" charset="0"/>
                      </a:endParaRPr>
                    </a:p>
                  </a:txBody>
                  <a:tcPr marL="4396" marR="4396" marT="4396"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a:txBody>
                    <a:bodyPr/>
                    <a:lstStyle/>
                    <a:p>
                      <a:pPr algn="r" fontAlgn="b"/>
                      <a:endParaRPr lang="es-MX" sz="1000" b="1" i="0" u="none" strike="noStrike">
                        <a:solidFill>
                          <a:srgbClr val="000000"/>
                        </a:solidFill>
                        <a:effectLst/>
                        <a:latin typeface="Aptos Narrow" panose="020B0004020202020204" pitchFamily="34" charset="0"/>
                      </a:endParaRPr>
                    </a:p>
                  </a:txBody>
                  <a:tcPr marL="4396" marR="4396" marT="4396"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extLst>
                  <a:ext uri="{0D108BD9-81ED-4DB2-BD59-A6C34878D82A}">
                    <a16:rowId xmlns:a16="http://schemas.microsoft.com/office/drawing/2014/main" val="3284684425"/>
                  </a:ext>
                </a:extLst>
              </a:tr>
              <a:tr h="181119">
                <a:tc>
                  <a:txBody>
                    <a:bodyPr/>
                    <a:lstStyle/>
                    <a:p>
                      <a:pPr algn="l" fontAlgn="b"/>
                      <a:r>
                        <a:rPr lang="es-MX" sz="1100" u="none" strike="noStrike">
                          <a:effectLst/>
                        </a:rPr>
                        <a:t>Comunicación  de la distribución de los elementos o equipos adquiridos,  al personal operativo o a las Estaciones</a:t>
                      </a:r>
                      <a:endParaRPr lang="es-MX" sz="1100" b="0" i="0" u="none" strike="noStrike">
                        <a:solidFill>
                          <a:srgbClr val="000000"/>
                        </a:solidFill>
                        <a:effectLst/>
                        <a:latin typeface="Aptos Narrow" panose="020B0004020202020204" pitchFamily="34" charset="0"/>
                      </a:endParaRPr>
                    </a:p>
                  </a:txBody>
                  <a:tcPr marL="52754" marR="4396" marT="4396"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r" fontAlgn="b"/>
                      <a:r>
                        <a:rPr lang="es-MX" sz="1000" u="none" strike="noStrike">
                          <a:effectLst/>
                        </a:rPr>
                        <a:t>67,0%</a:t>
                      </a:r>
                      <a:endParaRPr lang="es-MX" sz="1000" b="0" i="0" u="none" strike="noStrike">
                        <a:solidFill>
                          <a:srgbClr val="000000"/>
                        </a:solidFill>
                        <a:effectLst/>
                        <a:latin typeface="Aptos Narrow" panose="020B0004020202020204" pitchFamily="34" charset="0"/>
                      </a:endParaRPr>
                    </a:p>
                  </a:txBody>
                  <a:tcPr marL="4396" marR="4396" marT="4396"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914399504"/>
                  </a:ext>
                </a:extLst>
              </a:tr>
              <a:tr h="181119">
                <a:tc>
                  <a:txBody>
                    <a:bodyPr/>
                    <a:lstStyle/>
                    <a:p>
                      <a:pPr algn="l" fontAlgn="b"/>
                      <a:r>
                        <a:rPr lang="es-MX" sz="1100" u="none" strike="noStrike">
                          <a:effectLst/>
                        </a:rPr>
                        <a:t>Elaborar los  mapas de calor o  mapas de tiempos de respuesta que sean requeridos o a demanda</a:t>
                      </a:r>
                      <a:endParaRPr lang="es-MX" sz="1100" b="0" i="0" u="none" strike="noStrike">
                        <a:solidFill>
                          <a:srgbClr val="000000"/>
                        </a:solidFill>
                        <a:effectLst/>
                        <a:latin typeface="Aptos Narrow" panose="020B0004020202020204" pitchFamily="34" charset="0"/>
                      </a:endParaRPr>
                    </a:p>
                  </a:txBody>
                  <a:tcPr marL="52754" marR="4396" marT="4396"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r" fontAlgn="b"/>
                      <a:r>
                        <a:rPr lang="es-MX" sz="1000" u="none" strike="noStrike">
                          <a:effectLst/>
                        </a:rPr>
                        <a:t>50,5%</a:t>
                      </a:r>
                      <a:endParaRPr lang="es-MX" sz="1000" b="0" i="0" u="none" strike="noStrike">
                        <a:solidFill>
                          <a:srgbClr val="000000"/>
                        </a:solidFill>
                        <a:effectLst/>
                        <a:latin typeface="Aptos Narrow" panose="020B0004020202020204" pitchFamily="34" charset="0"/>
                      </a:endParaRPr>
                    </a:p>
                  </a:txBody>
                  <a:tcPr marL="4396" marR="4396" marT="4396"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580276015"/>
                  </a:ext>
                </a:extLst>
              </a:tr>
              <a:tr h="181119">
                <a:tc>
                  <a:txBody>
                    <a:bodyPr/>
                    <a:lstStyle/>
                    <a:p>
                      <a:pPr algn="l" fontAlgn="b"/>
                      <a:r>
                        <a:rPr lang="es-MX" sz="1100" u="none" strike="noStrike">
                          <a:effectLst/>
                        </a:rPr>
                        <a:t>Elaborar los mapas de afectación por  incendios forestales que sean requeridos  o a demanda</a:t>
                      </a:r>
                      <a:endParaRPr lang="es-MX" sz="1100" b="0" i="0" u="none" strike="noStrike">
                        <a:solidFill>
                          <a:srgbClr val="000000"/>
                        </a:solidFill>
                        <a:effectLst/>
                        <a:latin typeface="Aptos Narrow" panose="020B0004020202020204" pitchFamily="34" charset="0"/>
                      </a:endParaRPr>
                    </a:p>
                  </a:txBody>
                  <a:tcPr marL="52754" marR="4396" marT="4396"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r" fontAlgn="b"/>
                      <a:r>
                        <a:rPr lang="es-MX" sz="1000" u="none" strike="noStrike">
                          <a:effectLst/>
                        </a:rPr>
                        <a:t>50,0%</a:t>
                      </a:r>
                      <a:endParaRPr lang="es-MX" sz="1000" b="0" i="0" u="none" strike="noStrike">
                        <a:solidFill>
                          <a:srgbClr val="000000"/>
                        </a:solidFill>
                        <a:effectLst/>
                        <a:latin typeface="Aptos Narrow" panose="020B0004020202020204" pitchFamily="34" charset="0"/>
                      </a:endParaRPr>
                    </a:p>
                  </a:txBody>
                  <a:tcPr marL="4396" marR="4396" marT="4396"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34883359"/>
                  </a:ext>
                </a:extLst>
              </a:tr>
              <a:tr h="181119">
                <a:tc>
                  <a:txBody>
                    <a:bodyPr/>
                    <a:lstStyle/>
                    <a:p>
                      <a:pPr algn="l" fontAlgn="b"/>
                      <a:r>
                        <a:rPr lang="es-MX" sz="1100" u="none" strike="noStrike">
                          <a:effectLst/>
                        </a:rPr>
                        <a:t>Recepción  de los elementos adquiridos en la vigencia o vigencia anterior, del(os) contrato(s) de (EPP y  EHA´S), en el almacén de la Entidad</a:t>
                      </a:r>
                      <a:endParaRPr lang="es-MX" sz="1100" b="0" i="0" u="none" strike="noStrike">
                        <a:solidFill>
                          <a:srgbClr val="000000"/>
                        </a:solidFill>
                        <a:effectLst/>
                        <a:latin typeface="Aptos Narrow" panose="020B0004020202020204" pitchFamily="34" charset="0"/>
                      </a:endParaRPr>
                    </a:p>
                  </a:txBody>
                  <a:tcPr marL="52754" marR="4396" marT="4396"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r" fontAlgn="b"/>
                      <a:r>
                        <a:rPr lang="es-MX" sz="1000" u="none" strike="noStrike">
                          <a:effectLst/>
                        </a:rPr>
                        <a:t>67,0%</a:t>
                      </a:r>
                      <a:endParaRPr lang="es-MX" sz="1000" b="0" i="0" u="none" strike="noStrike">
                        <a:solidFill>
                          <a:srgbClr val="000000"/>
                        </a:solidFill>
                        <a:effectLst/>
                        <a:latin typeface="Aptos Narrow" panose="020B0004020202020204" pitchFamily="34" charset="0"/>
                      </a:endParaRPr>
                    </a:p>
                  </a:txBody>
                  <a:tcPr marL="4396" marR="4396" marT="4396"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3974367765"/>
                  </a:ext>
                </a:extLst>
              </a:tr>
            </a:tbl>
          </a:graphicData>
        </a:graphic>
      </p:graphicFrame>
    </p:spTree>
    <p:extLst>
      <p:ext uri="{BB962C8B-B14F-4D97-AF65-F5344CB8AC3E}">
        <p14:creationId xmlns:p14="http://schemas.microsoft.com/office/powerpoint/2010/main" val="9843300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a:extLst>
            <a:ext uri="{FF2B5EF4-FFF2-40B4-BE49-F238E27FC236}">
              <a16:creationId xmlns:a16="http://schemas.microsoft.com/office/drawing/2014/main" id="{4C3D2A23-D289-1315-347E-DD28AE50E744}"/>
            </a:ext>
          </a:extLst>
        </p:cNvPr>
        <p:cNvGrpSpPr/>
        <p:nvPr/>
      </p:nvGrpSpPr>
      <p:grpSpPr>
        <a:xfrm>
          <a:off x="0" y="0"/>
          <a:ext cx="0" cy="0"/>
          <a:chOff x="0" y="0"/>
          <a:chExt cx="0" cy="0"/>
        </a:xfrm>
      </p:grpSpPr>
      <p:sp>
        <p:nvSpPr>
          <p:cNvPr id="4" name="Rectángulo 3">
            <a:extLst>
              <a:ext uri="{FF2B5EF4-FFF2-40B4-BE49-F238E27FC236}">
                <a16:creationId xmlns:a16="http://schemas.microsoft.com/office/drawing/2014/main" id="{0F7A9B45-4DAA-401E-7804-41F7F899BE0C}"/>
              </a:ext>
            </a:extLst>
          </p:cNvPr>
          <p:cNvSpPr/>
          <p:nvPr/>
        </p:nvSpPr>
        <p:spPr>
          <a:xfrm>
            <a:off x="541679" y="264697"/>
            <a:ext cx="9749985" cy="646331"/>
          </a:xfrm>
          <a:prstGeom prst="rect">
            <a:avLst/>
          </a:prstGeom>
          <a:noFill/>
        </p:spPr>
        <p:txBody>
          <a:bodyPr wrap="square" lIns="91440" tIns="45720" rIns="91440" bIns="45720" anchor="t">
            <a:spAutoFit/>
          </a:bodyPr>
          <a:ls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CO" sz="3600" b="1" i="0" u="none" strike="noStrike" kern="1200" cap="none" spc="0" normalizeH="0" baseline="0" noProof="0">
                <a:ln>
                  <a:noFill/>
                </a:ln>
                <a:solidFill>
                  <a:prstClr val="black">
                    <a:lumMod val="75000"/>
                    <a:lumOff val="25000"/>
                  </a:prstClr>
                </a:solidFill>
                <a:effectLst/>
                <a:uLnTx/>
                <a:uFillTx/>
                <a:latin typeface="Aptos ExtraBold"/>
                <a:ea typeface="+mn-ea"/>
                <a:cs typeface="+mn-cs"/>
              </a:rPr>
              <a:t>Plan de Acción - FOGEDI </a:t>
            </a:r>
          </a:p>
        </p:txBody>
      </p:sp>
      <p:sp>
        <p:nvSpPr>
          <p:cNvPr id="6" name="CuadroTexto 14">
            <a:extLst>
              <a:ext uri="{FF2B5EF4-FFF2-40B4-BE49-F238E27FC236}">
                <a16:creationId xmlns:a16="http://schemas.microsoft.com/office/drawing/2014/main" id="{8B1D9CD7-53DB-3357-3670-01498454444B}"/>
              </a:ext>
            </a:extLst>
          </p:cNvPr>
          <p:cNvSpPr txBox="1"/>
          <p:nvPr/>
        </p:nvSpPr>
        <p:spPr>
          <a:xfrm rot="16200000">
            <a:off x="-803744" y="2046183"/>
            <a:ext cx="2370059" cy="161583"/>
          </a:xfrm>
          <a:prstGeom prst="rect">
            <a:avLst/>
          </a:prstGeom>
          <a:noFill/>
        </p:spPr>
        <p:txBody>
          <a:bodyPr wrap="square" lIns="68580" tIns="34290" rIns="68580" bIns="34290" rtlCol="0" anchor="t">
            <a:spAutoFit/>
          </a:bodyPr>
          <a:ls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385763" rtl="0" eaLnBrk="1" fontAlgn="auto" latinLnBrk="0" hangingPunct="1">
              <a:lnSpc>
                <a:spcPct val="100000"/>
              </a:lnSpc>
              <a:spcBef>
                <a:spcPts val="0"/>
              </a:spcBef>
              <a:spcAft>
                <a:spcPts val="0"/>
              </a:spcAft>
              <a:buClrTx/>
              <a:buSzTx/>
              <a:buFontTx/>
              <a:buNone/>
              <a:tabLst/>
              <a:defRPr/>
            </a:pPr>
            <a:r>
              <a:rPr kumimoji="0" lang="es-ES" sz="600" b="0" i="0" u="none" strike="noStrike" kern="1200" cap="none" spc="0" normalizeH="0" baseline="0" noProof="0">
                <a:ln>
                  <a:noFill/>
                </a:ln>
                <a:solidFill>
                  <a:prstClr val="black">
                    <a:lumMod val="75000"/>
                    <a:lumOff val="25000"/>
                  </a:prstClr>
                </a:solidFill>
                <a:effectLst/>
                <a:uLnTx/>
                <a:uFillTx/>
                <a:latin typeface="Calibri Light"/>
                <a:ea typeface="Calibri Light"/>
                <a:cs typeface="Calibri Light"/>
              </a:rPr>
              <a:t>Oficina Asesora de Planeación</a:t>
            </a:r>
          </a:p>
        </p:txBody>
      </p:sp>
      <p:sp>
        <p:nvSpPr>
          <p:cNvPr id="2" name="CuadroTexto 1">
            <a:extLst>
              <a:ext uri="{FF2B5EF4-FFF2-40B4-BE49-F238E27FC236}">
                <a16:creationId xmlns:a16="http://schemas.microsoft.com/office/drawing/2014/main" id="{1D0C6A38-B786-8E02-3A0C-567B3A9844DA}"/>
              </a:ext>
              <a:ext uri="{C183D7F6-B498-43B3-948B-1728B52AA6E4}">
                <adec:decorative xmlns:adec="http://schemas.microsoft.com/office/drawing/2017/decorative" val="1"/>
              </a:ext>
            </a:extLst>
          </p:cNvPr>
          <p:cNvSpPr txBox="1"/>
          <p:nvPr/>
        </p:nvSpPr>
        <p:spPr>
          <a:xfrm>
            <a:off x="776968" y="1086180"/>
            <a:ext cx="4401428" cy="369332"/>
          </a:xfrm>
          <a:prstGeom prst="rect">
            <a:avLst/>
          </a:prstGeom>
          <a:noFill/>
        </p:spPr>
        <p:txBody>
          <a:bodyPr wrap="square" rtlCol="0">
            <a:spAutoFit/>
          </a:bodyPr>
          <a:lstStyle/>
          <a:p>
            <a:pPr defTabSz="378652">
              <a:defRPr/>
            </a:pPr>
            <a:r>
              <a:rPr lang="es-MX" b="1" kern="0">
                <a:solidFill>
                  <a:prstClr val="black"/>
                </a:solidFill>
                <a:latin typeface="Calibri" panose="020F0502020204030204"/>
              </a:rPr>
              <a:t>Actividades con cumplimiento 100%</a:t>
            </a:r>
            <a:endParaRPr lang="es-CO" b="1" kern="0">
              <a:solidFill>
                <a:prstClr val="black"/>
              </a:solidFill>
              <a:latin typeface="Calibri" panose="020F0502020204030204"/>
            </a:endParaRPr>
          </a:p>
        </p:txBody>
      </p:sp>
      <p:graphicFrame>
        <p:nvGraphicFramePr>
          <p:cNvPr id="33" name="Tabla 32">
            <a:extLst>
              <a:ext uri="{FF2B5EF4-FFF2-40B4-BE49-F238E27FC236}">
                <a16:creationId xmlns:a16="http://schemas.microsoft.com/office/drawing/2014/main" id="{A271149E-20E9-FA8B-179E-38108B4ACBDF}"/>
              </a:ext>
            </a:extLst>
          </p:cNvPr>
          <p:cNvGraphicFramePr>
            <a:graphicFrameLocks noGrp="1"/>
          </p:cNvGraphicFramePr>
          <p:nvPr/>
        </p:nvGraphicFramePr>
        <p:xfrm>
          <a:off x="1393606" y="1719678"/>
          <a:ext cx="9159316" cy="4121286"/>
        </p:xfrm>
        <a:graphic>
          <a:graphicData uri="http://schemas.openxmlformats.org/drawingml/2006/table">
            <a:tbl>
              <a:tblPr/>
              <a:tblGrid>
                <a:gridCol w="9159316">
                  <a:extLst>
                    <a:ext uri="{9D8B030D-6E8A-4147-A177-3AD203B41FA5}">
                      <a16:colId xmlns:a16="http://schemas.microsoft.com/office/drawing/2014/main" val="3753117749"/>
                    </a:ext>
                  </a:extLst>
                </a:gridCol>
              </a:tblGrid>
              <a:tr h="218658">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b"/>
                      <a:r>
                        <a:rPr lang="es-MX" sz="1400" b="1" u="none" strike="noStrike">
                          <a:effectLst/>
                          <a:latin typeface="+mn-lt"/>
                        </a:rPr>
                        <a:t>Oficina Asesora de Planeación</a:t>
                      </a:r>
                      <a:endParaRPr lang="es-MX" sz="1400" b="1" i="0" u="none" strike="noStrike">
                        <a:solidFill>
                          <a:srgbClr val="000000"/>
                        </a:solidFill>
                        <a:effectLst/>
                        <a:latin typeface="+mn-lt"/>
                      </a:endParaRPr>
                    </a:p>
                  </a:txBody>
                  <a:tcPr marL="4057" marR="4057" marT="4057" marB="0" anchor="b">
                    <a:lnL>
                      <a:noFill/>
                    </a:lnL>
                    <a:lnR>
                      <a:noFill/>
                    </a:lnR>
                    <a:lnT w="12700" cmpd="sng">
                      <a:solidFill>
                        <a:srgbClr val="ED7D31"/>
                      </a:solid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520436558"/>
                  </a:ext>
                </a:extLst>
              </a:tr>
              <a:tr h="646483">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b"/>
                      <a:r>
                        <a:rPr lang="es-MX" sz="1400" u="none" strike="noStrike">
                          <a:effectLst/>
                          <a:latin typeface="+mn-lt"/>
                        </a:rPr>
                        <a:t>Ejecutar mesas de trabajo con los enlaces de los procesos, con el fin de validar las actividades de gestion que daran cumplimiento a la Implementacion del Modelo Integrado de Planeacion y Gestion MIPG, Plan de Accion, Planes del Decreto 612 de 2018 y demas planes institucionales </a:t>
                      </a:r>
                      <a:endParaRPr lang="es-MX" sz="1400" b="0" i="0" u="none" strike="noStrike">
                        <a:solidFill>
                          <a:srgbClr val="000000"/>
                        </a:solidFill>
                        <a:effectLst/>
                        <a:latin typeface="+mn-lt"/>
                      </a:endParaRPr>
                    </a:p>
                  </a:txBody>
                  <a:tcPr marL="48683" marR="4057" marT="4057"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563897254"/>
                  </a:ext>
                </a:extLst>
              </a:tr>
              <a:tr h="432571">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b"/>
                      <a:endParaRPr lang="es-MX" sz="1400" b="1" u="none" strike="noStrike">
                        <a:effectLst/>
                        <a:latin typeface="+mn-lt"/>
                      </a:endParaRPr>
                    </a:p>
                    <a:p>
                      <a:pPr algn="l" fontAlgn="b"/>
                      <a:r>
                        <a:rPr lang="es-MX" sz="1400" b="1" u="none" strike="noStrike">
                          <a:effectLst/>
                          <a:latin typeface="+mn-lt"/>
                        </a:rPr>
                        <a:t>Subdirección de Gestión Corporativa</a:t>
                      </a:r>
                      <a:endParaRPr lang="es-MX" sz="1400" b="1" i="0" u="none" strike="noStrike">
                        <a:solidFill>
                          <a:srgbClr val="000000"/>
                        </a:solidFill>
                        <a:effectLst/>
                        <a:latin typeface="+mn-lt"/>
                      </a:endParaRPr>
                    </a:p>
                  </a:txBody>
                  <a:tcPr marL="4057" marR="4057" marT="4057"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257739534"/>
                  </a:ext>
                </a:extLst>
              </a:tr>
              <a:tr h="218658">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b"/>
                      <a:r>
                        <a:rPr lang="es-MX" sz="1400" u="none" strike="noStrike">
                          <a:effectLst/>
                          <a:latin typeface="+mn-lt"/>
                        </a:rPr>
                        <a:t>Finalizar la adecuación de la estación de Venecia </a:t>
                      </a:r>
                      <a:endParaRPr lang="es-MX" sz="1400" b="0" i="0" u="none" strike="noStrike">
                        <a:solidFill>
                          <a:srgbClr val="000000"/>
                        </a:solidFill>
                        <a:effectLst/>
                        <a:latin typeface="+mn-lt"/>
                      </a:endParaRPr>
                    </a:p>
                  </a:txBody>
                  <a:tcPr marL="48683" marR="4057" marT="4057"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590471660"/>
                  </a:ext>
                </a:extLst>
              </a:tr>
              <a:tr h="218658">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b"/>
                      <a:r>
                        <a:rPr lang="es-MX" sz="1400" u="none" strike="noStrike">
                          <a:effectLst/>
                          <a:latin typeface="+mn-lt"/>
                        </a:rPr>
                        <a:t>Obtener la certificación </a:t>
                      </a:r>
                      <a:r>
                        <a:rPr lang="es-MX" sz="1400" u="none" strike="noStrike" err="1">
                          <a:effectLst/>
                          <a:latin typeface="+mn-lt"/>
                        </a:rPr>
                        <a:t>Ritie</a:t>
                      </a:r>
                      <a:r>
                        <a:rPr lang="es-MX" sz="1400" u="none" strike="noStrike">
                          <a:effectLst/>
                          <a:latin typeface="+mn-lt"/>
                        </a:rPr>
                        <a:t> de la estación B10 </a:t>
                      </a:r>
                      <a:r>
                        <a:rPr lang="es-MX" sz="1400" u="none" strike="noStrike" err="1">
                          <a:effectLst/>
                          <a:latin typeface="+mn-lt"/>
                        </a:rPr>
                        <a:t>Marichuela</a:t>
                      </a:r>
                      <a:r>
                        <a:rPr lang="es-MX" sz="1400" u="none" strike="noStrike">
                          <a:effectLst/>
                          <a:latin typeface="+mn-lt"/>
                        </a:rPr>
                        <a:t> </a:t>
                      </a:r>
                      <a:endParaRPr lang="es-MX" sz="1400" b="0" i="0" u="none" strike="noStrike">
                        <a:solidFill>
                          <a:srgbClr val="000000"/>
                        </a:solidFill>
                        <a:effectLst/>
                        <a:latin typeface="+mn-lt"/>
                      </a:endParaRPr>
                    </a:p>
                  </a:txBody>
                  <a:tcPr marL="48683" marR="4057" marT="4057"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4121343117"/>
                  </a:ext>
                </a:extLst>
              </a:tr>
              <a:tr h="432571">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b"/>
                      <a:endParaRPr lang="es-MX" sz="1400" b="1" u="none" strike="noStrike">
                        <a:effectLst/>
                        <a:latin typeface="+mn-lt"/>
                      </a:endParaRPr>
                    </a:p>
                    <a:p>
                      <a:pPr algn="l" fontAlgn="b"/>
                      <a:r>
                        <a:rPr lang="es-MX" sz="1400" b="1" u="none" strike="noStrike">
                          <a:effectLst/>
                          <a:latin typeface="+mn-lt"/>
                        </a:rPr>
                        <a:t>Subdirección de Gestión del Riesgo</a:t>
                      </a:r>
                      <a:endParaRPr lang="es-MX" sz="1400" b="1" i="0" u="none" strike="noStrike">
                        <a:solidFill>
                          <a:srgbClr val="000000"/>
                        </a:solidFill>
                        <a:effectLst/>
                        <a:latin typeface="+mn-lt"/>
                      </a:endParaRPr>
                    </a:p>
                  </a:txBody>
                  <a:tcPr marL="4057" marR="4057" marT="4057"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522535417"/>
                  </a:ext>
                </a:extLst>
              </a:tr>
              <a:tr h="218658">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b"/>
                      <a:r>
                        <a:rPr lang="es-MX" sz="1400" u="none" strike="noStrike">
                          <a:effectLst/>
                          <a:latin typeface="+mn-lt"/>
                        </a:rPr>
                        <a:t>Actualizar y socializar la Guía de aglomeraciones de público teniendo en cuenta la normatividad vigente</a:t>
                      </a:r>
                      <a:endParaRPr lang="es-MX" sz="1400" b="0" i="0" u="none" strike="noStrike">
                        <a:solidFill>
                          <a:srgbClr val="000000"/>
                        </a:solidFill>
                        <a:effectLst/>
                        <a:latin typeface="+mn-lt"/>
                      </a:endParaRPr>
                    </a:p>
                  </a:txBody>
                  <a:tcPr marL="48683" marR="4057" marT="4057"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582643822"/>
                  </a:ext>
                </a:extLst>
              </a:tr>
              <a:tr h="218658">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b"/>
                      <a:r>
                        <a:rPr lang="es-MX" sz="1400" u="none" strike="noStrike">
                          <a:effectLst/>
                          <a:latin typeface="+mn-lt"/>
                        </a:rPr>
                        <a:t>Elaborar la estrategia de difusión de los cursos ofertados en el Campus virtual</a:t>
                      </a:r>
                      <a:endParaRPr lang="es-MX" sz="1400" b="0" i="0" u="none" strike="noStrike">
                        <a:solidFill>
                          <a:srgbClr val="000000"/>
                        </a:solidFill>
                        <a:effectLst/>
                        <a:latin typeface="+mn-lt"/>
                      </a:endParaRPr>
                    </a:p>
                  </a:txBody>
                  <a:tcPr marL="48683" marR="4057" marT="4057"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90597188"/>
                  </a:ext>
                </a:extLst>
              </a:tr>
              <a:tr h="432571">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b"/>
                      <a:endParaRPr lang="es-MX" sz="1400" b="1" u="none" strike="noStrike">
                        <a:effectLst/>
                        <a:latin typeface="+mn-lt"/>
                      </a:endParaRPr>
                    </a:p>
                    <a:p>
                      <a:pPr algn="l" fontAlgn="b"/>
                      <a:r>
                        <a:rPr lang="es-MX" sz="1400" b="1" u="none" strike="noStrike">
                          <a:effectLst/>
                          <a:latin typeface="+mn-lt"/>
                        </a:rPr>
                        <a:t>Subdirección Logística</a:t>
                      </a:r>
                      <a:endParaRPr lang="es-MX" sz="1400" b="1" i="0" u="none" strike="noStrike">
                        <a:solidFill>
                          <a:srgbClr val="000000"/>
                        </a:solidFill>
                        <a:effectLst/>
                        <a:latin typeface="+mn-lt"/>
                      </a:endParaRPr>
                    </a:p>
                  </a:txBody>
                  <a:tcPr marL="4057" marR="4057" marT="4057"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184475858"/>
                  </a:ext>
                </a:extLst>
              </a:tr>
              <a:tr h="432571">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b"/>
                      <a:r>
                        <a:rPr lang="es-MX" sz="1400" u="none" strike="noStrike">
                          <a:effectLst/>
                          <a:latin typeface="+mn-lt"/>
                        </a:rPr>
                        <a:t>1.Aportar la documentación necesaria para la suscripción del  convenio interadministrativo  con el SENA para la implementación del plan de metrología de la UAECOB.</a:t>
                      </a:r>
                      <a:endParaRPr lang="es-MX" sz="1400" b="0" i="0" u="none" strike="noStrike">
                        <a:solidFill>
                          <a:srgbClr val="000000"/>
                        </a:solidFill>
                        <a:effectLst/>
                        <a:latin typeface="+mn-lt"/>
                      </a:endParaRPr>
                    </a:p>
                  </a:txBody>
                  <a:tcPr marL="48683" marR="4057" marT="4057"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535978157"/>
                  </a:ext>
                </a:extLst>
              </a:tr>
              <a:tr h="218658">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b"/>
                      <a:r>
                        <a:rPr lang="es-MX" sz="1400" u="none" strike="noStrike">
                          <a:effectLst/>
                          <a:latin typeface="+mn-lt"/>
                        </a:rPr>
                        <a:t>3. Incluir dentro del contrato de pesados dicha reparación.</a:t>
                      </a:r>
                      <a:endParaRPr lang="es-MX" sz="1400" b="0" i="0" u="none" strike="noStrike">
                        <a:solidFill>
                          <a:srgbClr val="000000"/>
                        </a:solidFill>
                        <a:effectLst/>
                        <a:latin typeface="+mn-lt"/>
                      </a:endParaRPr>
                    </a:p>
                  </a:txBody>
                  <a:tcPr marL="48683" marR="4057" marT="4057"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443446640"/>
                  </a:ext>
                </a:extLst>
              </a:tr>
              <a:tr h="432571">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b"/>
                      <a:r>
                        <a:rPr lang="es-MX" sz="1400" u="none" strike="noStrike">
                          <a:effectLst/>
                          <a:latin typeface="+mn-lt"/>
                        </a:rPr>
                        <a:t>Medir el avance trimestral de los mantenimientos preventivos y correctivos realizados para el 40% del total de equipo menor de la entidad (700 equipos) </a:t>
                      </a:r>
                      <a:endParaRPr lang="es-MX" sz="1400" b="0" i="0" u="none" strike="noStrike">
                        <a:solidFill>
                          <a:srgbClr val="000000"/>
                        </a:solidFill>
                        <a:effectLst/>
                        <a:latin typeface="+mn-lt"/>
                      </a:endParaRPr>
                    </a:p>
                  </a:txBody>
                  <a:tcPr marL="48683" marR="4057" marT="4057" marB="0" anchor="b">
                    <a:lnL>
                      <a:noFill/>
                    </a:lnL>
                    <a:lnR>
                      <a:noFill/>
                    </a:lnR>
                    <a:lnT>
                      <a:noFill/>
                    </a:lnT>
                    <a:lnB w="12700" cmpd="sng">
                      <a:solidFill>
                        <a:srgbClr val="ED7D31"/>
                      </a:solidFill>
                    </a:lnB>
                    <a:lnTlToBr w="12700" cmpd="sng">
                      <a:noFill/>
                      <a:prstDash val="solid"/>
                    </a:lnTlToBr>
                    <a:lnBlToTr w="12700" cmpd="sng">
                      <a:noFill/>
                      <a:prstDash val="solid"/>
                    </a:lnBlToTr>
                    <a:noFill/>
                  </a:tcPr>
                </a:tc>
                <a:extLst>
                  <a:ext uri="{0D108BD9-81ED-4DB2-BD59-A6C34878D82A}">
                    <a16:rowId xmlns:a16="http://schemas.microsoft.com/office/drawing/2014/main" val="2141908579"/>
                  </a:ext>
                </a:extLst>
              </a:tr>
            </a:tbl>
          </a:graphicData>
        </a:graphic>
      </p:graphicFrame>
      <p:pic>
        <p:nvPicPr>
          <p:cNvPr id="34" name="Picture 2" descr="Free Check SVG, PNG Icon, Symbol. Download Image.">
            <a:extLst>
              <a:ext uri="{FF2B5EF4-FFF2-40B4-BE49-F238E27FC236}">
                <a16:creationId xmlns:a16="http://schemas.microsoft.com/office/drawing/2014/main" id="{695B6121-F24A-9788-30DD-C461B0E680A9}"/>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8784" b="97297" l="9375" r="90000">
                        <a14:foregroundMark x1="9375" y1="56757" x2="9375" y2="56757"/>
                        <a14:foregroundMark x1="38750" y1="97297" x2="38750" y2="97297"/>
                      </a14:backgroundRemoval>
                    </a14:imgEffect>
                  </a14:imgLayer>
                </a14:imgProps>
              </a:ext>
              <a:ext uri="{28A0092B-C50C-407E-A947-70E740481C1C}">
                <a14:useLocalDpi xmlns:a14="http://schemas.microsoft.com/office/drawing/2010/main" val="0"/>
              </a:ext>
            </a:extLst>
          </a:blip>
          <a:srcRect/>
          <a:stretch>
            <a:fillRect/>
          </a:stretch>
        </p:blipFill>
        <p:spPr bwMode="auto">
          <a:xfrm>
            <a:off x="4416396" y="837482"/>
            <a:ext cx="762000" cy="704850"/>
          </a:xfrm>
          <a:prstGeom prst="rect">
            <a:avLst/>
          </a:prstGeom>
          <a:noFill/>
          <a:extLst>
            <a:ext uri="{909E8E84-426E-40DD-AFC4-6F175D3DCCD1}">
              <a14:hiddenFill xmlns:a14="http://schemas.microsoft.com/office/drawing/2010/main">
                <a:solidFill>
                  <a:srgbClr val="FFFFFF"/>
                </a:solidFill>
              </a14:hiddenFill>
            </a:ext>
          </a:extLst>
        </p:spPr>
      </p:pic>
      <p:sp>
        <p:nvSpPr>
          <p:cNvPr id="35" name="CuadroTexto 34">
            <a:extLst>
              <a:ext uri="{FF2B5EF4-FFF2-40B4-BE49-F238E27FC236}">
                <a16:creationId xmlns:a16="http://schemas.microsoft.com/office/drawing/2014/main" id="{6852A758-1927-A8E2-38B8-12955D5A0245}"/>
              </a:ext>
            </a:extLst>
          </p:cNvPr>
          <p:cNvSpPr txBox="1"/>
          <p:nvPr/>
        </p:nvSpPr>
        <p:spPr>
          <a:xfrm>
            <a:off x="2316257" y="6199680"/>
            <a:ext cx="6098874" cy="246221"/>
          </a:xfrm>
          <a:prstGeom prst="rect">
            <a:avLst/>
          </a:prstGeom>
          <a:noFill/>
        </p:spPr>
        <p:txBody>
          <a:bodyPr wrap="square">
            <a:spAutoFit/>
          </a:bodyPr>
          <a:lstStyle/>
          <a:p>
            <a:pPr defTabSz="378652">
              <a:defRPr/>
            </a:pPr>
            <a:r>
              <a:rPr lang="es-ES" sz="1000" i="1" kern="0">
                <a:solidFill>
                  <a:prstClr val="black"/>
                </a:solidFill>
                <a:latin typeface="Calibri" panose="020F0502020204030204"/>
              </a:rPr>
              <a:t>Fuente: Oficina Asesora de Planeación – U.A.E Cuerpo Oficial de Bomberos de Bogotá </a:t>
            </a:r>
            <a:endParaRPr lang="es-CO" sz="1000" i="1" kern="0">
              <a:solidFill>
                <a:prstClr val="black"/>
              </a:solidFill>
              <a:latin typeface="Calibri" panose="020F0502020204030204"/>
            </a:endParaRPr>
          </a:p>
        </p:txBody>
      </p:sp>
    </p:spTree>
    <p:extLst>
      <p:ext uri="{BB962C8B-B14F-4D97-AF65-F5344CB8AC3E}">
        <p14:creationId xmlns:p14="http://schemas.microsoft.com/office/powerpoint/2010/main" val="35497472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a:extLst>
            <a:ext uri="{FF2B5EF4-FFF2-40B4-BE49-F238E27FC236}">
              <a16:creationId xmlns:a16="http://schemas.microsoft.com/office/drawing/2014/main" id="{F5B16B3B-FBB7-5216-11A8-150510E34997}"/>
            </a:ext>
          </a:extLst>
        </p:cNvPr>
        <p:cNvGrpSpPr/>
        <p:nvPr/>
      </p:nvGrpSpPr>
      <p:grpSpPr>
        <a:xfrm>
          <a:off x="0" y="0"/>
          <a:ext cx="0" cy="0"/>
          <a:chOff x="0" y="0"/>
          <a:chExt cx="0" cy="0"/>
        </a:xfrm>
      </p:grpSpPr>
      <p:sp>
        <p:nvSpPr>
          <p:cNvPr id="4" name="Rectángulo 3">
            <a:extLst>
              <a:ext uri="{FF2B5EF4-FFF2-40B4-BE49-F238E27FC236}">
                <a16:creationId xmlns:a16="http://schemas.microsoft.com/office/drawing/2014/main" id="{3F901CE4-3891-9A6B-D00C-9AFFEC9DA046}"/>
              </a:ext>
            </a:extLst>
          </p:cNvPr>
          <p:cNvSpPr/>
          <p:nvPr/>
        </p:nvSpPr>
        <p:spPr>
          <a:xfrm>
            <a:off x="541679" y="264697"/>
            <a:ext cx="9749985" cy="646331"/>
          </a:xfrm>
          <a:prstGeom prst="rect">
            <a:avLst/>
          </a:prstGeom>
          <a:noFill/>
        </p:spPr>
        <p:txBody>
          <a:bodyPr wrap="square" lIns="91440" tIns="45720" rIns="91440" bIns="45720" anchor="t">
            <a:spAutoFit/>
          </a:bodyPr>
          <a:ls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CO" sz="3600" b="1" i="0" u="none" strike="noStrike" kern="1200" cap="none" spc="0" normalizeH="0" baseline="0" noProof="0">
                <a:ln>
                  <a:noFill/>
                </a:ln>
                <a:solidFill>
                  <a:prstClr val="black">
                    <a:lumMod val="75000"/>
                    <a:lumOff val="25000"/>
                  </a:prstClr>
                </a:solidFill>
                <a:effectLst/>
                <a:uLnTx/>
                <a:uFillTx/>
                <a:latin typeface="Aptos ExtraBold"/>
                <a:ea typeface="+mn-ea"/>
                <a:cs typeface="+mn-cs"/>
              </a:rPr>
              <a:t>Actividades </a:t>
            </a:r>
          </a:p>
        </p:txBody>
      </p:sp>
      <p:sp>
        <p:nvSpPr>
          <p:cNvPr id="6" name="CuadroTexto 14">
            <a:extLst>
              <a:ext uri="{FF2B5EF4-FFF2-40B4-BE49-F238E27FC236}">
                <a16:creationId xmlns:a16="http://schemas.microsoft.com/office/drawing/2014/main" id="{EDFA04BD-FA08-6C59-7B32-B187B11934DE}"/>
              </a:ext>
            </a:extLst>
          </p:cNvPr>
          <p:cNvSpPr txBox="1"/>
          <p:nvPr/>
        </p:nvSpPr>
        <p:spPr>
          <a:xfrm rot="16200000">
            <a:off x="-803744" y="2046183"/>
            <a:ext cx="2370059" cy="161583"/>
          </a:xfrm>
          <a:prstGeom prst="rect">
            <a:avLst/>
          </a:prstGeom>
          <a:noFill/>
        </p:spPr>
        <p:txBody>
          <a:bodyPr wrap="square" lIns="68580" tIns="34290" rIns="68580" bIns="34290" rtlCol="0" anchor="t">
            <a:spAutoFit/>
          </a:bodyPr>
          <a:ls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385763" rtl="0" eaLnBrk="1" fontAlgn="auto" latinLnBrk="0" hangingPunct="1">
              <a:lnSpc>
                <a:spcPct val="100000"/>
              </a:lnSpc>
              <a:spcBef>
                <a:spcPts val="0"/>
              </a:spcBef>
              <a:spcAft>
                <a:spcPts val="0"/>
              </a:spcAft>
              <a:buClrTx/>
              <a:buSzTx/>
              <a:buFontTx/>
              <a:buNone/>
              <a:tabLst/>
              <a:defRPr/>
            </a:pPr>
            <a:r>
              <a:rPr kumimoji="0" lang="es-ES" sz="600" b="0" i="0" u="none" strike="noStrike" kern="1200" cap="none" spc="0" normalizeH="0" baseline="0" noProof="0">
                <a:ln>
                  <a:noFill/>
                </a:ln>
                <a:solidFill>
                  <a:prstClr val="black">
                    <a:lumMod val="75000"/>
                    <a:lumOff val="25000"/>
                  </a:prstClr>
                </a:solidFill>
                <a:effectLst/>
                <a:uLnTx/>
                <a:uFillTx/>
                <a:latin typeface="Calibri Light"/>
                <a:ea typeface="Calibri Light"/>
                <a:cs typeface="Calibri Light"/>
              </a:rPr>
              <a:t>Oficina Asesora de Planeación</a:t>
            </a:r>
          </a:p>
        </p:txBody>
      </p:sp>
      <p:pic>
        <p:nvPicPr>
          <p:cNvPr id="8" name="Imagen 7">
            <a:extLst>
              <a:ext uri="{FF2B5EF4-FFF2-40B4-BE49-F238E27FC236}">
                <a16:creationId xmlns:a16="http://schemas.microsoft.com/office/drawing/2014/main" id="{6706F2E3-E500-E518-90F0-6C20C280800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788331" y="1044844"/>
            <a:ext cx="4267538" cy="4768128"/>
          </a:xfrm>
          <a:prstGeom prst="rect">
            <a:avLst/>
          </a:prstGeom>
        </p:spPr>
      </p:pic>
      <p:sp>
        <p:nvSpPr>
          <p:cNvPr id="9" name="Rectángulo 8">
            <a:extLst>
              <a:ext uri="{FF2B5EF4-FFF2-40B4-BE49-F238E27FC236}">
                <a16:creationId xmlns:a16="http://schemas.microsoft.com/office/drawing/2014/main" id="{B12485D2-28AE-8AEE-F569-3F7B95E28E1C}"/>
              </a:ext>
              <a:ext uri="{C183D7F6-B498-43B3-948B-1728B52AA6E4}">
                <adec:decorative xmlns:adec="http://schemas.microsoft.com/office/drawing/2017/decorative" val="1"/>
              </a:ext>
            </a:extLst>
          </p:cNvPr>
          <p:cNvSpPr/>
          <p:nvPr/>
        </p:nvSpPr>
        <p:spPr>
          <a:xfrm>
            <a:off x="811144" y="1072836"/>
            <a:ext cx="5820147" cy="4712146"/>
          </a:xfrm>
          <a:prstGeom prst="rect">
            <a:avLst/>
          </a:prstGeom>
          <a:noFill/>
          <a:ln w="76200" cap="flat" cmpd="sng" algn="ctr">
            <a:solidFill>
              <a:srgbClr val="FFC000"/>
            </a:solidFill>
            <a:prstDash val="solid"/>
            <a:miter lim="800000"/>
          </a:ln>
          <a:effectLst/>
        </p:spPr>
        <p:txBody>
          <a:bodyPr rtlCol="0" anchor="ctr"/>
          <a:lstStyle/>
          <a:p>
            <a:pPr algn="ctr" defTabSz="623346">
              <a:defRPr/>
            </a:pPr>
            <a:endParaRPr lang="es-CO" sz="1227" kern="0">
              <a:solidFill>
                <a:prstClr val="white"/>
              </a:solidFill>
              <a:latin typeface="Calibri" panose="020F0502020204030204"/>
            </a:endParaRPr>
          </a:p>
        </p:txBody>
      </p:sp>
      <p:sp>
        <p:nvSpPr>
          <p:cNvPr id="10" name="CuadroTexto 9">
            <a:extLst>
              <a:ext uri="{FF2B5EF4-FFF2-40B4-BE49-F238E27FC236}">
                <a16:creationId xmlns:a16="http://schemas.microsoft.com/office/drawing/2014/main" id="{20F2A1F7-8197-10D5-EA28-9F7F517E66B4}"/>
              </a:ext>
              <a:ext uri="{C183D7F6-B498-43B3-948B-1728B52AA6E4}">
                <adec:decorative xmlns:adec="http://schemas.microsoft.com/office/drawing/2017/decorative" val="1"/>
              </a:ext>
            </a:extLst>
          </p:cNvPr>
          <p:cNvSpPr txBox="1"/>
          <p:nvPr/>
        </p:nvSpPr>
        <p:spPr>
          <a:xfrm>
            <a:off x="1036994" y="1234056"/>
            <a:ext cx="5282942" cy="4427471"/>
          </a:xfrm>
          <a:prstGeom prst="rect">
            <a:avLst/>
          </a:prstGeom>
          <a:noFill/>
        </p:spPr>
        <p:txBody>
          <a:bodyPr wrap="square" lIns="62334" tIns="31167" rIns="62334" bIns="31167" anchor="t">
            <a:spAutoFit/>
          </a:bodyPr>
          <a:lstStyle/>
          <a:p>
            <a:pPr algn="just" defTabSz="623346">
              <a:defRPr/>
            </a:pPr>
            <a:r>
              <a:rPr lang="es-MX" sz="2181">
                <a:solidFill>
                  <a:prstClr val="black"/>
                </a:solidFill>
                <a:latin typeface="Calibri" panose="020F0502020204030204"/>
              </a:rPr>
              <a:t>Conclusiones</a:t>
            </a:r>
          </a:p>
          <a:p>
            <a:pPr algn="just" defTabSz="623346">
              <a:defRPr/>
            </a:pPr>
            <a:endParaRPr lang="es-MX" sz="2181">
              <a:solidFill>
                <a:prstClr val="black"/>
              </a:solidFill>
              <a:latin typeface="Calibri" panose="020F0502020204030204"/>
              <a:ea typeface="Calibri"/>
              <a:cs typeface="Calibri"/>
            </a:endParaRPr>
          </a:p>
          <a:p>
            <a:pPr marL="342900" indent="-342900" algn="just" defTabSz="623346">
              <a:buFont typeface="Arial" panose="020B0604020202020204" pitchFamily="34" charset="0"/>
              <a:buChar char="•"/>
              <a:defRPr/>
            </a:pPr>
            <a:r>
              <a:rPr lang="es-MX" sz="1600">
                <a:solidFill>
                  <a:prstClr val="black"/>
                </a:solidFill>
                <a:latin typeface="Calibri" panose="020F0502020204030204"/>
                <a:ea typeface="Calibri"/>
                <a:cs typeface="Calibri"/>
              </a:rPr>
              <a:t>Aún con las alertas emitidas por la Oficina Asesora de Planeación, existen actividades por debajo del 30%, a cargo de las Subdirecciones Corporativa, Logística y Operativa. Las cuales, se les dará cumplimiento en el último trimestre del año. </a:t>
            </a:r>
          </a:p>
          <a:p>
            <a:pPr marL="342900" indent="-342900" algn="just" defTabSz="623346">
              <a:buFont typeface="Arial" panose="020B0604020202020204" pitchFamily="34" charset="0"/>
              <a:buChar char="•"/>
              <a:defRPr/>
            </a:pPr>
            <a:r>
              <a:rPr lang="es-MX" sz="1600">
                <a:solidFill>
                  <a:prstClr val="black"/>
                </a:solidFill>
                <a:latin typeface="Calibri" panose="020F0502020204030204"/>
                <a:ea typeface="Calibri"/>
                <a:cs typeface="Calibri"/>
              </a:rPr>
              <a:t>Frente a las actividades que se encuentran en promedio del 50%, se generaron las alertas para su ejecución y reporte de cumplimiento del 100% al cierre de la vigencia. </a:t>
            </a:r>
          </a:p>
          <a:p>
            <a:pPr marL="342900" indent="-342900" algn="just" defTabSz="623346">
              <a:buFont typeface="Arial" panose="020B0604020202020204" pitchFamily="34" charset="0"/>
              <a:buChar char="•"/>
              <a:defRPr/>
            </a:pPr>
            <a:r>
              <a:rPr lang="es-MX" sz="1600">
                <a:solidFill>
                  <a:prstClr val="black"/>
                </a:solidFill>
                <a:latin typeface="Calibri" panose="020F0502020204030204"/>
                <a:ea typeface="Calibri"/>
                <a:cs typeface="Calibri"/>
              </a:rPr>
              <a:t>Aunque el plan de acción es de carácter anual y el plan estratégico se revisa anualmente, a pesar de abarcar un período cuatrienal, es fundamental tener en cuenta que este año estamos llevando a cabo un proceso de armonización y la implementación de un nuevo plan de desarrollo. Esto requerirá una revisión exhaustiva al finalizar el año 2024.</a:t>
            </a:r>
            <a:endParaRPr lang="es-MX" sz="2181">
              <a:solidFill>
                <a:prstClr val="black"/>
              </a:solidFill>
              <a:latin typeface="Calibri" panose="020F0502020204030204"/>
              <a:ea typeface="Calibri"/>
              <a:cs typeface="Calibri"/>
            </a:endParaRPr>
          </a:p>
        </p:txBody>
      </p:sp>
    </p:spTree>
    <p:extLst>
      <p:ext uri="{BB962C8B-B14F-4D97-AF65-F5344CB8AC3E}">
        <p14:creationId xmlns:p14="http://schemas.microsoft.com/office/powerpoint/2010/main" val="10797619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Grafica separatoria resultados de planes institucionales" title="Grafica separatoria resultados de planes institucionales ">
            <a:extLst>
              <a:ext uri="{FF2B5EF4-FFF2-40B4-BE49-F238E27FC236}">
                <a16:creationId xmlns:a16="http://schemas.microsoft.com/office/drawing/2014/main" id="{9074C658-C6A0-2ACE-C091-609AAF82A2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401" y="-438642"/>
            <a:ext cx="12228401" cy="6689226"/>
          </a:xfrm>
          <a:prstGeom prst="rect">
            <a:avLst/>
          </a:prstGeom>
        </p:spPr>
      </p:pic>
      <p:sp>
        <p:nvSpPr>
          <p:cNvPr id="3" name="Rectángulo 2" descr="Portada Planes Institucionales " title="Portada Planes Institucionales ">
            <a:extLst>
              <a:ext uri="{FF2B5EF4-FFF2-40B4-BE49-F238E27FC236}">
                <a16:creationId xmlns:a16="http://schemas.microsoft.com/office/drawing/2014/main" id="{AC8BD3A1-4AA9-EDFC-0053-1589D5278AEA}"/>
              </a:ext>
            </a:extLst>
          </p:cNvPr>
          <p:cNvSpPr/>
          <p:nvPr/>
        </p:nvSpPr>
        <p:spPr>
          <a:xfrm>
            <a:off x="1" y="4211704"/>
            <a:ext cx="12192000" cy="2643530"/>
          </a:xfrm>
          <a:prstGeom prst="rect">
            <a:avLst/>
          </a:prstGeom>
          <a:gradFill>
            <a:gsLst>
              <a:gs pos="7000">
                <a:sysClr val="window" lastClr="FFFFFF">
                  <a:alpha val="0"/>
                </a:sysClr>
              </a:gs>
              <a:gs pos="28000">
                <a:sysClr val="window" lastClr="FFFFFF"/>
              </a:gs>
            </a:gsLst>
            <a:lin ang="5400000" scaled="0"/>
          </a:gradFill>
          <a:ln w="25400" cap="flat" cmpd="sng" algn="ctr">
            <a:noFill/>
            <a:prstDash val="solid"/>
          </a:ln>
          <a:effectLst/>
        </p:spPr>
        <p:txBody>
          <a:bodyPr rtlCol="0" anchor="ctr"/>
          <a:lstStyle/>
          <a:p>
            <a:pPr marL="0" marR="0" lvl="0" indent="0" algn="ctr" defTabSz="623346" rtl="0" eaLnBrk="1" fontAlgn="auto" latinLnBrk="0" hangingPunct="1">
              <a:lnSpc>
                <a:spcPct val="100000"/>
              </a:lnSpc>
              <a:spcBef>
                <a:spcPts val="0"/>
              </a:spcBef>
              <a:spcAft>
                <a:spcPts val="0"/>
              </a:spcAft>
              <a:buClrTx/>
              <a:buSzTx/>
              <a:buFontTx/>
              <a:buNone/>
              <a:tabLst/>
              <a:defRPr/>
            </a:pPr>
            <a:endParaRPr kumimoji="0" lang="es-CO" sz="1227" b="0" i="0" u="none" strike="noStrike" kern="0" cap="none" spc="0" normalizeH="0" baseline="0" noProof="0">
              <a:ln>
                <a:noFill/>
              </a:ln>
              <a:solidFill>
                <a:prstClr val="white"/>
              </a:solidFill>
              <a:effectLst/>
              <a:uLnTx/>
              <a:uFillTx/>
              <a:latin typeface="Calibri"/>
              <a:ea typeface="+mn-ea"/>
              <a:cs typeface="+mn-cs"/>
            </a:endParaRPr>
          </a:p>
        </p:txBody>
      </p:sp>
      <p:sp>
        <p:nvSpPr>
          <p:cNvPr id="4" name="Título 7">
            <a:extLst>
              <a:ext uri="{FF2B5EF4-FFF2-40B4-BE49-F238E27FC236}">
                <a16:creationId xmlns:a16="http://schemas.microsoft.com/office/drawing/2014/main" id="{00603501-2CCC-7030-DFAC-33DD480238A7}"/>
              </a:ext>
            </a:extLst>
          </p:cNvPr>
          <p:cNvSpPr txBox="1">
            <a:spLocks/>
          </p:cNvSpPr>
          <p:nvPr/>
        </p:nvSpPr>
        <p:spPr>
          <a:xfrm>
            <a:off x="1245357" y="5138589"/>
            <a:ext cx="9752682" cy="1112012"/>
          </a:xfrm>
          <a:prstGeom prst="rect">
            <a:avLst/>
          </a:prstGeom>
          <a:noFill/>
          <a:ln>
            <a:noFill/>
            <a:prstDash/>
          </a:ln>
          <a:effectLst/>
        </p:spPr>
        <p:txBody>
          <a:bodyPr rot="0" spcFirstLastPara="0" vertOverflow="overflow" horzOverflow="overflow" vert="horz" wrap="square" lIns="62334" tIns="31167" rIns="62334" bIns="31167" numCol="1" spcCol="0" rtlCol="0" fromWordArt="0" anchor="t" anchorCtr="0" forceAA="0" compatLnSpc="1">
            <a:prstTxWarp prst="textNoShape">
              <a:avLst/>
            </a:prstTxWarp>
            <a:spAutoFit/>
          </a:bodyPr>
          <a:lstStyle>
            <a:lvl1pPr algn="ctr" defTabSz="1462704" rtl="0" eaLnBrk="1" latinLnBrk="0" hangingPunct="1">
              <a:spcBef>
                <a:spcPct val="0"/>
              </a:spcBef>
              <a:buNone/>
              <a:defRPr sz="7000" kern="1200">
                <a:solidFill>
                  <a:schemeClr val="tx1"/>
                </a:solidFill>
                <a:latin typeface="+mj-lt"/>
                <a:ea typeface="+mj-ea"/>
                <a:cs typeface="+mj-cs"/>
              </a:defRPr>
            </a:lvl1pPr>
          </a:lstStyle>
          <a:p>
            <a:pPr marL="0" marR="0" lvl="0" indent="0" algn="ctr" defTabSz="623346" rtl="0" eaLnBrk="1" fontAlgn="auto" latinLnBrk="0" hangingPunct="1">
              <a:lnSpc>
                <a:spcPct val="100000"/>
              </a:lnSpc>
              <a:spcBef>
                <a:spcPts val="0"/>
              </a:spcBef>
              <a:spcAft>
                <a:spcPts val="0"/>
              </a:spcAft>
              <a:buClrTx/>
              <a:buSzTx/>
              <a:buFontTx/>
              <a:buNone/>
              <a:tabLst/>
              <a:defRPr/>
            </a:pPr>
            <a:r>
              <a:rPr kumimoji="0" lang="es-ES" sz="6817" b="0"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Impact" panose="020B0806030902050204" pitchFamily="34" charset="0"/>
                <a:ea typeface="+mj-ea"/>
                <a:cs typeface="+mj-cs"/>
              </a:rPr>
              <a:t>Planes Institucionales</a:t>
            </a:r>
            <a:endParaRPr kumimoji="0" lang="es-CO" sz="6817" b="0"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Impact" panose="020B0806030902050204" pitchFamily="34" charset="0"/>
              <a:ea typeface="+mj-ea"/>
              <a:cs typeface="+mj-cs"/>
            </a:endParaRPr>
          </a:p>
        </p:txBody>
      </p:sp>
      <p:pic>
        <p:nvPicPr>
          <p:cNvPr id="6" name="Gráfico 5">
            <a:extLst>
              <a:ext uri="{FF2B5EF4-FFF2-40B4-BE49-F238E27FC236}">
                <a16:creationId xmlns:a16="http://schemas.microsoft.com/office/drawing/2014/main" id="{A60C2F39-712F-6458-6E0F-6DBACA53E277}"/>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62451" y="78253"/>
            <a:ext cx="4403997" cy="1058325"/>
          </a:xfrm>
          <a:prstGeom prst="rect">
            <a:avLst/>
          </a:prstGeom>
        </p:spPr>
      </p:pic>
    </p:spTree>
    <p:extLst>
      <p:ext uri="{BB962C8B-B14F-4D97-AF65-F5344CB8AC3E}">
        <p14:creationId xmlns:p14="http://schemas.microsoft.com/office/powerpoint/2010/main" val="12494317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a:extLst>
            <a:ext uri="{FF2B5EF4-FFF2-40B4-BE49-F238E27FC236}">
              <a16:creationId xmlns:a16="http://schemas.microsoft.com/office/drawing/2014/main" id="{00116EE4-1023-E6A8-E9E3-3194907833E2}"/>
            </a:ext>
          </a:extLst>
        </p:cNvPr>
        <p:cNvGrpSpPr/>
        <p:nvPr/>
      </p:nvGrpSpPr>
      <p:grpSpPr>
        <a:xfrm>
          <a:off x="0" y="0"/>
          <a:ext cx="0" cy="0"/>
          <a:chOff x="0" y="0"/>
          <a:chExt cx="0" cy="0"/>
        </a:xfrm>
      </p:grpSpPr>
      <p:sp>
        <p:nvSpPr>
          <p:cNvPr id="4" name="Rectángulo 3">
            <a:extLst>
              <a:ext uri="{FF2B5EF4-FFF2-40B4-BE49-F238E27FC236}">
                <a16:creationId xmlns:a16="http://schemas.microsoft.com/office/drawing/2014/main" id="{3CB86779-52E3-93A6-6DC5-B3ED2D08618A}"/>
              </a:ext>
            </a:extLst>
          </p:cNvPr>
          <p:cNvSpPr/>
          <p:nvPr/>
        </p:nvSpPr>
        <p:spPr>
          <a:xfrm>
            <a:off x="541679" y="264697"/>
            <a:ext cx="9749985" cy="646331"/>
          </a:xfrm>
          <a:prstGeom prst="rect">
            <a:avLst/>
          </a:prstGeom>
          <a:noFill/>
        </p:spPr>
        <p:txBody>
          <a:bodyPr wrap="square" lIns="91440" tIns="45720" rIns="91440" bIns="45720" anchor="t">
            <a:spAutoFit/>
          </a:bodyPr>
          <a:ls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CO" sz="3600" b="1" i="0" u="none" strike="noStrike" kern="1200" cap="none" spc="0" normalizeH="0" baseline="0" noProof="0">
                <a:ln>
                  <a:noFill/>
                </a:ln>
                <a:solidFill>
                  <a:prstClr val="black">
                    <a:lumMod val="75000"/>
                    <a:lumOff val="25000"/>
                  </a:prstClr>
                </a:solidFill>
                <a:effectLst/>
                <a:uLnTx/>
                <a:uFillTx/>
                <a:latin typeface="Aptos ExtraBold"/>
                <a:ea typeface="+mn-ea"/>
                <a:cs typeface="+mn-cs"/>
              </a:rPr>
              <a:t>Planes Institucionales - FOGEDI  </a:t>
            </a:r>
          </a:p>
        </p:txBody>
      </p:sp>
      <p:sp>
        <p:nvSpPr>
          <p:cNvPr id="6" name="CuadroTexto 14">
            <a:extLst>
              <a:ext uri="{FF2B5EF4-FFF2-40B4-BE49-F238E27FC236}">
                <a16:creationId xmlns:a16="http://schemas.microsoft.com/office/drawing/2014/main" id="{18BA5B04-549D-27FA-ABF1-C521DB34E486}"/>
              </a:ext>
            </a:extLst>
          </p:cNvPr>
          <p:cNvSpPr txBox="1"/>
          <p:nvPr/>
        </p:nvSpPr>
        <p:spPr>
          <a:xfrm rot="16200000">
            <a:off x="-803744" y="2046183"/>
            <a:ext cx="2370059" cy="161583"/>
          </a:xfrm>
          <a:prstGeom prst="rect">
            <a:avLst/>
          </a:prstGeom>
          <a:noFill/>
        </p:spPr>
        <p:txBody>
          <a:bodyPr wrap="square" lIns="68580" tIns="34290" rIns="68580" bIns="34290" rtlCol="0" anchor="t">
            <a:spAutoFit/>
          </a:bodyPr>
          <a:ls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385763" rtl="0" eaLnBrk="1" fontAlgn="auto" latinLnBrk="0" hangingPunct="1">
              <a:lnSpc>
                <a:spcPct val="100000"/>
              </a:lnSpc>
              <a:spcBef>
                <a:spcPts val="0"/>
              </a:spcBef>
              <a:spcAft>
                <a:spcPts val="0"/>
              </a:spcAft>
              <a:buClrTx/>
              <a:buSzTx/>
              <a:buFontTx/>
              <a:buNone/>
              <a:tabLst/>
              <a:defRPr/>
            </a:pPr>
            <a:r>
              <a:rPr kumimoji="0" lang="es-ES" sz="600" b="0" i="0" u="none" strike="noStrike" kern="1200" cap="none" spc="0" normalizeH="0" baseline="0" noProof="0">
                <a:ln>
                  <a:noFill/>
                </a:ln>
                <a:solidFill>
                  <a:prstClr val="black">
                    <a:lumMod val="75000"/>
                    <a:lumOff val="25000"/>
                  </a:prstClr>
                </a:solidFill>
                <a:effectLst/>
                <a:uLnTx/>
                <a:uFillTx/>
                <a:latin typeface="Calibri Light"/>
                <a:ea typeface="Calibri Light"/>
                <a:cs typeface="Calibri Light"/>
              </a:rPr>
              <a:t>Oficina Asesora de Planeación</a:t>
            </a:r>
          </a:p>
        </p:txBody>
      </p:sp>
      <p:graphicFrame>
        <p:nvGraphicFramePr>
          <p:cNvPr id="2" name="Tabla 1">
            <a:extLst>
              <a:ext uri="{FF2B5EF4-FFF2-40B4-BE49-F238E27FC236}">
                <a16:creationId xmlns:a16="http://schemas.microsoft.com/office/drawing/2014/main" id="{66BDF7FC-020A-F5EC-B46A-8856483F3640}"/>
              </a:ext>
            </a:extLst>
          </p:cNvPr>
          <p:cNvGraphicFramePr>
            <a:graphicFrameLocks noGrp="1"/>
          </p:cNvGraphicFramePr>
          <p:nvPr/>
        </p:nvGraphicFramePr>
        <p:xfrm>
          <a:off x="667699" y="1213752"/>
          <a:ext cx="7574020" cy="4565143"/>
        </p:xfrm>
        <a:graphic>
          <a:graphicData uri="http://schemas.openxmlformats.org/drawingml/2006/table">
            <a:tbl>
              <a:tblPr>
                <a:tableStyleId>{0E3FDE45-AF77-4B5C-9715-49D594BDF05E}</a:tableStyleId>
              </a:tblPr>
              <a:tblGrid>
                <a:gridCol w="5368912">
                  <a:extLst>
                    <a:ext uri="{9D8B030D-6E8A-4147-A177-3AD203B41FA5}">
                      <a16:colId xmlns:a16="http://schemas.microsoft.com/office/drawing/2014/main" val="3651989540"/>
                    </a:ext>
                  </a:extLst>
                </a:gridCol>
                <a:gridCol w="866966">
                  <a:extLst>
                    <a:ext uri="{9D8B030D-6E8A-4147-A177-3AD203B41FA5}">
                      <a16:colId xmlns:a16="http://schemas.microsoft.com/office/drawing/2014/main" val="189290154"/>
                    </a:ext>
                  </a:extLst>
                </a:gridCol>
                <a:gridCol w="37518">
                  <a:extLst>
                    <a:ext uri="{9D8B030D-6E8A-4147-A177-3AD203B41FA5}">
                      <a16:colId xmlns:a16="http://schemas.microsoft.com/office/drawing/2014/main" val="3253126105"/>
                    </a:ext>
                  </a:extLst>
                </a:gridCol>
                <a:gridCol w="1300624">
                  <a:extLst>
                    <a:ext uri="{9D8B030D-6E8A-4147-A177-3AD203B41FA5}">
                      <a16:colId xmlns:a16="http://schemas.microsoft.com/office/drawing/2014/main" val="1637395388"/>
                    </a:ext>
                  </a:extLst>
                </a:gridCol>
              </a:tblGrid>
              <a:tr h="498073">
                <a:tc>
                  <a:txBody>
                    <a:bodyPr/>
                    <a:lstStyle/>
                    <a:p>
                      <a:pPr algn="l" fontAlgn="b"/>
                      <a:r>
                        <a:rPr lang="es-MX" sz="1400" b="1" u="none" strike="noStrike">
                          <a:effectLst/>
                        </a:rPr>
                        <a:t>Plan Institucional</a:t>
                      </a:r>
                      <a:endParaRPr lang="es-MX" sz="1400" b="1" i="0" u="none" strike="noStrike">
                        <a:solidFill>
                          <a:srgbClr val="000000"/>
                        </a:solidFill>
                        <a:effectLst/>
                        <a:latin typeface="Aptos Narrow" panose="020B0004020202020204" pitchFamily="34" charset="0"/>
                      </a:endParaRPr>
                    </a:p>
                  </a:txBody>
                  <a:tcPr marL="6059" marR="6059" marT="6059"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C000"/>
                    </a:solidFill>
                  </a:tcPr>
                </a:tc>
                <a:tc>
                  <a:txBody>
                    <a:bodyPr/>
                    <a:lstStyle/>
                    <a:p>
                      <a:pPr algn="ctr" fontAlgn="b"/>
                      <a:r>
                        <a:rPr lang="es-MX" sz="1400" b="1" u="none" strike="noStrike">
                          <a:effectLst/>
                        </a:rPr>
                        <a:t>Avance 2Q</a:t>
                      </a:r>
                      <a:endParaRPr lang="es-MX" sz="1400" b="1" i="0" u="none" strike="noStrike">
                        <a:solidFill>
                          <a:srgbClr val="000000"/>
                        </a:solidFill>
                        <a:effectLst/>
                        <a:latin typeface="Aptos Narrow" panose="020B0004020202020204" pitchFamily="34" charset="0"/>
                      </a:endParaRPr>
                    </a:p>
                  </a:txBody>
                  <a:tcPr marL="6059" marR="6059" marT="6059"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C000"/>
                    </a:solidFill>
                  </a:tcPr>
                </a:tc>
                <a:tc>
                  <a:txBody>
                    <a:bodyPr/>
                    <a:lstStyle/>
                    <a:p>
                      <a:pPr algn="ctr" fontAlgn="b"/>
                      <a:r>
                        <a:rPr lang="es-MX" sz="1400" b="1" u="none" strike="noStrike">
                          <a:effectLst/>
                        </a:rPr>
                        <a:t> </a:t>
                      </a:r>
                      <a:endParaRPr lang="es-MX" sz="1400" b="1" i="0" u="none" strike="noStrike">
                        <a:solidFill>
                          <a:srgbClr val="000000"/>
                        </a:solidFill>
                        <a:effectLst/>
                        <a:latin typeface="Aptos Narrow" panose="020B0004020202020204" pitchFamily="34" charset="0"/>
                      </a:endParaRPr>
                    </a:p>
                  </a:txBody>
                  <a:tcPr marL="6059" marR="6059" marT="6059"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C000"/>
                    </a:solidFill>
                  </a:tcPr>
                </a:tc>
                <a:tc>
                  <a:txBody>
                    <a:bodyPr/>
                    <a:lstStyle/>
                    <a:p>
                      <a:pPr algn="ctr" fontAlgn="b"/>
                      <a:r>
                        <a:rPr lang="es-MX" sz="1400" b="1" u="none" strike="noStrike">
                          <a:effectLst/>
                        </a:rPr>
                        <a:t>Avance Acumulado</a:t>
                      </a:r>
                      <a:endParaRPr lang="es-MX" sz="1400" b="1" i="0" u="none" strike="noStrike">
                        <a:solidFill>
                          <a:srgbClr val="000000"/>
                        </a:solidFill>
                        <a:effectLst/>
                        <a:latin typeface="Aptos Narrow" panose="020B0004020202020204" pitchFamily="34" charset="0"/>
                      </a:endParaRPr>
                    </a:p>
                  </a:txBody>
                  <a:tcPr marL="6059" marR="6059" marT="6059"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C000"/>
                    </a:solidFill>
                  </a:tcPr>
                </a:tc>
                <a:extLst>
                  <a:ext uri="{0D108BD9-81ED-4DB2-BD59-A6C34878D82A}">
                    <a16:rowId xmlns:a16="http://schemas.microsoft.com/office/drawing/2014/main" val="3566684549"/>
                  </a:ext>
                </a:extLst>
              </a:tr>
              <a:tr h="193670">
                <a:tc>
                  <a:txBody>
                    <a:bodyPr/>
                    <a:lstStyle/>
                    <a:p>
                      <a:pPr algn="l" fontAlgn="b"/>
                      <a:r>
                        <a:rPr lang="es-MX" sz="1200" u="none" strike="noStrike">
                          <a:effectLst/>
                        </a:rPr>
                        <a:t>Plan Institucional de Archivos de la Entidad ­PINAR</a:t>
                      </a:r>
                      <a:endParaRPr lang="es-MX" sz="1200" b="0" i="0" u="none" strike="noStrike">
                        <a:solidFill>
                          <a:srgbClr val="000000"/>
                        </a:solidFill>
                        <a:effectLst/>
                        <a:latin typeface="Aptos Narrow" panose="020B0004020202020204" pitchFamily="34" charset="0"/>
                      </a:endParaRPr>
                    </a:p>
                  </a:txBody>
                  <a:tcPr marL="6059" marR="6059" marT="6059"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b"/>
                      <a:r>
                        <a:rPr lang="es-MX" sz="1200" u="none" strike="noStrike">
                          <a:effectLst/>
                        </a:rPr>
                        <a:t>24,2%</a:t>
                      </a:r>
                      <a:endParaRPr lang="es-MX" sz="1200" b="0" i="0" u="none" strike="noStrike">
                        <a:solidFill>
                          <a:srgbClr val="000000"/>
                        </a:solidFill>
                        <a:effectLst/>
                        <a:latin typeface="Aptos Narrow" panose="020B0004020202020204" pitchFamily="34" charset="0"/>
                      </a:endParaRPr>
                    </a:p>
                  </a:txBody>
                  <a:tcPr marL="6059" marR="6059" marT="6059"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b"/>
                      <a:endParaRPr lang="es-MX" sz="1200" b="0" i="0" u="none" strike="noStrike">
                        <a:solidFill>
                          <a:srgbClr val="000000"/>
                        </a:solidFill>
                        <a:effectLst/>
                        <a:latin typeface="Aptos Narrow" panose="020B0004020202020204" pitchFamily="34" charset="0"/>
                      </a:endParaRPr>
                    </a:p>
                  </a:txBody>
                  <a:tcPr marL="6059" marR="6059" marT="6059"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b"/>
                      <a:r>
                        <a:rPr lang="es-MX" sz="1200" u="none" strike="noStrike">
                          <a:effectLst/>
                        </a:rPr>
                        <a:t>63,7%</a:t>
                      </a:r>
                      <a:endParaRPr lang="es-MX" sz="1200" b="0" i="0" u="none" strike="noStrike">
                        <a:solidFill>
                          <a:srgbClr val="000000"/>
                        </a:solidFill>
                        <a:effectLst/>
                        <a:latin typeface="Aptos Narrow" panose="020B0004020202020204" pitchFamily="34" charset="0"/>
                      </a:endParaRPr>
                    </a:p>
                  </a:txBody>
                  <a:tcPr marL="6059" marR="6059" marT="6059"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2321942707"/>
                  </a:ext>
                </a:extLst>
              </a:tr>
              <a:tr h="193670">
                <a:tc>
                  <a:txBody>
                    <a:bodyPr/>
                    <a:lstStyle/>
                    <a:p>
                      <a:pPr algn="l" fontAlgn="b"/>
                      <a:r>
                        <a:rPr lang="es-MX" sz="1200" u="none" strike="noStrike">
                          <a:effectLst/>
                        </a:rPr>
                        <a:t>Plan Estratégico de Tecnologías de la Información y las Comunicaciones ­ PETI</a:t>
                      </a:r>
                      <a:endParaRPr lang="es-MX" sz="1200" b="0" i="0" u="none" strike="noStrike">
                        <a:solidFill>
                          <a:srgbClr val="000000"/>
                        </a:solidFill>
                        <a:effectLst/>
                        <a:latin typeface="Aptos Narrow" panose="020B0004020202020204" pitchFamily="34" charset="0"/>
                      </a:endParaRPr>
                    </a:p>
                  </a:txBody>
                  <a:tcPr marL="6059" marR="6059" marT="6059"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b"/>
                      <a:r>
                        <a:rPr lang="es-MX" sz="1200" u="none" strike="noStrike">
                          <a:effectLst/>
                        </a:rPr>
                        <a:t>51,4%</a:t>
                      </a:r>
                      <a:endParaRPr lang="es-MX" sz="1200" b="0" i="0" u="none" strike="noStrike">
                        <a:solidFill>
                          <a:srgbClr val="000000"/>
                        </a:solidFill>
                        <a:effectLst/>
                        <a:latin typeface="Aptos Narrow" panose="020B0004020202020204" pitchFamily="34" charset="0"/>
                      </a:endParaRPr>
                    </a:p>
                  </a:txBody>
                  <a:tcPr marL="6059" marR="6059" marT="6059"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b"/>
                      <a:endParaRPr lang="es-MX" sz="1200" b="0" i="0" u="none" strike="noStrike">
                        <a:solidFill>
                          <a:srgbClr val="000000"/>
                        </a:solidFill>
                        <a:effectLst/>
                        <a:latin typeface="Aptos Narrow" panose="020B0004020202020204" pitchFamily="34" charset="0"/>
                      </a:endParaRPr>
                    </a:p>
                  </a:txBody>
                  <a:tcPr marL="6059" marR="6059" marT="6059"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b"/>
                      <a:r>
                        <a:rPr lang="es-MX" sz="1200" u="none" strike="noStrike">
                          <a:effectLst/>
                        </a:rPr>
                        <a:t>61,4%</a:t>
                      </a:r>
                      <a:endParaRPr lang="es-MX" sz="1200" b="0" i="0" u="none" strike="noStrike">
                        <a:solidFill>
                          <a:srgbClr val="000000"/>
                        </a:solidFill>
                        <a:effectLst/>
                        <a:latin typeface="Aptos Narrow" panose="020B0004020202020204" pitchFamily="34" charset="0"/>
                      </a:endParaRPr>
                    </a:p>
                  </a:txBody>
                  <a:tcPr marL="6059" marR="6059" marT="6059"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738859857"/>
                  </a:ext>
                </a:extLst>
              </a:tr>
              <a:tr h="193670">
                <a:tc>
                  <a:txBody>
                    <a:bodyPr/>
                    <a:lstStyle/>
                    <a:p>
                      <a:pPr algn="l" fontAlgn="b"/>
                      <a:r>
                        <a:rPr lang="es-MX" sz="1200" u="none" strike="noStrike">
                          <a:effectLst/>
                        </a:rPr>
                        <a:t>Plan de Tratamiento de Riesgos de Seguridad y Privacidad de la Información</a:t>
                      </a:r>
                      <a:endParaRPr lang="es-MX" sz="1200" b="0" i="0" u="none" strike="noStrike">
                        <a:solidFill>
                          <a:srgbClr val="000000"/>
                        </a:solidFill>
                        <a:effectLst/>
                        <a:latin typeface="Aptos Narrow" panose="020B0004020202020204" pitchFamily="34" charset="0"/>
                      </a:endParaRPr>
                    </a:p>
                  </a:txBody>
                  <a:tcPr marL="6059" marR="6059" marT="6059"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b"/>
                      <a:r>
                        <a:rPr lang="es-MX" sz="1200" u="none" strike="noStrike">
                          <a:effectLst/>
                        </a:rPr>
                        <a:t>40,0%</a:t>
                      </a:r>
                      <a:endParaRPr lang="es-MX" sz="1200" b="0" i="0" u="none" strike="noStrike">
                        <a:solidFill>
                          <a:srgbClr val="000000"/>
                        </a:solidFill>
                        <a:effectLst/>
                        <a:latin typeface="Aptos Narrow" panose="020B0004020202020204" pitchFamily="34" charset="0"/>
                      </a:endParaRPr>
                    </a:p>
                  </a:txBody>
                  <a:tcPr marL="6059" marR="6059" marT="6059"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b"/>
                      <a:endParaRPr lang="es-MX" sz="1200" b="0" i="0" u="none" strike="noStrike">
                        <a:solidFill>
                          <a:srgbClr val="000000"/>
                        </a:solidFill>
                        <a:effectLst/>
                        <a:latin typeface="Aptos Narrow" panose="020B0004020202020204" pitchFamily="34" charset="0"/>
                      </a:endParaRPr>
                    </a:p>
                  </a:txBody>
                  <a:tcPr marL="6059" marR="6059" marT="6059"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b"/>
                      <a:r>
                        <a:rPr lang="es-MX" sz="1200" u="none" strike="noStrike">
                          <a:effectLst/>
                        </a:rPr>
                        <a:t>50,0%</a:t>
                      </a:r>
                      <a:endParaRPr lang="es-MX" sz="1200" b="0" i="0" u="none" strike="noStrike">
                        <a:solidFill>
                          <a:srgbClr val="000000"/>
                        </a:solidFill>
                        <a:effectLst/>
                        <a:latin typeface="Aptos Narrow" panose="020B0004020202020204" pitchFamily="34" charset="0"/>
                      </a:endParaRPr>
                    </a:p>
                  </a:txBody>
                  <a:tcPr marL="6059" marR="6059" marT="6059"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2986243153"/>
                  </a:ext>
                </a:extLst>
              </a:tr>
              <a:tr h="193670">
                <a:tc>
                  <a:txBody>
                    <a:bodyPr/>
                    <a:lstStyle/>
                    <a:p>
                      <a:pPr algn="l" fontAlgn="b"/>
                      <a:r>
                        <a:rPr lang="es-MX" sz="1200" u="none" strike="noStrike">
                          <a:effectLst/>
                        </a:rPr>
                        <a:t>Plan de Seguridad y Privacidad de la Información</a:t>
                      </a:r>
                      <a:endParaRPr lang="es-MX" sz="1200" b="0" i="0" u="none" strike="noStrike">
                        <a:solidFill>
                          <a:srgbClr val="000000"/>
                        </a:solidFill>
                        <a:effectLst/>
                        <a:latin typeface="Aptos Narrow" panose="020B0004020202020204" pitchFamily="34" charset="0"/>
                      </a:endParaRPr>
                    </a:p>
                  </a:txBody>
                  <a:tcPr marL="6059" marR="6059" marT="6059"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b"/>
                      <a:r>
                        <a:rPr lang="es-MX" sz="1200" u="none" strike="noStrike">
                          <a:effectLst/>
                        </a:rPr>
                        <a:t>54,0%</a:t>
                      </a:r>
                      <a:endParaRPr lang="es-MX" sz="1200" b="0" i="0" u="none" strike="noStrike">
                        <a:solidFill>
                          <a:srgbClr val="000000"/>
                        </a:solidFill>
                        <a:effectLst/>
                        <a:latin typeface="Aptos Narrow" panose="020B0004020202020204" pitchFamily="34" charset="0"/>
                      </a:endParaRPr>
                    </a:p>
                  </a:txBody>
                  <a:tcPr marL="6059" marR="6059" marT="6059"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b"/>
                      <a:endParaRPr lang="es-MX" sz="1200" b="0" i="0" u="none" strike="noStrike">
                        <a:solidFill>
                          <a:srgbClr val="000000"/>
                        </a:solidFill>
                        <a:effectLst/>
                        <a:latin typeface="Aptos Narrow" panose="020B0004020202020204" pitchFamily="34" charset="0"/>
                      </a:endParaRPr>
                    </a:p>
                  </a:txBody>
                  <a:tcPr marL="6059" marR="6059" marT="6059"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b"/>
                      <a:r>
                        <a:rPr lang="es-MX" sz="1200" u="none" strike="noStrike">
                          <a:effectLst/>
                        </a:rPr>
                        <a:t>61,0%</a:t>
                      </a:r>
                      <a:endParaRPr lang="es-MX" sz="1200" b="0" i="0" u="none" strike="noStrike">
                        <a:solidFill>
                          <a:srgbClr val="000000"/>
                        </a:solidFill>
                        <a:effectLst/>
                        <a:latin typeface="Aptos Narrow" panose="020B0004020202020204" pitchFamily="34" charset="0"/>
                      </a:endParaRPr>
                    </a:p>
                  </a:txBody>
                  <a:tcPr marL="6059" marR="6059" marT="6059"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744828579"/>
                  </a:ext>
                </a:extLst>
              </a:tr>
              <a:tr h="193670">
                <a:tc>
                  <a:txBody>
                    <a:bodyPr/>
                    <a:lstStyle/>
                    <a:p>
                      <a:pPr algn="l" fontAlgn="b"/>
                      <a:r>
                        <a:rPr lang="es-MX" sz="1200" u="none" strike="noStrike">
                          <a:effectLst/>
                        </a:rPr>
                        <a:t>Plan Estratégico de Seguridad Vial – PESV </a:t>
                      </a:r>
                      <a:endParaRPr lang="es-MX" sz="1200" b="0" i="0" u="none" strike="noStrike">
                        <a:solidFill>
                          <a:srgbClr val="000000"/>
                        </a:solidFill>
                        <a:effectLst/>
                        <a:latin typeface="Aptos Narrow" panose="020B0004020202020204" pitchFamily="34" charset="0"/>
                      </a:endParaRPr>
                    </a:p>
                  </a:txBody>
                  <a:tcPr marL="6059" marR="6059" marT="6059"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b"/>
                      <a:r>
                        <a:rPr lang="es-MX" sz="1200" u="none" strike="noStrike">
                          <a:effectLst/>
                        </a:rPr>
                        <a:t>77,5%</a:t>
                      </a:r>
                      <a:endParaRPr lang="es-MX" sz="1200" b="0" i="0" u="none" strike="noStrike">
                        <a:solidFill>
                          <a:srgbClr val="000000"/>
                        </a:solidFill>
                        <a:effectLst/>
                        <a:latin typeface="Aptos Narrow" panose="020B0004020202020204" pitchFamily="34" charset="0"/>
                      </a:endParaRPr>
                    </a:p>
                  </a:txBody>
                  <a:tcPr marL="6059" marR="6059" marT="6059"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b"/>
                      <a:endParaRPr lang="es-MX" sz="1200" b="0" i="0" u="none" strike="noStrike">
                        <a:solidFill>
                          <a:srgbClr val="000000"/>
                        </a:solidFill>
                        <a:effectLst/>
                        <a:latin typeface="Aptos Narrow" panose="020B0004020202020204" pitchFamily="34" charset="0"/>
                      </a:endParaRPr>
                    </a:p>
                  </a:txBody>
                  <a:tcPr marL="6059" marR="6059" marT="6059"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b"/>
                      <a:r>
                        <a:rPr lang="es-MX" sz="1200" u="none" strike="noStrike">
                          <a:effectLst/>
                        </a:rPr>
                        <a:t>100,0%</a:t>
                      </a:r>
                      <a:endParaRPr lang="es-MX" sz="1200" b="0" i="0" u="none" strike="noStrike">
                        <a:solidFill>
                          <a:srgbClr val="000000"/>
                        </a:solidFill>
                        <a:effectLst/>
                        <a:latin typeface="Aptos Narrow" panose="020B0004020202020204" pitchFamily="34" charset="0"/>
                      </a:endParaRPr>
                    </a:p>
                  </a:txBody>
                  <a:tcPr marL="6059" marR="6059" marT="6059"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690982463"/>
                  </a:ext>
                </a:extLst>
              </a:tr>
              <a:tr h="193670">
                <a:tc>
                  <a:txBody>
                    <a:bodyPr/>
                    <a:lstStyle/>
                    <a:p>
                      <a:pPr algn="l" fontAlgn="b"/>
                      <a:r>
                        <a:rPr lang="es-MX" sz="1200" u="none" strike="noStrike">
                          <a:effectLst/>
                        </a:rPr>
                        <a:t>Plan de Gestión de la Integridad</a:t>
                      </a:r>
                      <a:endParaRPr lang="es-MX" sz="1200" b="0" i="0" u="none" strike="noStrike">
                        <a:solidFill>
                          <a:srgbClr val="000000"/>
                        </a:solidFill>
                        <a:effectLst/>
                        <a:latin typeface="Aptos Narrow" panose="020B0004020202020204" pitchFamily="34" charset="0"/>
                      </a:endParaRPr>
                    </a:p>
                  </a:txBody>
                  <a:tcPr marL="6059" marR="6059" marT="6059"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b"/>
                      <a:r>
                        <a:rPr lang="es-MX" sz="1200" u="none" strike="noStrike">
                          <a:effectLst/>
                        </a:rPr>
                        <a:t>25,0%</a:t>
                      </a:r>
                      <a:endParaRPr lang="es-MX" sz="1200" b="0" i="0" u="none" strike="noStrike">
                        <a:solidFill>
                          <a:srgbClr val="000000"/>
                        </a:solidFill>
                        <a:effectLst/>
                        <a:latin typeface="Aptos Narrow" panose="020B0004020202020204" pitchFamily="34" charset="0"/>
                      </a:endParaRPr>
                    </a:p>
                  </a:txBody>
                  <a:tcPr marL="6059" marR="6059" marT="6059"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b"/>
                      <a:endParaRPr lang="es-MX" sz="1200" b="0" i="0" u="none" strike="noStrike">
                        <a:solidFill>
                          <a:srgbClr val="000000"/>
                        </a:solidFill>
                        <a:effectLst/>
                        <a:latin typeface="Aptos Narrow" panose="020B0004020202020204" pitchFamily="34" charset="0"/>
                      </a:endParaRPr>
                    </a:p>
                  </a:txBody>
                  <a:tcPr marL="6059" marR="6059" marT="6059"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b"/>
                      <a:r>
                        <a:rPr lang="es-MX" sz="1200" u="none" strike="noStrike">
                          <a:effectLst/>
                        </a:rPr>
                        <a:t>50,0%</a:t>
                      </a:r>
                      <a:endParaRPr lang="es-MX" sz="1200" b="0" i="0" u="none" strike="noStrike">
                        <a:solidFill>
                          <a:srgbClr val="000000"/>
                        </a:solidFill>
                        <a:effectLst/>
                        <a:latin typeface="Aptos Narrow" panose="020B0004020202020204" pitchFamily="34" charset="0"/>
                      </a:endParaRPr>
                    </a:p>
                  </a:txBody>
                  <a:tcPr marL="6059" marR="6059" marT="6059"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4122782113"/>
                  </a:ext>
                </a:extLst>
              </a:tr>
              <a:tr h="193670">
                <a:tc>
                  <a:txBody>
                    <a:bodyPr/>
                    <a:lstStyle/>
                    <a:p>
                      <a:pPr algn="l" fontAlgn="b"/>
                      <a:r>
                        <a:rPr lang="es-MX" sz="1200" u="none" strike="noStrike">
                          <a:effectLst/>
                        </a:rPr>
                        <a:t>Plan Institucional de Participación Ciudadana</a:t>
                      </a:r>
                      <a:endParaRPr lang="es-MX" sz="1200" b="0" i="0" u="none" strike="noStrike">
                        <a:solidFill>
                          <a:srgbClr val="000000"/>
                        </a:solidFill>
                        <a:effectLst/>
                        <a:latin typeface="Aptos Narrow" panose="020B0004020202020204" pitchFamily="34" charset="0"/>
                      </a:endParaRPr>
                    </a:p>
                  </a:txBody>
                  <a:tcPr marL="6059" marR="6059" marT="6059"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b"/>
                      <a:r>
                        <a:rPr lang="es-MX" sz="1200" u="none" strike="noStrike">
                          <a:effectLst/>
                        </a:rPr>
                        <a:t>38,3%</a:t>
                      </a:r>
                      <a:endParaRPr lang="es-MX" sz="1200" b="0" i="0" u="none" strike="noStrike">
                        <a:solidFill>
                          <a:srgbClr val="000000"/>
                        </a:solidFill>
                        <a:effectLst/>
                        <a:latin typeface="Aptos Narrow" panose="020B0004020202020204" pitchFamily="34" charset="0"/>
                      </a:endParaRPr>
                    </a:p>
                  </a:txBody>
                  <a:tcPr marL="6059" marR="6059" marT="6059"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b"/>
                      <a:endParaRPr lang="es-MX" sz="1200" b="0" i="0" u="none" strike="noStrike">
                        <a:solidFill>
                          <a:srgbClr val="000000"/>
                        </a:solidFill>
                        <a:effectLst/>
                        <a:latin typeface="Aptos Narrow" panose="020B0004020202020204" pitchFamily="34" charset="0"/>
                      </a:endParaRPr>
                    </a:p>
                  </a:txBody>
                  <a:tcPr marL="6059" marR="6059" marT="6059"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b"/>
                      <a:r>
                        <a:rPr lang="es-MX" sz="1200" u="none" strike="noStrike">
                          <a:effectLst/>
                        </a:rPr>
                        <a:t>70,5%</a:t>
                      </a:r>
                      <a:endParaRPr lang="es-MX" sz="1200" b="0" i="0" u="none" strike="noStrike">
                        <a:solidFill>
                          <a:srgbClr val="000000"/>
                        </a:solidFill>
                        <a:effectLst/>
                        <a:latin typeface="Aptos Narrow" panose="020B0004020202020204" pitchFamily="34" charset="0"/>
                      </a:endParaRPr>
                    </a:p>
                  </a:txBody>
                  <a:tcPr marL="6059" marR="6059" marT="6059"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667721737"/>
                  </a:ext>
                </a:extLst>
              </a:tr>
              <a:tr h="193670">
                <a:tc>
                  <a:txBody>
                    <a:bodyPr/>
                    <a:lstStyle/>
                    <a:p>
                      <a:pPr algn="l" fontAlgn="b"/>
                      <a:r>
                        <a:rPr lang="es-MX" sz="1200" u="none" strike="noStrike">
                          <a:effectLst/>
                        </a:rPr>
                        <a:t>Plan Institucional de Gestión Ambiental – PIGA</a:t>
                      </a:r>
                      <a:endParaRPr lang="es-MX" sz="1200" b="0" i="0" u="none" strike="noStrike">
                        <a:solidFill>
                          <a:srgbClr val="000000"/>
                        </a:solidFill>
                        <a:effectLst/>
                        <a:latin typeface="Aptos Narrow" panose="020B0004020202020204" pitchFamily="34" charset="0"/>
                      </a:endParaRPr>
                    </a:p>
                  </a:txBody>
                  <a:tcPr marL="6059" marR="6059" marT="6059"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b"/>
                      <a:r>
                        <a:rPr lang="es-MX" sz="1200" u="none" strike="noStrike">
                          <a:effectLst/>
                        </a:rPr>
                        <a:t>39,7%</a:t>
                      </a:r>
                      <a:endParaRPr lang="es-MX" sz="1200" b="0" i="0" u="none" strike="noStrike">
                        <a:solidFill>
                          <a:srgbClr val="000000"/>
                        </a:solidFill>
                        <a:effectLst/>
                        <a:latin typeface="Aptos Narrow" panose="020B0004020202020204" pitchFamily="34" charset="0"/>
                      </a:endParaRPr>
                    </a:p>
                  </a:txBody>
                  <a:tcPr marL="6059" marR="6059" marT="6059"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b"/>
                      <a:endParaRPr lang="es-MX" sz="1200" b="0" i="0" u="none" strike="noStrike">
                        <a:solidFill>
                          <a:srgbClr val="000000"/>
                        </a:solidFill>
                        <a:effectLst/>
                        <a:latin typeface="Aptos Narrow" panose="020B0004020202020204" pitchFamily="34" charset="0"/>
                      </a:endParaRPr>
                    </a:p>
                  </a:txBody>
                  <a:tcPr marL="6059" marR="6059" marT="6059"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b"/>
                      <a:r>
                        <a:rPr lang="es-MX" sz="1200" u="none" strike="noStrike">
                          <a:effectLst/>
                        </a:rPr>
                        <a:t>51,7%</a:t>
                      </a:r>
                      <a:endParaRPr lang="es-MX" sz="1200" b="0" i="0" u="none" strike="noStrike">
                        <a:solidFill>
                          <a:srgbClr val="000000"/>
                        </a:solidFill>
                        <a:effectLst/>
                        <a:latin typeface="Aptos Narrow" panose="020B0004020202020204" pitchFamily="34" charset="0"/>
                      </a:endParaRPr>
                    </a:p>
                  </a:txBody>
                  <a:tcPr marL="6059" marR="6059" marT="6059"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2232855381"/>
                  </a:ext>
                </a:extLst>
              </a:tr>
              <a:tr h="193670">
                <a:tc>
                  <a:txBody>
                    <a:bodyPr/>
                    <a:lstStyle/>
                    <a:p>
                      <a:pPr algn="l" fontAlgn="b"/>
                      <a:r>
                        <a:rPr lang="es-MX" sz="1200" u="none" strike="noStrike">
                          <a:effectLst/>
                        </a:rPr>
                        <a:t>Plan de Acción</a:t>
                      </a:r>
                      <a:endParaRPr lang="es-MX" sz="1200" b="0" i="0" u="none" strike="noStrike">
                        <a:solidFill>
                          <a:srgbClr val="000000"/>
                        </a:solidFill>
                        <a:effectLst/>
                        <a:latin typeface="Aptos Narrow" panose="020B0004020202020204" pitchFamily="34" charset="0"/>
                      </a:endParaRPr>
                    </a:p>
                  </a:txBody>
                  <a:tcPr marL="6059" marR="6059" marT="6059"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b"/>
                      <a:r>
                        <a:rPr lang="es-MX" sz="1200" u="none" strike="noStrike">
                          <a:effectLst/>
                        </a:rPr>
                        <a:t>45,6%</a:t>
                      </a:r>
                      <a:endParaRPr lang="es-MX" sz="1200" b="0" i="0" u="none" strike="noStrike">
                        <a:solidFill>
                          <a:srgbClr val="000000"/>
                        </a:solidFill>
                        <a:effectLst/>
                        <a:latin typeface="Aptos Narrow" panose="020B0004020202020204" pitchFamily="34" charset="0"/>
                      </a:endParaRPr>
                    </a:p>
                  </a:txBody>
                  <a:tcPr marL="6059" marR="6059" marT="6059"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b"/>
                      <a:endParaRPr lang="es-MX" sz="1200" b="0" i="0" u="none" strike="noStrike">
                        <a:solidFill>
                          <a:srgbClr val="000000"/>
                        </a:solidFill>
                        <a:effectLst/>
                        <a:latin typeface="Aptos Narrow" panose="020B0004020202020204" pitchFamily="34" charset="0"/>
                      </a:endParaRPr>
                    </a:p>
                  </a:txBody>
                  <a:tcPr marL="6059" marR="6059" marT="6059"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b"/>
                      <a:r>
                        <a:rPr lang="es-MX" sz="1200" u="none" strike="noStrike">
                          <a:effectLst/>
                        </a:rPr>
                        <a:t>66,4%</a:t>
                      </a:r>
                      <a:endParaRPr lang="es-MX" sz="1200" b="0" i="0" u="none" strike="noStrike">
                        <a:solidFill>
                          <a:srgbClr val="000000"/>
                        </a:solidFill>
                        <a:effectLst/>
                        <a:latin typeface="Aptos Narrow" panose="020B0004020202020204" pitchFamily="34" charset="0"/>
                      </a:endParaRPr>
                    </a:p>
                  </a:txBody>
                  <a:tcPr marL="6059" marR="6059" marT="6059"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785690280"/>
                  </a:ext>
                </a:extLst>
              </a:tr>
              <a:tr h="193670">
                <a:tc>
                  <a:txBody>
                    <a:bodyPr/>
                    <a:lstStyle/>
                    <a:p>
                      <a:pPr algn="l" fontAlgn="b"/>
                      <a:r>
                        <a:rPr lang="es-MX" sz="1200" u="none" strike="noStrike">
                          <a:effectLst/>
                        </a:rPr>
                        <a:t>MIPG</a:t>
                      </a:r>
                      <a:endParaRPr lang="es-MX" sz="1200" b="0" i="0" u="none" strike="noStrike">
                        <a:solidFill>
                          <a:srgbClr val="000000"/>
                        </a:solidFill>
                        <a:effectLst/>
                        <a:latin typeface="Aptos Narrow" panose="020B0004020202020204" pitchFamily="34" charset="0"/>
                      </a:endParaRPr>
                    </a:p>
                  </a:txBody>
                  <a:tcPr marL="6059" marR="6059" marT="6059"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b"/>
                      <a:r>
                        <a:rPr lang="es-MX" sz="1200" u="none" strike="noStrike">
                          <a:effectLst/>
                        </a:rPr>
                        <a:t>52,7%</a:t>
                      </a:r>
                      <a:endParaRPr lang="es-MX" sz="1200" b="0" i="0" u="none" strike="noStrike">
                        <a:solidFill>
                          <a:srgbClr val="000000"/>
                        </a:solidFill>
                        <a:effectLst/>
                        <a:latin typeface="Aptos Narrow" panose="020B0004020202020204" pitchFamily="34" charset="0"/>
                      </a:endParaRPr>
                    </a:p>
                  </a:txBody>
                  <a:tcPr marL="6059" marR="6059" marT="6059"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b"/>
                      <a:endParaRPr lang="es-MX" sz="1200" b="0" i="0" u="none" strike="noStrike">
                        <a:solidFill>
                          <a:srgbClr val="000000"/>
                        </a:solidFill>
                        <a:effectLst/>
                        <a:latin typeface="Aptos Narrow" panose="020B0004020202020204" pitchFamily="34" charset="0"/>
                      </a:endParaRPr>
                    </a:p>
                  </a:txBody>
                  <a:tcPr marL="6059" marR="6059" marT="6059"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b"/>
                      <a:r>
                        <a:rPr lang="es-MX" sz="1200" u="none" strike="noStrike">
                          <a:effectLst/>
                        </a:rPr>
                        <a:t>62,3%</a:t>
                      </a:r>
                      <a:endParaRPr lang="es-MX" sz="1200" b="0" i="0" u="none" strike="noStrike">
                        <a:solidFill>
                          <a:srgbClr val="000000"/>
                        </a:solidFill>
                        <a:effectLst/>
                        <a:latin typeface="Aptos Narrow" panose="020B0004020202020204" pitchFamily="34" charset="0"/>
                      </a:endParaRPr>
                    </a:p>
                  </a:txBody>
                  <a:tcPr marL="6059" marR="6059" marT="6059"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2501683882"/>
                  </a:ext>
                </a:extLst>
              </a:tr>
              <a:tr h="193670">
                <a:tc>
                  <a:txBody>
                    <a:bodyPr/>
                    <a:lstStyle/>
                    <a:p>
                      <a:pPr algn="l" fontAlgn="b"/>
                      <a:r>
                        <a:rPr lang="es-MX" sz="1200" u="none" strike="noStrike">
                          <a:effectLst/>
                        </a:rPr>
                        <a:t>Planes de mejoramiento</a:t>
                      </a:r>
                      <a:endParaRPr lang="es-MX" sz="1200" b="0" i="0" u="none" strike="noStrike">
                        <a:solidFill>
                          <a:srgbClr val="000000"/>
                        </a:solidFill>
                        <a:effectLst/>
                        <a:latin typeface="Aptos Narrow" panose="020B0004020202020204" pitchFamily="34" charset="0"/>
                      </a:endParaRPr>
                    </a:p>
                  </a:txBody>
                  <a:tcPr marL="6059" marR="6059" marT="6059"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b"/>
                      <a:r>
                        <a:rPr lang="es-MX" sz="1200" u="none" strike="noStrike">
                          <a:effectLst/>
                        </a:rPr>
                        <a:t>30,0%</a:t>
                      </a:r>
                      <a:endParaRPr lang="es-MX" sz="1200" b="0" i="0" u="none" strike="noStrike">
                        <a:solidFill>
                          <a:srgbClr val="000000"/>
                        </a:solidFill>
                        <a:effectLst/>
                        <a:latin typeface="Aptos Narrow" panose="020B0004020202020204" pitchFamily="34" charset="0"/>
                      </a:endParaRPr>
                    </a:p>
                  </a:txBody>
                  <a:tcPr marL="6059" marR="6059" marT="6059"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b"/>
                      <a:endParaRPr lang="es-MX" sz="1200" b="0" i="0" u="none" strike="noStrike">
                        <a:solidFill>
                          <a:srgbClr val="000000"/>
                        </a:solidFill>
                        <a:effectLst/>
                        <a:latin typeface="Aptos Narrow" panose="020B0004020202020204" pitchFamily="34" charset="0"/>
                      </a:endParaRPr>
                    </a:p>
                  </a:txBody>
                  <a:tcPr marL="6059" marR="6059" marT="6059"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b"/>
                      <a:r>
                        <a:rPr lang="es-MX" sz="1200" u="none" strike="noStrike">
                          <a:effectLst/>
                        </a:rPr>
                        <a:t>52,5%</a:t>
                      </a:r>
                      <a:endParaRPr lang="es-MX" sz="1200" b="0" i="0" u="none" strike="noStrike">
                        <a:solidFill>
                          <a:srgbClr val="000000"/>
                        </a:solidFill>
                        <a:effectLst/>
                        <a:latin typeface="Aptos Narrow" panose="020B0004020202020204" pitchFamily="34" charset="0"/>
                      </a:endParaRPr>
                    </a:p>
                  </a:txBody>
                  <a:tcPr marL="6059" marR="6059" marT="6059"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3003339057"/>
                  </a:ext>
                </a:extLst>
              </a:tr>
              <a:tr h="193670">
                <a:tc>
                  <a:txBody>
                    <a:bodyPr/>
                    <a:lstStyle/>
                    <a:p>
                      <a:pPr algn="l" fontAlgn="b"/>
                      <a:r>
                        <a:rPr lang="es-MX" sz="1200" u="none" strike="noStrike">
                          <a:effectLst/>
                        </a:rPr>
                        <a:t>Plan de fortalecimiento Subdirección Operativa (P.F.S.O.)</a:t>
                      </a:r>
                      <a:endParaRPr lang="es-MX" sz="1200" b="0" i="0" u="none" strike="noStrike">
                        <a:solidFill>
                          <a:srgbClr val="000000"/>
                        </a:solidFill>
                        <a:effectLst/>
                        <a:latin typeface="Aptos Narrow" panose="020B0004020202020204" pitchFamily="34" charset="0"/>
                      </a:endParaRPr>
                    </a:p>
                  </a:txBody>
                  <a:tcPr marL="6059" marR="6059" marT="6059"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b"/>
                      <a:r>
                        <a:rPr lang="es-MX" sz="1200" u="none" strike="noStrike">
                          <a:effectLst/>
                        </a:rPr>
                        <a:t>42,0%</a:t>
                      </a:r>
                      <a:endParaRPr lang="es-MX" sz="1200" b="0" i="0" u="none" strike="noStrike">
                        <a:solidFill>
                          <a:srgbClr val="000000"/>
                        </a:solidFill>
                        <a:effectLst/>
                        <a:latin typeface="Aptos Narrow" panose="020B0004020202020204" pitchFamily="34" charset="0"/>
                      </a:endParaRPr>
                    </a:p>
                  </a:txBody>
                  <a:tcPr marL="6059" marR="6059" marT="6059"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b"/>
                      <a:endParaRPr lang="es-MX" sz="1200" b="0" i="0" u="none" strike="noStrike">
                        <a:solidFill>
                          <a:srgbClr val="000000"/>
                        </a:solidFill>
                        <a:effectLst/>
                        <a:latin typeface="Aptos Narrow" panose="020B0004020202020204" pitchFamily="34" charset="0"/>
                      </a:endParaRPr>
                    </a:p>
                  </a:txBody>
                  <a:tcPr marL="6059" marR="6059" marT="6059"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b"/>
                      <a:r>
                        <a:rPr lang="es-MX" sz="1200" u="none" strike="noStrike">
                          <a:effectLst/>
                        </a:rPr>
                        <a:t>73,5%</a:t>
                      </a:r>
                      <a:endParaRPr lang="es-MX" sz="1200" b="0" i="0" u="none" strike="noStrike">
                        <a:solidFill>
                          <a:srgbClr val="000000"/>
                        </a:solidFill>
                        <a:effectLst/>
                        <a:latin typeface="Aptos Narrow" panose="020B0004020202020204" pitchFamily="34" charset="0"/>
                      </a:endParaRPr>
                    </a:p>
                  </a:txBody>
                  <a:tcPr marL="6059" marR="6059" marT="6059"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2897590959"/>
                  </a:ext>
                </a:extLst>
              </a:tr>
              <a:tr h="193670">
                <a:tc>
                  <a:txBody>
                    <a:bodyPr/>
                    <a:lstStyle/>
                    <a:p>
                      <a:pPr algn="l" fontAlgn="b"/>
                      <a:r>
                        <a:rPr lang="pt-BR" sz="1200" u="none" strike="noStrike">
                          <a:effectLst/>
                        </a:rPr>
                        <a:t>Plan Anual de Auditorias</a:t>
                      </a:r>
                      <a:endParaRPr lang="pt-BR" sz="1200" b="0" i="0" u="none" strike="noStrike">
                        <a:solidFill>
                          <a:srgbClr val="000000"/>
                        </a:solidFill>
                        <a:effectLst/>
                        <a:latin typeface="Aptos Narrow" panose="020B0004020202020204" pitchFamily="34" charset="0"/>
                      </a:endParaRPr>
                    </a:p>
                  </a:txBody>
                  <a:tcPr marL="6059" marR="6059" marT="6059"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b"/>
                      <a:r>
                        <a:rPr lang="es-MX" sz="1200" u="none" strike="noStrike">
                          <a:effectLst/>
                        </a:rPr>
                        <a:t>50,0%</a:t>
                      </a:r>
                      <a:endParaRPr lang="es-MX" sz="1200" b="0" i="0" u="none" strike="noStrike">
                        <a:solidFill>
                          <a:srgbClr val="000000"/>
                        </a:solidFill>
                        <a:effectLst/>
                        <a:latin typeface="Aptos Narrow" panose="020B0004020202020204" pitchFamily="34" charset="0"/>
                      </a:endParaRPr>
                    </a:p>
                  </a:txBody>
                  <a:tcPr marL="6059" marR="6059" marT="6059"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b"/>
                      <a:endParaRPr lang="es-MX" sz="1200" b="0" i="0" u="none" strike="noStrike">
                        <a:solidFill>
                          <a:srgbClr val="000000"/>
                        </a:solidFill>
                        <a:effectLst/>
                        <a:latin typeface="Aptos Narrow" panose="020B0004020202020204" pitchFamily="34" charset="0"/>
                      </a:endParaRPr>
                    </a:p>
                  </a:txBody>
                  <a:tcPr marL="6059" marR="6059" marT="6059"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b"/>
                      <a:r>
                        <a:rPr lang="es-MX" sz="1200" u="none" strike="noStrike">
                          <a:effectLst/>
                        </a:rPr>
                        <a:t>75,0%</a:t>
                      </a:r>
                      <a:endParaRPr lang="es-MX" sz="1200" b="0" i="0" u="none" strike="noStrike">
                        <a:solidFill>
                          <a:srgbClr val="000000"/>
                        </a:solidFill>
                        <a:effectLst/>
                        <a:latin typeface="Aptos Narrow" panose="020B0004020202020204" pitchFamily="34" charset="0"/>
                      </a:endParaRPr>
                    </a:p>
                  </a:txBody>
                  <a:tcPr marL="6059" marR="6059" marT="6059"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2618048546"/>
                  </a:ext>
                </a:extLst>
              </a:tr>
              <a:tr h="193670">
                <a:tc>
                  <a:txBody>
                    <a:bodyPr/>
                    <a:lstStyle/>
                    <a:p>
                      <a:pPr algn="l" fontAlgn="b"/>
                      <a:r>
                        <a:rPr lang="es-MX" sz="1200" u="none" strike="noStrike">
                          <a:effectLst/>
                        </a:rPr>
                        <a:t>Plan de Comunicaciones Bomberos Bogotá 2024</a:t>
                      </a:r>
                      <a:endParaRPr lang="es-MX" sz="1200" b="0" i="0" u="none" strike="noStrike">
                        <a:solidFill>
                          <a:srgbClr val="000000"/>
                        </a:solidFill>
                        <a:effectLst/>
                        <a:latin typeface="Aptos Narrow" panose="020B0004020202020204" pitchFamily="34" charset="0"/>
                      </a:endParaRPr>
                    </a:p>
                  </a:txBody>
                  <a:tcPr marL="6059" marR="6059" marT="6059"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b"/>
                      <a:r>
                        <a:rPr lang="es-MX" sz="1200" u="none" strike="noStrike">
                          <a:effectLst/>
                        </a:rPr>
                        <a:t>50,0%</a:t>
                      </a:r>
                      <a:endParaRPr lang="es-MX" sz="1200" b="0" i="0" u="none" strike="noStrike">
                        <a:solidFill>
                          <a:srgbClr val="000000"/>
                        </a:solidFill>
                        <a:effectLst/>
                        <a:latin typeface="Aptos Narrow" panose="020B0004020202020204" pitchFamily="34" charset="0"/>
                      </a:endParaRPr>
                    </a:p>
                  </a:txBody>
                  <a:tcPr marL="6059" marR="6059" marT="6059"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b"/>
                      <a:endParaRPr lang="es-MX" sz="1200" b="0" i="0" u="none" strike="noStrike">
                        <a:solidFill>
                          <a:srgbClr val="000000"/>
                        </a:solidFill>
                        <a:effectLst/>
                        <a:latin typeface="Aptos Narrow" panose="020B0004020202020204" pitchFamily="34" charset="0"/>
                      </a:endParaRPr>
                    </a:p>
                  </a:txBody>
                  <a:tcPr marL="6059" marR="6059" marT="6059"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b"/>
                      <a:r>
                        <a:rPr lang="es-MX" sz="1200" u="none" strike="noStrike">
                          <a:effectLst/>
                        </a:rPr>
                        <a:t>50,0%</a:t>
                      </a:r>
                      <a:endParaRPr lang="es-MX" sz="1200" b="0" i="0" u="none" strike="noStrike">
                        <a:solidFill>
                          <a:srgbClr val="000000"/>
                        </a:solidFill>
                        <a:effectLst/>
                        <a:latin typeface="Aptos Narrow" panose="020B0004020202020204" pitchFamily="34" charset="0"/>
                      </a:endParaRPr>
                    </a:p>
                  </a:txBody>
                  <a:tcPr marL="6059" marR="6059" marT="6059"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2379131945"/>
                  </a:ext>
                </a:extLst>
              </a:tr>
              <a:tr h="193670">
                <a:tc>
                  <a:txBody>
                    <a:bodyPr/>
                    <a:lstStyle/>
                    <a:p>
                      <a:pPr algn="l" fontAlgn="b"/>
                      <a:r>
                        <a:rPr lang="es-MX" sz="1200" u="none" strike="noStrike">
                          <a:effectLst/>
                        </a:rPr>
                        <a:t>Plan Anual de Vacantes</a:t>
                      </a:r>
                      <a:endParaRPr lang="es-MX" sz="1200" b="0" i="0" u="none" strike="noStrike">
                        <a:solidFill>
                          <a:srgbClr val="000000"/>
                        </a:solidFill>
                        <a:effectLst/>
                        <a:latin typeface="Aptos Narrow" panose="020B0004020202020204" pitchFamily="34" charset="0"/>
                      </a:endParaRPr>
                    </a:p>
                  </a:txBody>
                  <a:tcPr marL="6059" marR="6059" marT="6059"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b"/>
                      <a:r>
                        <a:rPr lang="es-MX" sz="1200" u="none" strike="noStrike">
                          <a:effectLst/>
                        </a:rPr>
                        <a:t>50,0%</a:t>
                      </a:r>
                      <a:endParaRPr lang="es-MX" sz="1200" b="0" i="0" u="none" strike="noStrike">
                        <a:solidFill>
                          <a:srgbClr val="000000"/>
                        </a:solidFill>
                        <a:effectLst/>
                        <a:latin typeface="Aptos Narrow" panose="020B0004020202020204" pitchFamily="34" charset="0"/>
                      </a:endParaRPr>
                    </a:p>
                  </a:txBody>
                  <a:tcPr marL="6059" marR="6059" marT="6059"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b"/>
                      <a:endParaRPr lang="es-MX" sz="1200" b="0" i="0" u="none" strike="noStrike">
                        <a:solidFill>
                          <a:srgbClr val="000000"/>
                        </a:solidFill>
                        <a:effectLst/>
                        <a:latin typeface="Aptos Narrow" panose="020B0004020202020204" pitchFamily="34" charset="0"/>
                      </a:endParaRPr>
                    </a:p>
                  </a:txBody>
                  <a:tcPr marL="6059" marR="6059" marT="6059"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b"/>
                      <a:r>
                        <a:rPr lang="es-MX" sz="1200" u="none" strike="noStrike">
                          <a:effectLst/>
                        </a:rPr>
                        <a:t>62,5%</a:t>
                      </a:r>
                      <a:endParaRPr lang="es-MX" sz="1200" b="0" i="0" u="none" strike="noStrike">
                        <a:solidFill>
                          <a:srgbClr val="000000"/>
                        </a:solidFill>
                        <a:effectLst/>
                        <a:latin typeface="Aptos Narrow" panose="020B0004020202020204" pitchFamily="34" charset="0"/>
                      </a:endParaRPr>
                    </a:p>
                  </a:txBody>
                  <a:tcPr marL="6059" marR="6059" marT="6059"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2280238057"/>
                  </a:ext>
                </a:extLst>
              </a:tr>
              <a:tr h="193670">
                <a:tc>
                  <a:txBody>
                    <a:bodyPr/>
                    <a:lstStyle/>
                    <a:p>
                      <a:pPr algn="l" fontAlgn="b"/>
                      <a:r>
                        <a:rPr lang="es-MX" sz="1200" u="none" strike="noStrike">
                          <a:effectLst/>
                        </a:rPr>
                        <a:t>Plan de Previsión de Recursos Humanos</a:t>
                      </a:r>
                      <a:endParaRPr lang="es-MX" sz="1200" b="0" i="0" u="none" strike="noStrike">
                        <a:solidFill>
                          <a:srgbClr val="000000"/>
                        </a:solidFill>
                        <a:effectLst/>
                        <a:latin typeface="Aptos Narrow" panose="020B0004020202020204" pitchFamily="34" charset="0"/>
                      </a:endParaRPr>
                    </a:p>
                  </a:txBody>
                  <a:tcPr marL="6059" marR="6059" marT="6059"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b"/>
                      <a:r>
                        <a:rPr lang="es-MX" sz="1200" u="none" strike="noStrike">
                          <a:effectLst/>
                        </a:rPr>
                        <a:t>50,0%</a:t>
                      </a:r>
                      <a:endParaRPr lang="es-MX" sz="1200" b="0" i="0" u="none" strike="noStrike">
                        <a:solidFill>
                          <a:srgbClr val="000000"/>
                        </a:solidFill>
                        <a:effectLst/>
                        <a:latin typeface="Aptos Narrow" panose="020B0004020202020204" pitchFamily="34" charset="0"/>
                      </a:endParaRPr>
                    </a:p>
                  </a:txBody>
                  <a:tcPr marL="6059" marR="6059" marT="6059"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b"/>
                      <a:endParaRPr lang="es-MX" sz="1200" b="0" i="0" u="none" strike="noStrike">
                        <a:solidFill>
                          <a:srgbClr val="000000"/>
                        </a:solidFill>
                        <a:effectLst/>
                        <a:latin typeface="Aptos Narrow" panose="020B0004020202020204" pitchFamily="34" charset="0"/>
                      </a:endParaRPr>
                    </a:p>
                  </a:txBody>
                  <a:tcPr marL="6059" marR="6059" marT="6059"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b"/>
                      <a:r>
                        <a:rPr lang="es-MX" sz="1200" u="none" strike="noStrike">
                          <a:effectLst/>
                        </a:rPr>
                        <a:t>58,3%</a:t>
                      </a:r>
                      <a:endParaRPr lang="es-MX" sz="1200" b="0" i="0" u="none" strike="noStrike">
                        <a:solidFill>
                          <a:srgbClr val="000000"/>
                        </a:solidFill>
                        <a:effectLst/>
                        <a:latin typeface="Aptos Narrow" panose="020B0004020202020204" pitchFamily="34" charset="0"/>
                      </a:endParaRPr>
                    </a:p>
                  </a:txBody>
                  <a:tcPr marL="6059" marR="6059" marT="6059"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722574851"/>
                  </a:ext>
                </a:extLst>
              </a:tr>
              <a:tr h="193670">
                <a:tc>
                  <a:txBody>
                    <a:bodyPr/>
                    <a:lstStyle/>
                    <a:p>
                      <a:pPr algn="l" fontAlgn="b"/>
                      <a:r>
                        <a:rPr lang="es-MX" sz="1200" u="none" strike="noStrike">
                          <a:effectLst/>
                        </a:rPr>
                        <a:t>Plan Estratégico de Talento Humano</a:t>
                      </a:r>
                      <a:endParaRPr lang="es-MX" sz="1200" b="0" i="0" u="none" strike="noStrike">
                        <a:solidFill>
                          <a:srgbClr val="000000"/>
                        </a:solidFill>
                        <a:effectLst/>
                        <a:latin typeface="Aptos Narrow" panose="020B0004020202020204" pitchFamily="34" charset="0"/>
                      </a:endParaRPr>
                    </a:p>
                  </a:txBody>
                  <a:tcPr marL="6059" marR="6059" marT="6059"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b"/>
                      <a:r>
                        <a:rPr lang="es-MX" sz="1200" u="none" strike="noStrike">
                          <a:effectLst/>
                        </a:rPr>
                        <a:t>34,5%</a:t>
                      </a:r>
                      <a:endParaRPr lang="es-MX" sz="1200" b="0" i="0" u="none" strike="noStrike">
                        <a:solidFill>
                          <a:srgbClr val="000000"/>
                        </a:solidFill>
                        <a:effectLst/>
                        <a:latin typeface="Aptos Narrow" panose="020B0004020202020204" pitchFamily="34" charset="0"/>
                      </a:endParaRPr>
                    </a:p>
                  </a:txBody>
                  <a:tcPr marL="6059" marR="6059" marT="6059"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b"/>
                      <a:endParaRPr lang="es-MX" sz="1200" b="0" i="0" u="none" strike="noStrike">
                        <a:solidFill>
                          <a:srgbClr val="000000"/>
                        </a:solidFill>
                        <a:effectLst/>
                        <a:latin typeface="Aptos Narrow" panose="020B0004020202020204" pitchFamily="34" charset="0"/>
                      </a:endParaRPr>
                    </a:p>
                  </a:txBody>
                  <a:tcPr marL="6059" marR="6059" marT="6059"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b"/>
                      <a:r>
                        <a:rPr lang="es-MX" sz="1200" u="none" strike="noStrike">
                          <a:effectLst/>
                        </a:rPr>
                        <a:t>48,0%</a:t>
                      </a:r>
                      <a:endParaRPr lang="es-MX" sz="1200" b="0" i="0" u="none" strike="noStrike">
                        <a:solidFill>
                          <a:srgbClr val="000000"/>
                        </a:solidFill>
                        <a:effectLst/>
                        <a:latin typeface="Aptos Narrow" panose="020B0004020202020204" pitchFamily="34" charset="0"/>
                      </a:endParaRPr>
                    </a:p>
                  </a:txBody>
                  <a:tcPr marL="6059" marR="6059" marT="6059"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843746053"/>
                  </a:ext>
                </a:extLst>
              </a:tr>
              <a:tr h="193670">
                <a:tc>
                  <a:txBody>
                    <a:bodyPr/>
                    <a:lstStyle/>
                    <a:p>
                      <a:pPr algn="l" fontAlgn="b"/>
                      <a:r>
                        <a:rPr lang="es-MX" sz="1200" u="none" strike="noStrike">
                          <a:effectLst/>
                        </a:rPr>
                        <a:t>Plan Institucional de Capacitación</a:t>
                      </a:r>
                      <a:endParaRPr lang="es-MX" sz="1200" b="0" i="0" u="none" strike="noStrike">
                        <a:solidFill>
                          <a:srgbClr val="000000"/>
                        </a:solidFill>
                        <a:effectLst/>
                        <a:latin typeface="Aptos Narrow" panose="020B0004020202020204" pitchFamily="34" charset="0"/>
                      </a:endParaRPr>
                    </a:p>
                  </a:txBody>
                  <a:tcPr marL="6059" marR="6059" marT="6059"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b"/>
                      <a:r>
                        <a:rPr lang="es-MX" sz="1200" u="none" strike="noStrike">
                          <a:effectLst/>
                        </a:rPr>
                        <a:t>41,0%</a:t>
                      </a:r>
                      <a:endParaRPr lang="es-MX" sz="1200" b="0" i="0" u="none" strike="noStrike">
                        <a:solidFill>
                          <a:srgbClr val="000000"/>
                        </a:solidFill>
                        <a:effectLst/>
                        <a:latin typeface="Aptos Narrow" panose="020B0004020202020204" pitchFamily="34" charset="0"/>
                      </a:endParaRPr>
                    </a:p>
                  </a:txBody>
                  <a:tcPr marL="6059" marR="6059" marT="6059"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b"/>
                      <a:endParaRPr lang="es-MX" sz="1200" b="0" i="0" u="none" strike="noStrike">
                        <a:solidFill>
                          <a:srgbClr val="000000"/>
                        </a:solidFill>
                        <a:effectLst/>
                        <a:latin typeface="Aptos Narrow" panose="020B0004020202020204" pitchFamily="34" charset="0"/>
                      </a:endParaRPr>
                    </a:p>
                  </a:txBody>
                  <a:tcPr marL="6059" marR="6059" marT="6059"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b"/>
                      <a:r>
                        <a:rPr lang="es-MX" sz="1200" u="none" strike="noStrike">
                          <a:effectLst/>
                        </a:rPr>
                        <a:t>66,0%</a:t>
                      </a:r>
                      <a:endParaRPr lang="es-MX" sz="1200" b="0" i="0" u="none" strike="noStrike">
                        <a:solidFill>
                          <a:srgbClr val="000000"/>
                        </a:solidFill>
                        <a:effectLst/>
                        <a:latin typeface="Aptos Narrow" panose="020B0004020202020204" pitchFamily="34" charset="0"/>
                      </a:endParaRPr>
                    </a:p>
                  </a:txBody>
                  <a:tcPr marL="6059" marR="6059" marT="6059"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2197657399"/>
                  </a:ext>
                </a:extLst>
              </a:tr>
              <a:tr h="193670">
                <a:tc>
                  <a:txBody>
                    <a:bodyPr/>
                    <a:lstStyle/>
                    <a:p>
                      <a:pPr algn="l" fontAlgn="b"/>
                      <a:r>
                        <a:rPr lang="es-MX" sz="1200" u="none" strike="noStrike">
                          <a:effectLst/>
                        </a:rPr>
                        <a:t>Plan de Incentivos Institucionales</a:t>
                      </a:r>
                      <a:endParaRPr lang="es-MX" sz="1200" b="0" i="0" u="none" strike="noStrike">
                        <a:solidFill>
                          <a:srgbClr val="000000"/>
                        </a:solidFill>
                        <a:effectLst/>
                        <a:latin typeface="Aptos Narrow" panose="020B0004020202020204" pitchFamily="34" charset="0"/>
                      </a:endParaRPr>
                    </a:p>
                  </a:txBody>
                  <a:tcPr marL="6059" marR="6059" marT="6059"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b"/>
                      <a:r>
                        <a:rPr lang="es-MX" sz="1200" u="none" strike="noStrike">
                          <a:effectLst/>
                        </a:rPr>
                        <a:t>16,5%</a:t>
                      </a:r>
                      <a:endParaRPr lang="es-MX" sz="1200" b="0" i="0" u="none" strike="noStrike">
                        <a:solidFill>
                          <a:srgbClr val="000000"/>
                        </a:solidFill>
                        <a:effectLst/>
                        <a:latin typeface="Aptos Narrow" panose="020B0004020202020204" pitchFamily="34" charset="0"/>
                      </a:endParaRPr>
                    </a:p>
                  </a:txBody>
                  <a:tcPr marL="6059" marR="6059" marT="6059"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b"/>
                      <a:endParaRPr lang="es-MX" sz="1200" b="0" i="0" u="none" strike="noStrike">
                        <a:solidFill>
                          <a:srgbClr val="000000"/>
                        </a:solidFill>
                        <a:effectLst/>
                        <a:latin typeface="Aptos Narrow" panose="020B0004020202020204" pitchFamily="34" charset="0"/>
                      </a:endParaRPr>
                    </a:p>
                  </a:txBody>
                  <a:tcPr marL="6059" marR="6059" marT="6059"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b"/>
                      <a:r>
                        <a:rPr lang="es-MX" sz="1200" u="none" strike="noStrike">
                          <a:effectLst/>
                        </a:rPr>
                        <a:t>33,0%</a:t>
                      </a:r>
                      <a:endParaRPr lang="es-MX" sz="1200" b="0" i="0" u="none" strike="noStrike">
                        <a:solidFill>
                          <a:srgbClr val="000000"/>
                        </a:solidFill>
                        <a:effectLst/>
                        <a:latin typeface="Aptos Narrow" panose="020B0004020202020204" pitchFamily="34" charset="0"/>
                      </a:endParaRPr>
                    </a:p>
                  </a:txBody>
                  <a:tcPr marL="6059" marR="6059" marT="6059"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3271682078"/>
                  </a:ext>
                </a:extLst>
              </a:tr>
              <a:tr h="193670">
                <a:tc>
                  <a:txBody>
                    <a:bodyPr/>
                    <a:lstStyle/>
                    <a:p>
                      <a:pPr algn="l" fontAlgn="b"/>
                      <a:r>
                        <a:rPr lang="es-MX" sz="1200" u="none" strike="noStrike">
                          <a:effectLst/>
                        </a:rPr>
                        <a:t>Plan de Trabajo Anual en Seguridad y Salud en el Trabajo</a:t>
                      </a:r>
                      <a:endParaRPr lang="es-MX" sz="1200" b="0" i="0" u="none" strike="noStrike">
                        <a:solidFill>
                          <a:srgbClr val="000000"/>
                        </a:solidFill>
                        <a:effectLst/>
                        <a:latin typeface="Aptos Narrow" panose="020B0004020202020204" pitchFamily="34" charset="0"/>
                      </a:endParaRPr>
                    </a:p>
                  </a:txBody>
                  <a:tcPr marL="6059" marR="6059" marT="6059"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b"/>
                      <a:r>
                        <a:rPr lang="es-MX" sz="1200" u="none" strike="noStrike">
                          <a:effectLst/>
                        </a:rPr>
                        <a:t>50,0%</a:t>
                      </a:r>
                      <a:endParaRPr lang="es-MX" sz="1200" b="0" i="0" u="none" strike="noStrike">
                        <a:solidFill>
                          <a:srgbClr val="000000"/>
                        </a:solidFill>
                        <a:effectLst/>
                        <a:latin typeface="Aptos Narrow" panose="020B0004020202020204" pitchFamily="34" charset="0"/>
                      </a:endParaRPr>
                    </a:p>
                  </a:txBody>
                  <a:tcPr marL="6059" marR="6059" marT="6059"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b"/>
                      <a:endParaRPr lang="es-MX" sz="1200" b="0" i="0" u="none" strike="noStrike">
                        <a:solidFill>
                          <a:srgbClr val="000000"/>
                        </a:solidFill>
                        <a:effectLst/>
                        <a:latin typeface="Aptos Narrow" panose="020B0004020202020204" pitchFamily="34" charset="0"/>
                      </a:endParaRPr>
                    </a:p>
                  </a:txBody>
                  <a:tcPr marL="6059" marR="6059" marT="6059"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b"/>
                      <a:r>
                        <a:rPr lang="es-MX" sz="1200" u="none" strike="noStrike">
                          <a:effectLst/>
                        </a:rPr>
                        <a:t>59,4%</a:t>
                      </a:r>
                      <a:endParaRPr lang="es-MX" sz="1200" b="0" i="0" u="none" strike="noStrike">
                        <a:solidFill>
                          <a:srgbClr val="000000"/>
                        </a:solidFill>
                        <a:effectLst/>
                        <a:latin typeface="Aptos Narrow" panose="020B0004020202020204" pitchFamily="34" charset="0"/>
                      </a:endParaRPr>
                    </a:p>
                  </a:txBody>
                  <a:tcPr marL="6059" marR="6059" marT="6059"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373550003"/>
                  </a:ext>
                </a:extLst>
              </a:tr>
              <a:tr h="193670">
                <a:tc>
                  <a:txBody>
                    <a:bodyPr/>
                    <a:lstStyle/>
                    <a:p>
                      <a:pPr algn="l" fontAlgn="b"/>
                      <a:r>
                        <a:rPr lang="es-MX" sz="1200" u="none" strike="noStrike">
                          <a:effectLst/>
                        </a:rPr>
                        <a:t>Programa de Transparencia y ética pública</a:t>
                      </a:r>
                      <a:endParaRPr lang="es-MX" sz="1200" b="0" i="0" u="none" strike="noStrike">
                        <a:solidFill>
                          <a:srgbClr val="000000"/>
                        </a:solidFill>
                        <a:effectLst/>
                        <a:latin typeface="Aptos Narrow" panose="020B0004020202020204" pitchFamily="34" charset="0"/>
                      </a:endParaRPr>
                    </a:p>
                  </a:txBody>
                  <a:tcPr marL="6059" marR="6059" marT="6059"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b"/>
                      <a:r>
                        <a:rPr lang="es-MX" sz="1200" u="none" strike="noStrike">
                          <a:effectLst/>
                        </a:rPr>
                        <a:t>57,3%</a:t>
                      </a:r>
                      <a:endParaRPr lang="es-MX" sz="1200" b="0" i="0" u="none" strike="noStrike">
                        <a:solidFill>
                          <a:srgbClr val="000000"/>
                        </a:solidFill>
                        <a:effectLst/>
                        <a:latin typeface="Aptos Narrow" panose="020B0004020202020204" pitchFamily="34" charset="0"/>
                      </a:endParaRPr>
                    </a:p>
                  </a:txBody>
                  <a:tcPr marL="6059" marR="6059" marT="6059"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b"/>
                      <a:endParaRPr lang="es-MX" sz="1200" b="0" i="0" u="none" strike="noStrike">
                        <a:solidFill>
                          <a:srgbClr val="000000"/>
                        </a:solidFill>
                        <a:effectLst/>
                        <a:latin typeface="Aptos Narrow" panose="020B0004020202020204" pitchFamily="34" charset="0"/>
                      </a:endParaRPr>
                    </a:p>
                  </a:txBody>
                  <a:tcPr marL="6059" marR="6059" marT="6059"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b"/>
                      <a:r>
                        <a:rPr lang="es-MX" sz="1200" u="none" strike="noStrike">
                          <a:effectLst/>
                        </a:rPr>
                        <a:t>76,0%</a:t>
                      </a:r>
                      <a:endParaRPr lang="es-MX" sz="1200" b="0" i="0" u="none" strike="noStrike">
                        <a:solidFill>
                          <a:srgbClr val="000000"/>
                        </a:solidFill>
                        <a:effectLst/>
                        <a:latin typeface="Aptos Narrow" panose="020B0004020202020204" pitchFamily="34" charset="0"/>
                      </a:endParaRPr>
                    </a:p>
                  </a:txBody>
                  <a:tcPr marL="6059" marR="6059" marT="6059"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2541993128"/>
                  </a:ext>
                </a:extLst>
              </a:tr>
            </a:tbl>
          </a:graphicData>
        </a:graphic>
      </p:graphicFrame>
      <p:grpSp>
        <p:nvGrpSpPr>
          <p:cNvPr id="3" name="Grupo 2">
            <a:extLst>
              <a:ext uri="{FF2B5EF4-FFF2-40B4-BE49-F238E27FC236}">
                <a16:creationId xmlns:a16="http://schemas.microsoft.com/office/drawing/2014/main" id="{1935B6F5-04F8-64A1-168B-C91F68D2D29C}"/>
              </a:ext>
              <a:ext uri="{C183D7F6-B498-43B3-948B-1728B52AA6E4}">
                <adec:decorative xmlns:adec="http://schemas.microsoft.com/office/drawing/2017/decorative" val="1"/>
              </a:ext>
            </a:extLst>
          </p:cNvPr>
          <p:cNvGrpSpPr/>
          <p:nvPr/>
        </p:nvGrpSpPr>
        <p:grpSpPr>
          <a:xfrm>
            <a:off x="693812" y="929367"/>
            <a:ext cx="5726486" cy="5264006"/>
            <a:chOff x="568209" y="3091643"/>
            <a:chExt cx="8408888" cy="7194784"/>
          </a:xfrm>
        </p:grpSpPr>
        <p:sp>
          <p:nvSpPr>
            <p:cNvPr id="5" name="Rectángulo 4">
              <a:extLst>
                <a:ext uri="{FF2B5EF4-FFF2-40B4-BE49-F238E27FC236}">
                  <a16:creationId xmlns:a16="http://schemas.microsoft.com/office/drawing/2014/main" id="{F2C8DCFF-586B-CB5F-37F1-0C229A90FAB7}"/>
                </a:ext>
              </a:extLst>
            </p:cNvPr>
            <p:cNvSpPr/>
            <p:nvPr/>
          </p:nvSpPr>
          <p:spPr>
            <a:xfrm>
              <a:off x="568209" y="3091643"/>
              <a:ext cx="3173504" cy="315499"/>
            </a:xfrm>
            <a:prstGeom prst="rect">
              <a:avLst/>
            </a:prstGeom>
          </p:spPr>
          <p:txBody>
            <a:bodyPr wrap="none">
              <a:spAutoFit/>
            </a:bodyPr>
            <a:lstStyle/>
            <a:p>
              <a:pPr defTabSz="623346">
                <a:defRPr/>
              </a:pPr>
              <a:r>
                <a:rPr lang="es-CO" sz="900" i="1" kern="0">
                  <a:solidFill>
                    <a:prstClr val="black"/>
                  </a:solidFill>
                  <a:latin typeface="Arial Narrow" panose="020B0606020202030204" pitchFamily="34" charset="0"/>
                </a:rPr>
                <a:t>Gráfica 6. % de avance Planes Institucionales </a:t>
              </a:r>
              <a:r>
                <a:rPr lang="es-CO" sz="818" i="1" kern="0">
                  <a:solidFill>
                    <a:prstClr val="black"/>
                  </a:solidFill>
                  <a:latin typeface="Arial Narrow" panose="020B0606020202030204" pitchFamily="34" charset="0"/>
                </a:rPr>
                <a:t> </a:t>
              </a:r>
            </a:p>
          </p:txBody>
        </p:sp>
        <p:sp>
          <p:nvSpPr>
            <p:cNvPr id="7" name="CuadroTexto 6">
              <a:extLst>
                <a:ext uri="{FF2B5EF4-FFF2-40B4-BE49-F238E27FC236}">
                  <a16:creationId xmlns:a16="http://schemas.microsoft.com/office/drawing/2014/main" id="{1E430F4B-985F-DD0E-4723-1B7004C77B31}"/>
                </a:ext>
              </a:extLst>
            </p:cNvPr>
            <p:cNvSpPr txBox="1"/>
            <p:nvPr/>
          </p:nvSpPr>
          <p:spPr>
            <a:xfrm>
              <a:off x="1933016" y="9988192"/>
              <a:ext cx="7044081" cy="298235"/>
            </a:xfrm>
            <a:prstGeom prst="rect">
              <a:avLst/>
            </a:prstGeom>
            <a:noFill/>
          </p:spPr>
          <p:txBody>
            <a:bodyPr wrap="square" rtlCol="0">
              <a:spAutoFit/>
            </a:bodyPr>
            <a:lstStyle/>
            <a:p>
              <a:pPr defTabSz="623346">
                <a:defRPr/>
              </a:pPr>
              <a:r>
                <a:rPr lang="es-ES" sz="818" i="1" kern="0">
                  <a:solidFill>
                    <a:prstClr val="black"/>
                  </a:solidFill>
                  <a:latin typeface="Calibri" panose="020F0502020204030204"/>
                </a:rPr>
                <a:t>Fuente: Oficina Asesora de Planeación – U.A.E Cuerpo Oficial de Bomberos de Bogotá </a:t>
              </a:r>
              <a:endParaRPr lang="es-CO" sz="818" i="1" kern="0">
                <a:solidFill>
                  <a:prstClr val="black"/>
                </a:solidFill>
                <a:latin typeface="Calibri" panose="020F0502020204030204"/>
              </a:endParaRPr>
            </a:p>
          </p:txBody>
        </p:sp>
      </p:grpSp>
      <p:sp>
        <p:nvSpPr>
          <p:cNvPr id="11" name="CuadroTexto 10">
            <a:extLst>
              <a:ext uri="{FF2B5EF4-FFF2-40B4-BE49-F238E27FC236}">
                <a16:creationId xmlns:a16="http://schemas.microsoft.com/office/drawing/2014/main" id="{D1CA2A92-5DAF-CA80-FF2C-22079F4F3B5E}"/>
              </a:ext>
            </a:extLst>
          </p:cNvPr>
          <p:cNvSpPr txBox="1"/>
          <p:nvPr/>
        </p:nvSpPr>
        <p:spPr>
          <a:xfrm>
            <a:off x="8241719" y="1827255"/>
            <a:ext cx="3262926" cy="3046988"/>
          </a:xfrm>
          <a:prstGeom prst="rect">
            <a:avLst/>
          </a:prstGeom>
          <a:noFill/>
        </p:spPr>
        <p:txBody>
          <a:bodyPr wrap="square" rtlCol="0">
            <a:spAutoFit/>
          </a:bodyPr>
          <a:lstStyle/>
          <a:p>
            <a:pPr defTabSz="997125"/>
            <a:r>
              <a:rPr lang="es-CO" sz="1600">
                <a:solidFill>
                  <a:prstClr val="black"/>
                </a:solidFill>
                <a:latin typeface="Calibri" panose="020F0502020204030204"/>
              </a:rPr>
              <a:t>Los </a:t>
            </a:r>
            <a:r>
              <a:rPr lang="es-CO" sz="1600" b="1">
                <a:solidFill>
                  <a:prstClr val="black"/>
                </a:solidFill>
                <a:latin typeface="Calibri" panose="020F0502020204030204"/>
              </a:rPr>
              <a:t>5 planes </a:t>
            </a:r>
            <a:r>
              <a:rPr lang="es-CO" sz="1600">
                <a:solidFill>
                  <a:prstClr val="black"/>
                </a:solidFill>
                <a:latin typeface="Calibri" panose="020F0502020204030204"/>
              </a:rPr>
              <a:t>con nivel de ejecución más bajo fueron:</a:t>
            </a:r>
          </a:p>
          <a:p>
            <a:pPr defTabSz="997125"/>
            <a:endParaRPr lang="es-CO" sz="1600">
              <a:solidFill>
                <a:prstClr val="black"/>
              </a:solidFill>
              <a:latin typeface="Calibri" panose="020F0502020204030204"/>
            </a:endParaRPr>
          </a:p>
          <a:p>
            <a:pPr marL="285750" indent="-285750" defTabSz="997125">
              <a:buFont typeface="Arial" panose="020B0604020202020204" pitchFamily="34" charset="0"/>
              <a:buChar char="•"/>
            </a:pPr>
            <a:r>
              <a:rPr lang="es-CO" sz="1600">
                <a:solidFill>
                  <a:prstClr val="black"/>
                </a:solidFill>
                <a:latin typeface="Calibri" panose="020F0502020204030204"/>
              </a:rPr>
              <a:t>Plan de Incentivos Institucionales.</a:t>
            </a:r>
          </a:p>
          <a:p>
            <a:pPr marL="285750" indent="-285750" defTabSz="997125">
              <a:buFont typeface="Arial" panose="020B0604020202020204" pitchFamily="34" charset="0"/>
              <a:buChar char="•"/>
            </a:pPr>
            <a:r>
              <a:rPr lang="es-MX" sz="1600">
                <a:solidFill>
                  <a:prstClr val="black"/>
                </a:solidFill>
                <a:latin typeface="Calibri" panose="020F0502020204030204"/>
              </a:rPr>
              <a:t>Plan Estratégico de Talento Humano.</a:t>
            </a:r>
          </a:p>
          <a:p>
            <a:pPr marL="285750" indent="-285750" defTabSz="997125">
              <a:buFont typeface="Arial" panose="020B0604020202020204" pitchFamily="34" charset="0"/>
              <a:buChar char="•"/>
            </a:pPr>
            <a:r>
              <a:rPr lang="es-MX" sz="1600">
                <a:solidFill>
                  <a:prstClr val="black"/>
                </a:solidFill>
                <a:latin typeface="Calibri" panose="020F0502020204030204"/>
              </a:rPr>
              <a:t>Plan de Tratamiento de Riesgos de Seguridad y Privacidad de la Información.</a:t>
            </a:r>
          </a:p>
          <a:p>
            <a:pPr marL="285750" indent="-285750" defTabSz="997125">
              <a:buFont typeface="Arial" panose="020B0604020202020204" pitchFamily="34" charset="0"/>
              <a:buChar char="•"/>
            </a:pPr>
            <a:r>
              <a:rPr lang="es-MX" sz="1600">
                <a:solidFill>
                  <a:prstClr val="black"/>
                </a:solidFill>
                <a:latin typeface="Calibri" panose="020F0502020204030204"/>
              </a:rPr>
              <a:t>Plan de Gestión de la Integridad.</a:t>
            </a:r>
          </a:p>
          <a:p>
            <a:pPr marL="285750" indent="-285750" defTabSz="997125">
              <a:buFont typeface="Arial" panose="020B0604020202020204" pitchFamily="34" charset="0"/>
              <a:buChar char="•"/>
            </a:pPr>
            <a:r>
              <a:rPr lang="es-MX" sz="1600">
                <a:solidFill>
                  <a:prstClr val="black"/>
                </a:solidFill>
                <a:latin typeface="Calibri" panose="020F0502020204030204"/>
              </a:rPr>
              <a:t>Plan de Comunicaciones Bomberos Bogotá 2024.</a:t>
            </a:r>
            <a:endParaRPr lang="es-CO" sz="1600">
              <a:solidFill>
                <a:prstClr val="black"/>
              </a:solidFill>
              <a:latin typeface="Calibri" panose="020F0502020204030204"/>
            </a:endParaRPr>
          </a:p>
        </p:txBody>
      </p:sp>
      <p:sp>
        <p:nvSpPr>
          <p:cNvPr id="12" name="Triángulo isósceles 11">
            <a:extLst>
              <a:ext uri="{FF2B5EF4-FFF2-40B4-BE49-F238E27FC236}">
                <a16:creationId xmlns:a16="http://schemas.microsoft.com/office/drawing/2014/main" id="{0F0DA212-E5A0-B5B7-4675-3182258839A4}"/>
              </a:ext>
            </a:extLst>
          </p:cNvPr>
          <p:cNvSpPr/>
          <p:nvPr/>
        </p:nvSpPr>
        <p:spPr>
          <a:xfrm>
            <a:off x="7967323" y="1722818"/>
            <a:ext cx="163902" cy="134654"/>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2000">
              <a:latin typeface="+mj-lt"/>
            </a:endParaRPr>
          </a:p>
        </p:txBody>
      </p:sp>
      <p:sp>
        <p:nvSpPr>
          <p:cNvPr id="13" name="Triángulo isósceles 12">
            <a:extLst>
              <a:ext uri="{FF2B5EF4-FFF2-40B4-BE49-F238E27FC236}">
                <a16:creationId xmlns:a16="http://schemas.microsoft.com/office/drawing/2014/main" id="{7CA9E025-75FE-AB0B-E584-6B4FF61DBB7E}"/>
              </a:ext>
            </a:extLst>
          </p:cNvPr>
          <p:cNvSpPr/>
          <p:nvPr/>
        </p:nvSpPr>
        <p:spPr>
          <a:xfrm>
            <a:off x="7968770" y="1966453"/>
            <a:ext cx="163902" cy="134654"/>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2000">
              <a:latin typeface="+mj-lt"/>
            </a:endParaRPr>
          </a:p>
        </p:txBody>
      </p:sp>
      <p:sp>
        <p:nvSpPr>
          <p:cNvPr id="14" name="Triángulo isósceles 13">
            <a:extLst>
              <a:ext uri="{FF2B5EF4-FFF2-40B4-BE49-F238E27FC236}">
                <a16:creationId xmlns:a16="http://schemas.microsoft.com/office/drawing/2014/main" id="{45FB04D8-A136-340C-D7C9-389AF8320B8C}"/>
              </a:ext>
            </a:extLst>
          </p:cNvPr>
          <p:cNvSpPr/>
          <p:nvPr/>
        </p:nvSpPr>
        <p:spPr>
          <a:xfrm rot="5400000">
            <a:off x="7968770" y="2202112"/>
            <a:ext cx="163902" cy="134654"/>
          </a:xfrm>
          <a:prstGeom prst="triangl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2000">
              <a:latin typeface="+mj-lt"/>
            </a:endParaRPr>
          </a:p>
        </p:txBody>
      </p:sp>
      <p:sp>
        <p:nvSpPr>
          <p:cNvPr id="15" name="Triángulo isósceles 14">
            <a:extLst>
              <a:ext uri="{FF2B5EF4-FFF2-40B4-BE49-F238E27FC236}">
                <a16:creationId xmlns:a16="http://schemas.microsoft.com/office/drawing/2014/main" id="{85B5B179-2C82-C24D-336B-FA0B24F57FB0}"/>
              </a:ext>
            </a:extLst>
          </p:cNvPr>
          <p:cNvSpPr/>
          <p:nvPr/>
        </p:nvSpPr>
        <p:spPr>
          <a:xfrm>
            <a:off x="7968770" y="2564944"/>
            <a:ext cx="163902" cy="134654"/>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2000">
              <a:latin typeface="+mj-lt"/>
            </a:endParaRPr>
          </a:p>
        </p:txBody>
      </p:sp>
      <p:sp>
        <p:nvSpPr>
          <p:cNvPr id="16" name="Triángulo isósceles 15">
            <a:extLst>
              <a:ext uri="{FF2B5EF4-FFF2-40B4-BE49-F238E27FC236}">
                <a16:creationId xmlns:a16="http://schemas.microsoft.com/office/drawing/2014/main" id="{304D9425-4236-5BC7-029A-9186B84E02C5}"/>
              </a:ext>
            </a:extLst>
          </p:cNvPr>
          <p:cNvSpPr/>
          <p:nvPr/>
        </p:nvSpPr>
        <p:spPr>
          <a:xfrm rot="5400000">
            <a:off x="7962644" y="2763210"/>
            <a:ext cx="163902" cy="134654"/>
          </a:xfrm>
          <a:prstGeom prst="triangl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2000">
              <a:latin typeface="+mj-lt"/>
            </a:endParaRPr>
          </a:p>
        </p:txBody>
      </p:sp>
      <p:sp>
        <p:nvSpPr>
          <p:cNvPr id="17" name="Triángulo isósceles 16">
            <a:extLst>
              <a:ext uri="{FF2B5EF4-FFF2-40B4-BE49-F238E27FC236}">
                <a16:creationId xmlns:a16="http://schemas.microsoft.com/office/drawing/2014/main" id="{4B114B1C-C372-1754-4497-9038AB5765B3}"/>
              </a:ext>
            </a:extLst>
          </p:cNvPr>
          <p:cNvSpPr/>
          <p:nvPr/>
        </p:nvSpPr>
        <p:spPr>
          <a:xfrm>
            <a:off x="7962644" y="2942094"/>
            <a:ext cx="163902" cy="134654"/>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2000">
              <a:latin typeface="+mj-lt"/>
            </a:endParaRPr>
          </a:p>
        </p:txBody>
      </p:sp>
      <p:sp>
        <p:nvSpPr>
          <p:cNvPr id="18" name="Triángulo isósceles 17">
            <a:extLst>
              <a:ext uri="{FF2B5EF4-FFF2-40B4-BE49-F238E27FC236}">
                <a16:creationId xmlns:a16="http://schemas.microsoft.com/office/drawing/2014/main" id="{D3F11CD5-7544-EB89-B008-3518DE3D17DC}"/>
              </a:ext>
            </a:extLst>
          </p:cNvPr>
          <p:cNvSpPr/>
          <p:nvPr/>
        </p:nvSpPr>
        <p:spPr>
          <a:xfrm>
            <a:off x="7966302" y="3320383"/>
            <a:ext cx="163902" cy="134654"/>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2000">
              <a:latin typeface="+mj-lt"/>
            </a:endParaRPr>
          </a:p>
        </p:txBody>
      </p:sp>
      <p:sp>
        <p:nvSpPr>
          <p:cNvPr id="19" name="Triángulo isósceles 18">
            <a:extLst>
              <a:ext uri="{FF2B5EF4-FFF2-40B4-BE49-F238E27FC236}">
                <a16:creationId xmlns:a16="http://schemas.microsoft.com/office/drawing/2014/main" id="{CA77B6AB-347C-6F47-2168-378E05819FBC}"/>
              </a:ext>
            </a:extLst>
          </p:cNvPr>
          <p:cNvSpPr/>
          <p:nvPr/>
        </p:nvSpPr>
        <p:spPr>
          <a:xfrm>
            <a:off x="7968770" y="3667217"/>
            <a:ext cx="163902" cy="134654"/>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2000">
              <a:latin typeface="+mj-lt"/>
            </a:endParaRPr>
          </a:p>
        </p:txBody>
      </p:sp>
      <p:sp>
        <p:nvSpPr>
          <p:cNvPr id="20" name="Triángulo isósceles 19">
            <a:extLst>
              <a:ext uri="{FF2B5EF4-FFF2-40B4-BE49-F238E27FC236}">
                <a16:creationId xmlns:a16="http://schemas.microsoft.com/office/drawing/2014/main" id="{E4E8FDC4-4134-1084-964A-DD8BC1DD434A}"/>
              </a:ext>
            </a:extLst>
          </p:cNvPr>
          <p:cNvSpPr/>
          <p:nvPr/>
        </p:nvSpPr>
        <p:spPr>
          <a:xfrm>
            <a:off x="7968770" y="3860196"/>
            <a:ext cx="163902" cy="134654"/>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2000">
              <a:latin typeface="+mj-lt"/>
            </a:endParaRPr>
          </a:p>
        </p:txBody>
      </p:sp>
      <p:sp>
        <p:nvSpPr>
          <p:cNvPr id="21" name="Triángulo isósceles 20">
            <a:extLst>
              <a:ext uri="{FF2B5EF4-FFF2-40B4-BE49-F238E27FC236}">
                <a16:creationId xmlns:a16="http://schemas.microsoft.com/office/drawing/2014/main" id="{87C0D036-6B2D-117E-FE7C-6B1E34153A79}"/>
              </a:ext>
            </a:extLst>
          </p:cNvPr>
          <p:cNvSpPr/>
          <p:nvPr/>
        </p:nvSpPr>
        <p:spPr>
          <a:xfrm>
            <a:off x="7968770" y="4054985"/>
            <a:ext cx="163902" cy="134654"/>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2000">
              <a:latin typeface="+mj-lt"/>
            </a:endParaRPr>
          </a:p>
        </p:txBody>
      </p:sp>
      <p:sp>
        <p:nvSpPr>
          <p:cNvPr id="22" name="Triángulo isósceles 21">
            <a:extLst>
              <a:ext uri="{FF2B5EF4-FFF2-40B4-BE49-F238E27FC236}">
                <a16:creationId xmlns:a16="http://schemas.microsoft.com/office/drawing/2014/main" id="{13742320-7420-0727-9C48-28037C4EDB37}"/>
              </a:ext>
            </a:extLst>
          </p:cNvPr>
          <p:cNvSpPr/>
          <p:nvPr/>
        </p:nvSpPr>
        <p:spPr>
          <a:xfrm>
            <a:off x="7954146" y="4444564"/>
            <a:ext cx="163902" cy="134654"/>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2000">
              <a:latin typeface="+mj-lt"/>
            </a:endParaRPr>
          </a:p>
        </p:txBody>
      </p:sp>
      <p:sp>
        <p:nvSpPr>
          <p:cNvPr id="23" name="Triángulo isósceles 22">
            <a:extLst>
              <a:ext uri="{FF2B5EF4-FFF2-40B4-BE49-F238E27FC236}">
                <a16:creationId xmlns:a16="http://schemas.microsoft.com/office/drawing/2014/main" id="{AE56ACAF-7C29-7805-0FF8-E570E0C22F4A}"/>
              </a:ext>
            </a:extLst>
          </p:cNvPr>
          <p:cNvSpPr/>
          <p:nvPr/>
        </p:nvSpPr>
        <p:spPr>
          <a:xfrm>
            <a:off x="7954146" y="5010449"/>
            <a:ext cx="163902" cy="134654"/>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2000">
              <a:latin typeface="+mj-lt"/>
            </a:endParaRPr>
          </a:p>
        </p:txBody>
      </p:sp>
      <p:sp>
        <p:nvSpPr>
          <p:cNvPr id="24" name="Triángulo isósceles 23">
            <a:extLst>
              <a:ext uri="{FF2B5EF4-FFF2-40B4-BE49-F238E27FC236}">
                <a16:creationId xmlns:a16="http://schemas.microsoft.com/office/drawing/2014/main" id="{29FA4157-1B7B-C491-D7AC-61DB0F94AD5B}"/>
              </a:ext>
            </a:extLst>
          </p:cNvPr>
          <p:cNvSpPr/>
          <p:nvPr/>
        </p:nvSpPr>
        <p:spPr>
          <a:xfrm>
            <a:off x="7954146" y="5383942"/>
            <a:ext cx="163902" cy="134654"/>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2000">
              <a:latin typeface="+mj-lt"/>
            </a:endParaRPr>
          </a:p>
        </p:txBody>
      </p:sp>
      <p:sp>
        <p:nvSpPr>
          <p:cNvPr id="25" name="Triángulo isósceles 24">
            <a:extLst>
              <a:ext uri="{FF2B5EF4-FFF2-40B4-BE49-F238E27FC236}">
                <a16:creationId xmlns:a16="http://schemas.microsoft.com/office/drawing/2014/main" id="{5BBFA16A-3CEF-0564-9EC4-F7AC29204461}"/>
              </a:ext>
            </a:extLst>
          </p:cNvPr>
          <p:cNvSpPr/>
          <p:nvPr/>
        </p:nvSpPr>
        <p:spPr>
          <a:xfrm>
            <a:off x="7954146" y="5576921"/>
            <a:ext cx="163902" cy="134654"/>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2000">
              <a:latin typeface="+mj-lt"/>
            </a:endParaRPr>
          </a:p>
        </p:txBody>
      </p:sp>
      <p:sp>
        <p:nvSpPr>
          <p:cNvPr id="26" name="Diagrama de flujo: proceso 25">
            <a:extLst>
              <a:ext uri="{FF2B5EF4-FFF2-40B4-BE49-F238E27FC236}">
                <a16:creationId xmlns:a16="http://schemas.microsoft.com/office/drawing/2014/main" id="{4233F50F-2A07-D2DB-14F7-8180C00C4F0C}"/>
              </a:ext>
            </a:extLst>
          </p:cNvPr>
          <p:cNvSpPr/>
          <p:nvPr/>
        </p:nvSpPr>
        <p:spPr>
          <a:xfrm>
            <a:off x="7968770" y="2395583"/>
            <a:ext cx="163902" cy="45719"/>
          </a:xfrm>
          <a:prstGeom prst="flowChartProcess">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2000">
              <a:latin typeface="+mj-lt"/>
            </a:endParaRPr>
          </a:p>
        </p:txBody>
      </p:sp>
      <p:sp>
        <p:nvSpPr>
          <p:cNvPr id="27" name="Diagrama de flujo: proceso 26">
            <a:extLst>
              <a:ext uri="{FF2B5EF4-FFF2-40B4-BE49-F238E27FC236}">
                <a16:creationId xmlns:a16="http://schemas.microsoft.com/office/drawing/2014/main" id="{23864AC0-8744-0CDB-65D3-6E47DD562F17}"/>
              </a:ext>
            </a:extLst>
          </p:cNvPr>
          <p:cNvSpPr/>
          <p:nvPr/>
        </p:nvSpPr>
        <p:spPr>
          <a:xfrm>
            <a:off x="7966302" y="3191877"/>
            <a:ext cx="163902" cy="45719"/>
          </a:xfrm>
          <a:prstGeom prst="flowChartProcess">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2000">
              <a:latin typeface="+mj-lt"/>
            </a:endParaRPr>
          </a:p>
        </p:txBody>
      </p:sp>
      <p:sp>
        <p:nvSpPr>
          <p:cNvPr id="28" name="Diagrama de flujo: proceso 27">
            <a:extLst>
              <a:ext uri="{FF2B5EF4-FFF2-40B4-BE49-F238E27FC236}">
                <a16:creationId xmlns:a16="http://schemas.microsoft.com/office/drawing/2014/main" id="{439B897A-97CC-CD19-3FF5-82DF047CC3DC}"/>
              </a:ext>
            </a:extLst>
          </p:cNvPr>
          <p:cNvSpPr/>
          <p:nvPr/>
        </p:nvSpPr>
        <p:spPr>
          <a:xfrm>
            <a:off x="7966302" y="3557598"/>
            <a:ext cx="163902" cy="45719"/>
          </a:xfrm>
          <a:prstGeom prst="flowChartProcess">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2000">
              <a:latin typeface="+mj-lt"/>
            </a:endParaRPr>
          </a:p>
        </p:txBody>
      </p:sp>
      <p:sp>
        <p:nvSpPr>
          <p:cNvPr id="29" name="Diagrama de flujo: proceso 28">
            <a:extLst>
              <a:ext uri="{FF2B5EF4-FFF2-40B4-BE49-F238E27FC236}">
                <a16:creationId xmlns:a16="http://schemas.microsoft.com/office/drawing/2014/main" id="{86B2C810-3222-C0BF-0CB4-534CC7D1C638}"/>
              </a:ext>
            </a:extLst>
          </p:cNvPr>
          <p:cNvSpPr/>
          <p:nvPr/>
        </p:nvSpPr>
        <p:spPr>
          <a:xfrm>
            <a:off x="7968770" y="4670254"/>
            <a:ext cx="163902" cy="45719"/>
          </a:xfrm>
          <a:prstGeom prst="flowChartProcess">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2000">
              <a:latin typeface="+mj-lt"/>
            </a:endParaRPr>
          </a:p>
        </p:txBody>
      </p:sp>
      <p:sp>
        <p:nvSpPr>
          <p:cNvPr id="30" name="Triángulo isósceles 29">
            <a:extLst>
              <a:ext uri="{FF2B5EF4-FFF2-40B4-BE49-F238E27FC236}">
                <a16:creationId xmlns:a16="http://schemas.microsoft.com/office/drawing/2014/main" id="{084C1997-764B-122A-85EF-32E35D18DCF0}"/>
              </a:ext>
            </a:extLst>
          </p:cNvPr>
          <p:cNvSpPr/>
          <p:nvPr/>
        </p:nvSpPr>
        <p:spPr>
          <a:xfrm rot="5400000">
            <a:off x="7970137" y="5206604"/>
            <a:ext cx="163902" cy="134654"/>
          </a:xfrm>
          <a:prstGeom prst="triangl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2000">
              <a:latin typeface="+mj-lt"/>
            </a:endParaRPr>
          </a:p>
        </p:txBody>
      </p:sp>
      <p:sp>
        <p:nvSpPr>
          <p:cNvPr id="31" name="Triángulo isósceles 30">
            <a:extLst>
              <a:ext uri="{FF2B5EF4-FFF2-40B4-BE49-F238E27FC236}">
                <a16:creationId xmlns:a16="http://schemas.microsoft.com/office/drawing/2014/main" id="{19D6A770-7168-7BE3-B58F-6DA45EC2CA10}"/>
              </a:ext>
            </a:extLst>
          </p:cNvPr>
          <p:cNvSpPr/>
          <p:nvPr/>
        </p:nvSpPr>
        <p:spPr>
          <a:xfrm rot="5400000">
            <a:off x="7968770" y="4805462"/>
            <a:ext cx="163902" cy="134654"/>
          </a:xfrm>
          <a:prstGeom prst="triangl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2000">
              <a:latin typeface="+mj-lt"/>
            </a:endParaRPr>
          </a:p>
        </p:txBody>
      </p:sp>
      <p:sp>
        <p:nvSpPr>
          <p:cNvPr id="32" name="Triángulo isósceles 31">
            <a:extLst>
              <a:ext uri="{FF2B5EF4-FFF2-40B4-BE49-F238E27FC236}">
                <a16:creationId xmlns:a16="http://schemas.microsoft.com/office/drawing/2014/main" id="{1DC2E313-41D3-9503-134D-641104878591}"/>
              </a:ext>
            </a:extLst>
          </p:cNvPr>
          <p:cNvSpPr/>
          <p:nvPr/>
        </p:nvSpPr>
        <p:spPr>
          <a:xfrm rot="5400000">
            <a:off x="7968770" y="4247768"/>
            <a:ext cx="163902" cy="134654"/>
          </a:xfrm>
          <a:prstGeom prst="triangl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2000">
              <a:latin typeface="+mj-lt"/>
            </a:endParaRPr>
          </a:p>
        </p:txBody>
      </p:sp>
    </p:spTree>
    <p:extLst>
      <p:ext uri="{BB962C8B-B14F-4D97-AF65-F5344CB8AC3E}">
        <p14:creationId xmlns:p14="http://schemas.microsoft.com/office/powerpoint/2010/main" val="24655588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Portada separatoria avances en la implementacion del Modelo Integrado de Planeacion y Gestion- MIPG" title="Portada separatoria avances en la implementacion del Modelo Integrado de Planeacion y Gestion- MIPG ">
            <a:extLst>
              <a:ext uri="{FF2B5EF4-FFF2-40B4-BE49-F238E27FC236}">
                <a16:creationId xmlns:a16="http://schemas.microsoft.com/office/drawing/2014/main" id="{5EFE8C47-7246-6A21-FC85-A37E7889C3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147701"/>
            <a:ext cx="12214510" cy="7734153"/>
          </a:xfrm>
          <a:prstGeom prst="rect">
            <a:avLst/>
          </a:prstGeom>
        </p:spPr>
      </p:pic>
      <p:sp>
        <p:nvSpPr>
          <p:cNvPr id="3" name="Rectángulo 2" descr="Portada separatoria avances en la implementacion del Modelo Integrado de Planeacion y Gestion- MIPG" title="Portada separatoria avances en la implementacion del Modelo Integrado de Planeacion y Gestion- MIPG">
            <a:extLst>
              <a:ext uri="{FF2B5EF4-FFF2-40B4-BE49-F238E27FC236}">
                <a16:creationId xmlns:a16="http://schemas.microsoft.com/office/drawing/2014/main" id="{3D0E4CAC-445B-A6A5-8116-82FBF2A4BE31}"/>
              </a:ext>
            </a:extLst>
          </p:cNvPr>
          <p:cNvSpPr/>
          <p:nvPr/>
        </p:nvSpPr>
        <p:spPr>
          <a:xfrm>
            <a:off x="-22509" y="4007278"/>
            <a:ext cx="12214510" cy="2847956"/>
          </a:xfrm>
          <a:prstGeom prst="rect">
            <a:avLst/>
          </a:prstGeom>
          <a:gradFill>
            <a:gsLst>
              <a:gs pos="7000">
                <a:sysClr val="window" lastClr="FFFFFF">
                  <a:alpha val="0"/>
                </a:sysClr>
              </a:gs>
              <a:gs pos="28000">
                <a:sysClr val="window" lastClr="FFFFFF"/>
              </a:gs>
            </a:gsLst>
            <a:lin ang="5400000" scaled="0"/>
          </a:gradFill>
          <a:ln w="25400" cap="flat" cmpd="sng" algn="ctr">
            <a:noFill/>
            <a:prstDash val="solid"/>
          </a:ln>
          <a:effectLst/>
        </p:spPr>
        <p:txBody>
          <a:bodyPr rtlCol="0" anchor="ctr"/>
          <a:lstStyle/>
          <a:p>
            <a:pPr marL="0" marR="0" lvl="0" indent="0" algn="ctr" defTabSz="623346" rtl="0" eaLnBrk="1" fontAlgn="auto" latinLnBrk="0" hangingPunct="1">
              <a:lnSpc>
                <a:spcPct val="100000"/>
              </a:lnSpc>
              <a:spcBef>
                <a:spcPts val="0"/>
              </a:spcBef>
              <a:spcAft>
                <a:spcPts val="0"/>
              </a:spcAft>
              <a:buClrTx/>
              <a:buSzTx/>
              <a:buFontTx/>
              <a:buNone/>
              <a:tabLst/>
              <a:defRPr/>
            </a:pPr>
            <a:endParaRPr kumimoji="0" lang="es-CO" sz="1227" b="0" i="0" u="none" strike="noStrike" kern="0" cap="none" spc="0" normalizeH="0" baseline="0" noProof="0">
              <a:ln>
                <a:noFill/>
              </a:ln>
              <a:solidFill>
                <a:prstClr val="white"/>
              </a:solidFill>
              <a:effectLst/>
              <a:uLnTx/>
              <a:uFillTx/>
              <a:latin typeface="Calibri"/>
              <a:ea typeface="+mn-ea"/>
              <a:cs typeface="+mn-cs"/>
            </a:endParaRPr>
          </a:p>
        </p:txBody>
      </p:sp>
      <p:sp>
        <p:nvSpPr>
          <p:cNvPr id="4" name="Título 7">
            <a:extLst>
              <a:ext uri="{FF2B5EF4-FFF2-40B4-BE49-F238E27FC236}">
                <a16:creationId xmlns:a16="http://schemas.microsoft.com/office/drawing/2014/main" id="{A7FC6F2C-5842-E494-F7B0-408B37851880}"/>
              </a:ext>
            </a:extLst>
          </p:cNvPr>
          <p:cNvSpPr txBox="1">
            <a:spLocks/>
          </p:cNvSpPr>
          <p:nvPr/>
        </p:nvSpPr>
        <p:spPr>
          <a:xfrm>
            <a:off x="1245357" y="4920914"/>
            <a:ext cx="9752682" cy="1112012"/>
          </a:xfrm>
          <a:prstGeom prst="rect">
            <a:avLst/>
          </a:prstGeom>
          <a:noFill/>
          <a:ln>
            <a:noFill/>
            <a:prstDash/>
          </a:ln>
          <a:effectLst/>
        </p:spPr>
        <p:txBody>
          <a:bodyPr rot="0" spcFirstLastPara="0" vertOverflow="overflow" horzOverflow="overflow" vert="horz" wrap="square" lIns="62334" tIns="31167" rIns="62334" bIns="31167" numCol="1" spcCol="0" rtlCol="0" fromWordArt="0" anchor="t" anchorCtr="0" forceAA="0" compatLnSpc="1">
            <a:prstTxWarp prst="textNoShape">
              <a:avLst/>
            </a:prstTxWarp>
            <a:spAutoFit/>
          </a:bodyPr>
          <a:lstStyle>
            <a:lvl1pPr algn="ctr" defTabSz="1462704" rtl="0" eaLnBrk="1" latinLnBrk="0" hangingPunct="1">
              <a:spcBef>
                <a:spcPct val="0"/>
              </a:spcBef>
              <a:buNone/>
              <a:defRPr sz="7000" kern="1200">
                <a:solidFill>
                  <a:schemeClr val="tx1"/>
                </a:solidFill>
                <a:latin typeface="+mj-lt"/>
                <a:ea typeface="+mj-ea"/>
                <a:cs typeface="+mj-cs"/>
              </a:defRPr>
            </a:lvl1pPr>
          </a:lstStyle>
          <a:p>
            <a:pPr marL="0" marR="0" lvl="0" indent="0" algn="ctr" defTabSz="623346" rtl="0" eaLnBrk="1" fontAlgn="auto" latinLnBrk="0" hangingPunct="1">
              <a:lnSpc>
                <a:spcPct val="100000"/>
              </a:lnSpc>
              <a:spcBef>
                <a:spcPts val="0"/>
              </a:spcBef>
              <a:spcAft>
                <a:spcPts val="0"/>
              </a:spcAft>
              <a:buClrTx/>
              <a:buSzTx/>
              <a:buFontTx/>
              <a:buNone/>
              <a:tabLst/>
              <a:defRPr/>
            </a:pPr>
            <a:r>
              <a:rPr kumimoji="0" lang="es-ES" sz="6817" b="0" i="0" u="none" strike="noStrike" kern="1200" cap="none" spc="0" normalizeH="0" baseline="0" noProof="0">
                <a:ln>
                  <a:noFill/>
                </a:ln>
                <a:solidFill>
                  <a:prstClr val="black"/>
                </a:solidFill>
                <a:effectLst/>
                <a:uLnTx/>
                <a:uFillTx/>
                <a:latin typeface="Impact" panose="020B0806030902050204" pitchFamily="34" charset="0"/>
                <a:ea typeface="+mj-ea"/>
                <a:cs typeface="+mj-cs"/>
              </a:rPr>
              <a:t>MIPG</a:t>
            </a:r>
            <a:endParaRPr kumimoji="0" lang="es-CO" sz="6817" b="0" i="0" u="none" strike="noStrike" kern="1200" cap="none" spc="0" normalizeH="0" baseline="0" noProof="0">
              <a:ln>
                <a:noFill/>
              </a:ln>
              <a:solidFill>
                <a:prstClr val="black"/>
              </a:solidFill>
              <a:effectLst/>
              <a:uLnTx/>
              <a:uFillTx/>
              <a:latin typeface="Impact" panose="020B0806030902050204" pitchFamily="34" charset="0"/>
              <a:ea typeface="+mj-ea"/>
              <a:cs typeface="+mj-cs"/>
            </a:endParaRPr>
          </a:p>
        </p:txBody>
      </p:sp>
      <p:sp>
        <p:nvSpPr>
          <p:cNvPr id="5" name="Rectángulo 4">
            <a:extLst>
              <a:ext uri="{FF2B5EF4-FFF2-40B4-BE49-F238E27FC236}">
                <a16:creationId xmlns:a16="http://schemas.microsoft.com/office/drawing/2014/main" id="{04B92C37-C793-6723-7F4F-C498944CCFE9}"/>
              </a:ext>
            </a:extLst>
          </p:cNvPr>
          <p:cNvSpPr/>
          <p:nvPr/>
        </p:nvSpPr>
        <p:spPr>
          <a:xfrm>
            <a:off x="2611344" y="5998289"/>
            <a:ext cx="7215884" cy="595869"/>
          </a:xfrm>
          <a:prstGeom prst="rect">
            <a:avLst/>
          </a:prstGeom>
        </p:spPr>
        <p:txBody>
          <a:bodyPr wrap="square">
            <a:spAutoFit/>
          </a:bodyPr>
          <a:lstStyle/>
          <a:p>
            <a:pPr marL="0" marR="0" lvl="0" indent="0" algn="ctr" defTabSz="997125" rtl="0" eaLnBrk="1" fontAlgn="ctr" latinLnBrk="0" hangingPunct="1">
              <a:lnSpc>
                <a:spcPct val="100000"/>
              </a:lnSpc>
              <a:spcBef>
                <a:spcPts val="0"/>
              </a:spcBef>
              <a:spcAft>
                <a:spcPts val="0"/>
              </a:spcAft>
              <a:buClrTx/>
              <a:buSzTx/>
              <a:buFontTx/>
              <a:buNone/>
              <a:tabLst/>
              <a:defRPr/>
            </a:pPr>
            <a:r>
              <a:rPr kumimoji="0" lang="es-CO" sz="3272" b="0" i="0" u="none" strike="noStrike" kern="1200" cap="none" spc="0" normalizeH="0" baseline="0" noProof="0">
                <a:ln>
                  <a:noFill/>
                </a:ln>
                <a:solidFill>
                  <a:prstClr val="black"/>
                </a:solidFill>
                <a:effectLst/>
                <a:uLnTx/>
                <a:uFillTx/>
                <a:latin typeface="Calibri" panose="020F0502020204030204"/>
                <a:ea typeface="+mn-ea"/>
                <a:cs typeface="Arial Narrow" panose="020B0604020202020204" pitchFamily="34" charset="0"/>
              </a:rPr>
              <a:t> </a:t>
            </a:r>
            <a:r>
              <a:rPr kumimoji="0" lang="es-CO" sz="2181" b="0" i="0" u="none" strike="noStrike" kern="1200" cap="none" spc="0" normalizeH="0" baseline="0" noProof="0">
                <a:ln>
                  <a:noFill/>
                </a:ln>
                <a:solidFill>
                  <a:prstClr val="black"/>
                </a:solidFill>
                <a:effectLst/>
                <a:uLnTx/>
                <a:uFillTx/>
                <a:latin typeface="Calibri" panose="020F0502020204030204"/>
                <a:ea typeface="+mn-ea"/>
                <a:cs typeface="Arial Narrow" panose="020B0604020202020204" pitchFamily="34" charset="0"/>
              </a:rPr>
              <a:t>MODELO INTEGRADO DE PLANEACIÓN Y GESTIÓN</a:t>
            </a:r>
            <a:endParaRPr kumimoji="0" lang="es-ES" sz="2181" b="0" i="0" u="none" strike="noStrike" kern="1200" cap="none" spc="0" normalizeH="0" baseline="0" noProof="0">
              <a:ln>
                <a:noFill/>
              </a:ln>
              <a:solidFill>
                <a:prstClr val="black"/>
              </a:solidFill>
              <a:effectLst/>
              <a:uLnTx/>
              <a:uFillTx/>
              <a:latin typeface="Calibri" panose="020F0502020204030204"/>
              <a:ea typeface="+mn-ea"/>
              <a:cs typeface="Arial Narrow" panose="020B0604020202020204" pitchFamily="34" charset="0"/>
            </a:endParaRPr>
          </a:p>
        </p:txBody>
      </p:sp>
      <p:pic>
        <p:nvPicPr>
          <p:cNvPr id="7" name="Gráfico 6">
            <a:extLst>
              <a:ext uri="{FF2B5EF4-FFF2-40B4-BE49-F238E27FC236}">
                <a16:creationId xmlns:a16="http://schemas.microsoft.com/office/drawing/2014/main" id="{8D980795-83ED-5D87-C403-4B9B2A1E611F}"/>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62451" y="78253"/>
            <a:ext cx="4403997" cy="1058325"/>
          </a:xfrm>
          <a:prstGeom prst="rect">
            <a:avLst/>
          </a:prstGeom>
        </p:spPr>
      </p:pic>
    </p:spTree>
    <p:extLst>
      <p:ext uri="{BB962C8B-B14F-4D97-AF65-F5344CB8AC3E}">
        <p14:creationId xmlns:p14="http://schemas.microsoft.com/office/powerpoint/2010/main" val="39989513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a:extLst>
            <a:ext uri="{FF2B5EF4-FFF2-40B4-BE49-F238E27FC236}">
              <a16:creationId xmlns:a16="http://schemas.microsoft.com/office/drawing/2014/main" id="{2D01B622-E7BC-4640-411A-8D7AA230A6D0}"/>
            </a:ext>
          </a:extLst>
        </p:cNvPr>
        <p:cNvGrpSpPr/>
        <p:nvPr/>
      </p:nvGrpSpPr>
      <p:grpSpPr>
        <a:xfrm>
          <a:off x="0" y="0"/>
          <a:ext cx="0" cy="0"/>
          <a:chOff x="0" y="0"/>
          <a:chExt cx="0" cy="0"/>
        </a:xfrm>
      </p:grpSpPr>
      <p:sp>
        <p:nvSpPr>
          <p:cNvPr id="4" name="Rectángulo 3">
            <a:extLst>
              <a:ext uri="{FF2B5EF4-FFF2-40B4-BE49-F238E27FC236}">
                <a16:creationId xmlns:a16="http://schemas.microsoft.com/office/drawing/2014/main" id="{40E88D5E-C409-3822-E714-91B5E670523E}"/>
              </a:ext>
            </a:extLst>
          </p:cNvPr>
          <p:cNvSpPr/>
          <p:nvPr/>
        </p:nvSpPr>
        <p:spPr>
          <a:xfrm>
            <a:off x="541679" y="264697"/>
            <a:ext cx="10701709" cy="630942"/>
          </a:xfrm>
          <a:prstGeom prst="rect">
            <a:avLst/>
          </a:prstGeom>
          <a:noFill/>
        </p:spPr>
        <p:txBody>
          <a:bodyPr wrap="square" lIns="91440" tIns="45720" rIns="91440" bIns="45720" anchor="t">
            <a:spAutoFit/>
          </a:bodyPr>
          <a:ls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MX" sz="3500" b="1" i="0" u="none" strike="noStrike" kern="1200" cap="none" spc="0" normalizeH="0" baseline="0" noProof="0">
                <a:ln>
                  <a:noFill/>
                </a:ln>
                <a:solidFill>
                  <a:prstClr val="black">
                    <a:lumMod val="75000"/>
                    <a:lumOff val="25000"/>
                  </a:prstClr>
                </a:solidFill>
                <a:effectLst/>
                <a:uLnTx/>
                <a:uFillTx/>
                <a:latin typeface="Aptos ExtraBold"/>
                <a:ea typeface="+mn-ea"/>
                <a:cs typeface="+mn-cs"/>
              </a:rPr>
              <a:t>Modelo integrado de Planeación y Gestión - MIPG </a:t>
            </a:r>
          </a:p>
        </p:txBody>
      </p:sp>
      <p:sp>
        <p:nvSpPr>
          <p:cNvPr id="6" name="CuadroTexto 14">
            <a:extLst>
              <a:ext uri="{FF2B5EF4-FFF2-40B4-BE49-F238E27FC236}">
                <a16:creationId xmlns:a16="http://schemas.microsoft.com/office/drawing/2014/main" id="{3BE81961-1ED1-F77B-D2D2-56EB720DB588}"/>
              </a:ext>
            </a:extLst>
          </p:cNvPr>
          <p:cNvSpPr txBox="1"/>
          <p:nvPr/>
        </p:nvSpPr>
        <p:spPr>
          <a:xfrm rot="16200000">
            <a:off x="-803744" y="2046183"/>
            <a:ext cx="2370059" cy="161583"/>
          </a:xfrm>
          <a:prstGeom prst="rect">
            <a:avLst/>
          </a:prstGeom>
          <a:noFill/>
        </p:spPr>
        <p:txBody>
          <a:bodyPr wrap="square" lIns="68580" tIns="34290" rIns="68580" bIns="34290" rtlCol="0" anchor="t">
            <a:spAutoFit/>
          </a:bodyPr>
          <a:ls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385763" rtl="0" eaLnBrk="1" fontAlgn="auto" latinLnBrk="0" hangingPunct="1">
              <a:lnSpc>
                <a:spcPct val="100000"/>
              </a:lnSpc>
              <a:spcBef>
                <a:spcPts val="0"/>
              </a:spcBef>
              <a:spcAft>
                <a:spcPts val="0"/>
              </a:spcAft>
              <a:buClrTx/>
              <a:buSzTx/>
              <a:buFontTx/>
              <a:buNone/>
              <a:tabLst/>
              <a:defRPr/>
            </a:pPr>
            <a:r>
              <a:rPr kumimoji="0" lang="es-ES" sz="600" b="0" i="0" u="none" strike="noStrike" kern="1200" cap="none" spc="0" normalizeH="0" baseline="0" noProof="0">
                <a:ln>
                  <a:noFill/>
                </a:ln>
                <a:solidFill>
                  <a:prstClr val="black">
                    <a:lumMod val="75000"/>
                    <a:lumOff val="25000"/>
                  </a:prstClr>
                </a:solidFill>
                <a:effectLst/>
                <a:uLnTx/>
                <a:uFillTx/>
                <a:latin typeface="Calibri Light"/>
                <a:ea typeface="Calibri Light"/>
                <a:cs typeface="Calibri Light"/>
              </a:rPr>
              <a:t>Oficina Asesora de Planeación</a:t>
            </a:r>
          </a:p>
        </p:txBody>
      </p:sp>
      <p:sp>
        <p:nvSpPr>
          <p:cNvPr id="8" name="Rectángulo 7">
            <a:extLst>
              <a:ext uri="{FF2B5EF4-FFF2-40B4-BE49-F238E27FC236}">
                <a16:creationId xmlns:a16="http://schemas.microsoft.com/office/drawing/2014/main" id="{7811CAC8-9D38-BB9B-FC6E-1A260D84A856}"/>
              </a:ext>
            </a:extLst>
          </p:cNvPr>
          <p:cNvSpPr/>
          <p:nvPr/>
        </p:nvSpPr>
        <p:spPr>
          <a:xfrm>
            <a:off x="6419589" y="2080620"/>
            <a:ext cx="4738764" cy="246221"/>
          </a:xfrm>
          <a:prstGeom prst="rect">
            <a:avLst/>
          </a:prstGeom>
        </p:spPr>
        <p:txBody>
          <a:bodyPr wrap="square">
            <a:spAutoFit/>
          </a:bodyPr>
          <a:lstStyle/>
          <a:p>
            <a:pPr defTabSz="378652">
              <a:defRPr/>
            </a:pPr>
            <a:r>
              <a:rPr lang="es-CO" sz="1000" b="1" i="1">
                <a:solidFill>
                  <a:prstClr val="black"/>
                </a:solidFill>
              </a:rPr>
              <a:t>Gráfica 7. % de avance de MIPG por cada una de sus Políticas</a:t>
            </a:r>
          </a:p>
        </p:txBody>
      </p:sp>
      <p:sp>
        <p:nvSpPr>
          <p:cNvPr id="9" name="CuadroTexto 8">
            <a:extLst>
              <a:ext uri="{FF2B5EF4-FFF2-40B4-BE49-F238E27FC236}">
                <a16:creationId xmlns:a16="http://schemas.microsoft.com/office/drawing/2014/main" id="{E35315B2-5532-60E9-0122-55E89AACF7C3}"/>
              </a:ext>
            </a:extLst>
          </p:cNvPr>
          <p:cNvSpPr txBox="1"/>
          <p:nvPr/>
        </p:nvSpPr>
        <p:spPr>
          <a:xfrm>
            <a:off x="624323" y="946432"/>
            <a:ext cx="10160620" cy="1313670"/>
          </a:xfrm>
          <a:prstGeom prst="rect">
            <a:avLst/>
          </a:prstGeom>
          <a:noFill/>
        </p:spPr>
        <p:txBody>
          <a:bodyPr wrap="square" lIns="62334" tIns="31167" rIns="62334" bIns="31167" rtlCol="0" anchor="t">
            <a:spAutoFit/>
          </a:bodyPr>
          <a:lstStyle/>
          <a:p>
            <a:pPr algn="just" defTabSz="623346">
              <a:defRPr/>
            </a:pPr>
            <a:r>
              <a:rPr lang="es-CO" sz="1909" kern="0">
                <a:solidFill>
                  <a:prstClr val="black"/>
                </a:solidFill>
              </a:rPr>
              <a:t>El avance en el plan de ajuste y sostenibilidad de MIPG es del </a:t>
            </a:r>
            <a:r>
              <a:rPr lang="es-CO" sz="2400" b="1" kern="0" dirty="0">
                <a:solidFill>
                  <a:prstClr val="black"/>
                </a:solidFill>
              </a:rPr>
              <a:t>64,9</a:t>
            </a:r>
            <a:r>
              <a:rPr lang="es-CO" sz="2400" b="1" kern="0">
                <a:solidFill>
                  <a:prstClr val="black"/>
                </a:solidFill>
              </a:rPr>
              <a:t>%</a:t>
            </a:r>
            <a:r>
              <a:rPr lang="es-CO" sz="1909" b="1" kern="0">
                <a:solidFill>
                  <a:prstClr val="black"/>
                </a:solidFill>
                <a:cs typeface="Calibri"/>
              </a:rPr>
              <a:t>.</a:t>
            </a:r>
          </a:p>
          <a:p>
            <a:pPr algn="just" defTabSz="623346">
              <a:defRPr/>
            </a:pPr>
            <a:endParaRPr lang="es-CO" sz="1909" b="1" kern="0">
              <a:solidFill>
                <a:prstClr val="black"/>
              </a:solidFill>
              <a:cs typeface="Calibri"/>
            </a:endParaRPr>
          </a:p>
          <a:p>
            <a:pPr algn="just" defTabSz="623346">
              <a:defRPr/>
            </a:pPr>
            <a:r>
              <a:rPr lang="es-CO" sz="1909" kern="0">
                <a:solidFill>
                  <a:prstClr val="black"/>
                </a:solidFill>
                <a:cs typeface="Calibri"/>
              </a:rPr>
              <a:t>Con respecto al trimestre anterior, el avance se incrementó en </a:t>
            </a:r>
            <a:r>
              <a:rPr lang="es-CO" sz="1909" kern="0" dirty="0">
                <a:solidFill>
                  <a:prstClr val="black"/>
                </a:solidFill>
                <a:cs typeface="Calibri"/>
              </a:rPr>
              <a:t>16,0</a:t>
            </a:r>
            <a:r>
              <a:rPr lang="es-CO" sz="1909" kern="0">
                <a:solidFill>
                  <a:prstClr val="black"/>
                </a:solidFill>
                <a:cs typeface="Calibri"/>
              </a:rPr>
              <a:t>%, lo que deja un </a:t>
            </a:r>
            <a:r>
              <a:rPr lang="es-CO" sz="1909" kern="0" dirty="0">
                <a:solidFill>
                  <a:prstClr val="black"/>
                </a:solidFill>
                <a:cs typeface="Calibri"/>
              </a:rPr>
              <a:t>35,1</a:t>
            </a:r>
            <a:r>
              <a:rPr lang="es-CO" sz="1909" kern="0">
                <a:solidFill>
                  <a:prstClr val="black"/>
                </a:solidFill>
                <a:cs typeface="Calibri"/>
              </a:rPr>
              <a:t>% por cumplir en el 4to trimestre de la presente vigencia.</a:t>
            </a:r>
            <a:endParaRPr lang="es-CO" sz="1909" kern="0">
              <a:solidFill>
                <a:prstClr val="black"/>
              </a:solidFill>
            </a:endParaRPr>
          </a:p>
        </p:txBody>
      </p:sp>
      <p:sp>
        <p:nvSpPr>
          <p:cNvPr id="34" name="Triángulo isósceles 33">
            <a:extLst>
              <a:ext uri="{FF2B5EF4-FFF2-40B4-BE49-F238E27FC236}">
                <a16:creationId xmlns:a16="http://schemas.microsoft.com/office/drawing/2014/main" id="{9B7495D8-A553-32DE-C436-DBAFD6869F7F}"/>
              </a:ext>
            </a:extLst>
          </p:cNvPr>
          <p:cNvSpPr/>
          <p:nvPr/>
        </p:nvSpPr>
        <p:spPr>
          <a:xfrm>
            <a:off x="10716158" y="2689579"/>
            <a:ext cx="163902" cy="134654"/>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2000"/>
          </a:p>
        </p:txBody>
      </p:sp>
      <p:sp>
        <p:nvSpPr>
          <p:cNvPr id="35" name="Triángulo isósceles 34">
            <a:extLst>
              <a:ext uri="{FF2B5EF4-FFF2-40B4-BE49-F238E27FC236}">
                <a16:creationId xmlns:a16="http://schemas.microsoft.com/office/drawing/2014/main" id="{92D7EE7D-3F84-D0CE-83EB-50D23D853CB2}"/>
              </a:ext>
            </a:extLst>
          </p:cNvPr>
          <p:cNvSpPr/>
          <p:nvPr/>
        </p:nvSpPr>
        <p:spPr>
          <a:xfrm rot="5400000">
            <a:off x="10755545" y="2937959"/>
            <a:ext cx="163902" cy="134654"/>
          </a:xfrm>
          <a:prstGeom prst="triangl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2000"/>
          </a:p>
        </p:txBody>
      </p:sp>
      <p:sp>
        <p:nvSpPr>
          <p:cNvPr id="36" name="Triángulo isósceles 35">
            <a:extLst>
              <a:ext uri="{FF2B5EF4-FFF2-40B4-BE49-F238E27FC236}">
                <a16:creationId xmlns:a16="http://schemas.microsoft.com/office/drawing/2014/main" id="{0CC55B56-35A9-D9D7-C6FC-6AB723D52A4C}"/>
              </a:ext>
            </a:extLst>
          </p:cNvPr>
          <p:cNvSpPr/>
          <p:nvPr/>
        </p:nvSpPr>
        <p:spPr>
          <a:xfrm>
            <a:off x="10716158" y="5544560"/>
            <a:ext cx="163902" cy="134654"/>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2000"/>
          </a:p>
        </p:txBody>
      </p:sp>
      <p:sp>
        <p:nvSpPr>
          <p:cNvPr id="37" name="Triángulo isósceles 36">
            <a:extLst>
              <a:ext uri="{FF2B5EF4-FFF2-40B4-BE49-F238E27FC236}">
                <a16:creationId xmlns:a16="http://schemas.microsoft.com/office/drawing/2014/main" id="{C71BB465-49D8-BF7E-30BC-6F981EAB225E}"/>
              </a:ext>
            </a:extLst>
          </p:cNvPr>
          <p:cNvSpPr/>
          <p:nvPr/>
        </p:nvSpPr>
        <p:spPr>
          <a:xfrm>
            <a:off x="10708409" y="4866208"/>
            <a:ext cx="163902" cy="134654"/>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2000"/>
          </a:p>
        </p:txBody>
      </p:sp>
      <p:sp>
        <p:nvSpPr>
          <p:cNvPr id="38" name="Triángulo isósceles 37">
            <a:extLst>
              <a:ext uri="{FF2B5EF4-FFF2-40B4-BE49-F238E27FC236}">
                <a16:creationId xmlns:a16="http://schemas.microsoft.com/office/drawing/2014/main" id="{57EA0289-8CDA-5667-2BA2-A2A720B3635E}"/>
              </a:ext>
            </a:extLst>
          </p:cNvPr>
          <p:cNvSpPr/>
          <p:nvPr/>
        </p:nvSpPr>
        <p:spPr>
          <a:xfrm>
            <a:off x="10708409" y="4666762"/>
            <a:ext cx="163902" cy="134654"/>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2000"/>
          </a:p>
        </p:txBody>
      </p:sp>
      <p:sp>
        <p:nvSpPr>
          <p:cNvPr id="39" name="Triángulo isósceles 38">
            <a:extLst>
              <a:ext uri="{FF2B5EF4-FFF2-40B4-BE49-F238E27FC236}">
                <a16:creationId xmlns:a16="http://schemas.microsoft.com/office/drawing/2014/main" id="{F48F5E7B-49BF-A0CC-9952-7AEA4879E50F}"/>
              </a:ext>
            </a:extLst>
          </p:cNvPr>
          <p:cNvSpPr/>
          <p:nvPr/>
        </p:nvSpPr>
        <p:spPr>
          <a:xfrm>
            <a:off x="10723158" y="4442916"/>
            <a:ext cx="163902" cy="134654"/>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2000"/>
          </a:p>
        </p:txBody>
      </p:sp>
      <p:sp>
        <p:nvSpPr>
          <p:cNvPr id="40" name="Triángulo isósceles 39">
            <a:extLst>
              <a:ext uri="{FF2B5EF4-FFF2-40B4-BE49-F238E27FC236}">
                <a16:creationId xmlns:a16="http://schemas.microsoft.com/office/drawing/2014/main" id="{43943EDD-97A4-67D6-19D6-2FA8A8E61D83}"/>
              </a:ext>
            </a:extLst>
          </p:cNvPr>
          <p:cNvSpPr/>
          <p:nvPr/>
        </p:nvSpPr>
        <p:spPr>
          <a:xfrm>
            <a:off x="10716158" y="4278191"/>
            <a:ext cx="163902" cy="134654"/>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2000"/>
          </a:p>
        </p:txBody>
      </p:sp>
      <p:sp>
        <p:nvSpPr>
          <p:cNvPr id="41" name="Triángulo isósceles 40">
            <a:extLst>
              <a:ext uri="{FF2B5EF4-FFF2-40B4-BE49-F238E27FC236}">
                <a16:creationId xmlns:a16="http://schemas.microsoft.com/office/drawing/2014/main" id="{603A554F-A204-1E18-559E-68B3B01D1C9D}"/>
              </a:ext>
            </a:extLst>
          </p:cNvPr>
          <p:cNvSpPr/>
          <p:nvPr/>
        </p:nvSpPr>
        <p:spPr>
          <a:xfrm rot="5400000">
            <a:off x="10755545" y="3312811"/>
            <a:ext cx="163902" cy="134654"/>
          </a:xfrm>
          <a:prstGeom prst="triangl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2000"/>
          </a:p>
        </p:txBody>
      </p:sp>
      <p:sp>
        <p:nvSpPr>
          <p:cNvPr id="42" name="Triángulo isósceles 41">
            <a:extLst>
              <a:ext uri="{FF2B5EF4-FFF2-40B4-BE49-F238E27FC236}">
                <a16:creationId xmlns:a16="http://schemas.microsoft.com/office/drawing/2014/main" id="{B2791F6A-60D8-0474-4C7F-D8C1B351CB40}"/>
              </a:ext>
            </a:extLst>
          </p:cNvPr>
          <p:cNvSpPr/>
          <p:nvPr/>
        </p:nvSpPr>
        <p:spPr>
          <a:xfrm>
            <a:off x="10708409" y="3749335"/>
            <a:ext cx="163902" cy="134654"/>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2000"/>
          </a:p>
        </p:txBody>
      </p:sp>
      <p:graphicFrame>
        <p:nvGraphicFramePr>
          <p:cNvPr id="43" name="Tabla 42">
            <a:extLst>
              <a:ext uri="{FF2B5EF4-FFF2-40B4-BE49-F238E27FC236}">
                <a16:creationId xmlns:a16="http://schemas.microsoft.com/office/drawing/2014/main" id="{63ED3273-A09F-5FF9-B6D7-4D1BF033416D}"/>
              </a:ext>
            </a:extLst>
          </p:cNvPr>
          <p:cNvGraphicFramePr>
            <a:graphicFrameLocks noGrp="1"/>
          </p:cNvGraphicFramePr>
          <p:nvPr/>
        </p:nvGraphicFramePr>
        <p:xfrm>
          <a:off x="173197" y="3304413"/>
          <a:ext cx="4658178" cy="1385570"/>
        </p:xfrm>
        <a:graphic>
          <a:graphicData uri="http://schemas.openxmlformats.org/drawingml/2006/table">
            <a:tbl>
              <a:tblPr>
                <a:tableStyleId>{0E3FDE45-AF77-4B5C-9715-49D594BDF05E}</a:tableStyleId>
              </a:tblPr>
              <a:tblGrid>
                <a:gridCol w="2822687">
                  <a:extLst>
                    <a:ext uri="{9D8B030D-6E8A-4147-A177-3AD203B41FA5}">
                      <a16:colId xmlns:a16="http://schemas.microsoft.com/office/drawing/2014/main" val="887481738"/>
                    </a:ext>
                  </a:extLst>
                </a:gridCol>
                <a:gridCol w="585237">
                  <a:extLst>
                    <a:ext uri="{9D8B030D-6E8A-4147-A177-3AD203B41FA5}">
                      <a16:colId xmlns:a16="http://schemas.microsoft.com/office/drawing/2014/main" val="1532879930"/>
                    </a:ext>
                  </a:extLst>
                </a:gridCol>
                <a:gridCol w="332509">
                  <a:extLst>
                    <a:ext uri="{9D8B030D-6E8A-4147-A177-3AD203B41FA5}">
                      <a16:colId xmlns:a16="http://schemas.microsoft.com/office/drawing/2014/main" val="479799212"/>
                    </a:ext>
                  </a:extLst>
                </a:gridCol>
                <a:gridCol w="917745">
                  <a:extLst>
                    <a:ext uri="{9D8B030D-6E8A-4147-A177-3AD203B41FA5}">
                      <a16:colId xmlns:a16="http://schemas.microsoft.com/office/drawing/2014/main" val="299582162"/>
                    </a:ext>
                  </a:extLst>
                </a:gridCol>
              </a:tblGrid>
              <a:tr h="0">
                <a:tc>
                  <a:txBody>
                    <a:bodyPr/>
                    <a:lstStyle/>
                    <a:p>
                      <a:pPr algn="l" fontAlgn="b"/>
                      <a:r>
                        <a:rPr lang="es-MX" sz="1100" u="none" strike="noStrike">
                          <a:effectLst/>
                        </a:rPr>
                        <a:t>Dimensiones MIPG</a:t>
                      </a:r>
                      <a:endParaRPr lang="es-MX" sz="1100" b="1" i="0" u="none" strike="noStrike">
                        <a:solidFill>
                          <a:srgbClr val="000000"/>
                        </a:solidFill>
                        <a:effectLst/>
                        <a:latin typeface="Aptos Narrow" panose="020B0004020202020204" pitchFamily="34" charset="0"/>
                      </a:endParaRPr>
                    </a:p>
                  </a:txBody>
                  <a:tcPr marL="6350" marR="6350" marT="6350" marB="0" anchor="ctr">
                    <a:solidFill>
                      <a:srgbClr val="FFC000"/>
                    </a:solidFill>
                  </a:tcPr>
                </a:tc>
                <a:tc>
                  <a:txBody>
                    <a:bodyPr/>
                    <a:lstStyle/>
                    <a:p>
                      <a:pPr algn="ctr" fontAlgn="b"/>
                      <a:r>
                        <a:rPr lang="es-MX" sz="1100" b="1" i="0" u="none" strike="noStrike">
                          <a:solidFill>
                            <a:srgbClr val="000000"/>
                          </a:solidFill>
                          <a:effectLst/>
                          <a:latin typeface="Aptos Narrow" panose="020B0004020202020204" pitchFamily="34" charset="0"/>
                        </a:rPr>
                        <a:t>Avance 2Q</a:t>
                      </a:r>
                    </a:p>
                  </a:txBody>
                  <a:tcPr marL="6350" marR="6350" marT="6350" marB="0" anchor="ctr">
                    <a:solidFill>
                      <a:srgbClr val="FFC000"/>
                    </a:solidFill>
                  </a:tcPr>
                </a:tc>
                <a:tc>
                  <a:txBody>
                    <a:bodyPr/>
                    <a:lstStyle/>
                    <a:p>
                      <a:pPr marL="0" marR="0" lvl="0" indent="0" algn="ctr" defTabSz="914387" rtl="0" eaLnBrk="1" fontAlgn="b" latinLnBrk="0" hangingPunct="1">
                        <a:lnSpc>
                          <a:spcPct val="100000"/>
                        </a:lnSpc>
                        <a:spcBef>
                          <a:spcPts val="0"/>
                        </a:spcBef>
                        <a:spcAft>
                          <a:spcPts val="0"/>
                        </a:spcAft>
                        <a:buClrTx/>
                        <a:buSzTx/>
                        <a:buFontTx/>
                        <a:buNone/>
                        <a:tabLst/>
                        <a:defRPr/>
                      </a:pPr>
                      <a:r>
                        <a:rPr lang="es-MX" sz="1100" b="1" i="0" u="none" strike="noStrike">
                          <a:solidFill>
                            <a:srgbClr val="000000"/>
                          </a:solidFill>
                          <a:effectLst/>
                          <a:latin typeface="Aptos Narrow" panose="020B0004020202020204" pitchFamily="34" charset="0"/>
                        </a:rPr>
                        <a:t> </a:t>
                      </a:r>
                    </a:p>
                    <a:p>
                      <a:pPr algn="ctr" fontAlgn="b"/>
                      <a:endParaRPr lang="es-MX" sz="1100" b="1" i="0" u="none" strike="noStrike">
                        <a:solidFill>
                          <a:srgbClr val="000000"/>
                        </a:solidFill>
                        <a:effectLst/>
                        <a:latin typeface="Aptos Narrow" panose="020B0004020202020204" pitchFamily="34" charset="0"/>
                      </a:endParaRPr>
                    </a:p>
                  </a:txBody>
                  <a:tcPr marL="6350" marR="6350" marT="6350" marB="0" anchor="ctr">
                    <a:solidFill>
                      <a:srgbClr val="FFC000"/>
                    </a:solidFill>
                  </a:tcPr>
                </a:tc>
                <a:tc>
                  <a:txBody>
                    <a:bodyPr/>
                    <a:lstStyle/>
                    <a:p>
                      <a:pPr algn="ctr" fontAlgn="b"/>
                      <a:r>
                        <a:rPr lang="es-MX" sz="1100" b="1" i="0" u="none" strike="noStrike">
                          <a:solidFill>
                            <a:srgbClr val="000000"/>
                          </a:solidFill>
                          <a:effectLst/>
                          <a:latin typeface="Aptos Narrow" panose="020B0004020202020204" pitchFamily="34" charset="0"/>
                        </a:rPr>
                        <a:t>Avance Acumulado</a:t>
                      </a:r>
                    </a:p>
                  </a:txBody>
                  <a:tcPr marL="6350" marR="6350" marT="6350" marB="0" anchor="ctr">
                    <a:solidFill>
                      <a:srgbClr val="FFC000"/>
                    </a:solidFill>
                  </a:tcPr>
                </a:tc>
                <a:extLst>
                  <a:ext uri="{0D108BD9-81ED-4DB2-BD59-A6C34878D82A}">
                    <a16:rowId xmlns:a16="http://schemas.microsoft.com/office/drawing/2014/main" val="3224302722"/>
                  </a:ext>
                </a:extLst>
              </a:tr>
              <a:tr h="0">
                <a:tc>
                  <a:txBody>
                    <a:bodyPr/>
                    <a:lstStyle/>
                    <a:p>
                      <a:pPr algn="l" fontAlgn="b"/>
                      <a:r>
                        <a:rPr lang="es-MX" sz="1100" u="none" strike="noStrike">
                          <a:effectLst/>
                        </a:rPr>
                        <a:t>1. Talento Humano</a:t>
                      </a:r>
                      <a:endParaRPr lang="es-MX" sz="1100" b="0" i="0" u="none" strike="noStrike">
                        <a:solidFill>
                          <a:srgbClr val="000000"/>
                        </a:solidFill>
                        <a:effectLst/>
                        <a:latin typeface="Aptos Narrow" panose="020B0004020202020204" pitchFamily="34" charset="0"/>
                      </a:endParaRPr>
                    </a:p>
                  </a:txBody>
                  <a:tcPr marL="76200" marR="6350" marT="6350" marB="0" anchor="ctr"/>
                </a:tc>
                <a:tc>
                  <a:txBody>
                    <a:bodyPr/>
                    <a:lstStyle/>
                    <a:p>
                      <a:pPr algn="r" fontAlgn="b"/>
                      <a:r>
                        <a:rPr lang="es-MX" sz="1100" u="none" strike="noStrike">
                          <a:effectLst/>
                        </a:rPr>
                        <a:t>33,7%</a:t>
                      </a:r>
                      <a:endParaRPr lang="es-MX" sz="1100" b="0" i="0" u="none" strike="noStrike">
                        <a:solidFill>
                          <a:srgbClr val="000000"/>
                        </a:solidFill>
                        <a:effectLst/>
                        <a:latin typeface="Aptos Narrow" panose="020B0004020202020204" pitchFamily="34" charset="0"/>
                      </a:endParaRPr>
                    </a:p>
                  </a:txBody>
                  <a:tcPr marL="6350" marR="6350" marT="6350" marB="0" anchor="ctr"/>
                </a:tc>
                <a:tc>
                  <a:txBody>
                    <a:bodyPr/>
                    <a:lstStyle/>
                    <a:p>
                      <a:pPr algn="r" fontAlgn="b"/>
                      <a:endParaRPr lang="es-MX" sz="1100" b="0" i="0" u="none" strike="noStrike">
                        <a:solidFill>
                          <a:srgbClr val="000000"/>
                        </a:solidFill>
                        <a:effectLst/>
                        <a:latin typeface="Aptos Narrow" panose="020B0004020202020204" pitchFamily="34" charset="0"/>
                      </a:endParaRPr>
                    </a:p>
                  </a:txBody>
                  <a:tcPr marL="6350" marR="6350" marT="6350" marB="0" anchor="ctr"/>
                </a:tc>
                <a:tc>
                  <a:txBody>
                    <a:bodyPr/>
                    <a:lstStyle/>
                    <a:p>
                      <a:pPr algn="ctr" fontAlgn="b"/>
                      <a:r>
                        <a:rPr lang="es-MX" sz="1100" u="none" strike="noStrike">
                          <a:effectLst/>
                        </a:rPr>
                        <a:t>58,7%</a:t>
                      </a:r>
                      <a:endParaRPr lang="es-MX" sz="1100" b="0" i="0" u="none" strike="noStrike">
                        <a:solidFill>
                          <a:srgbClr val="000000"/>
                        </a:solidFill>
                        <a:effectLst/>
                        <a:latin typeface="Aptos Narrow" panose="020B0004020202020204" pitchFamily="34" charset="0"/>
                      </a:endParaRPr>
                    </a:p>
                  </a:txBody>
                  <a:tcPr marL="6350" marR="6350" marT="6350" marB="0" anchor="ctr"/>
                </a:tc>
                <a:extLst>
                  <a:ext uri="{0D108BD9-81ED-4DB2-BD59-A6C34878D82A}">
                    <a16:rowId xmlns:a16="http://schemas.microsoft.com/office/drawing/2014/main" val="1099965150"/>
                  </a:ext>
                </a:extLst>
              </a:tr>
              <a:tr h="0">
                <a:tc>
                  <a:txBody>
                    <a:bodyPr/>
                    <a:lstStyle/>
                    <a:p>
                      <a:pPr algn="l" fontAlgn="b"/>
                      <a:r>
                        <a:rPr lang="es-MX" sz="1100" u="none" strike="noStrike">
                          <a:effectLst/>
                        </a:rPr>
                        <a:t>2. Direccionamiento Estratégico y Planeación</a:t>
                      </a:r>
                      <a:endParaRPr lang="es-MX" sz="1100" b="0" i="0" u="none" strike="noStrike">
                        <a:solidFill>
                          <a:srgbClr val="000000"/>
                        </a:solidFill>
                        <a:effectLst/>
                        <a:latin typeface="Aptos Narrow" panose="020B0004020202020204" pitchFamily="34" charset="0"/>
                      </a:endParaRPr>
                    </a:p>
                  </a:txBody>
                  <a:tcPr marL="76200" marR="6350" marT="6350" marB="0" anchor="ctr"/>
                </a:tc>
                <a:tc>
                  <a:txBody>
                    <a:bodyPr/>
                    <a:lstStyle/>
                    <a:p>
                      <a:pPr algn="r" fontAlgn="b"/>
                      <a:r>
                        <a:rPr lang="es-MX" sz="1100" u="none" strike="noStrike">
                          <a:effectLst/>
                        </a:rPr>
                        <a:t>68,8%</a:t>
                      </a:r>
                      <a:endParaRPr lang="es-MX" sz="1100" b="0" i="0" u="none" strike="noStrike">
                        <a:solidFill>
                          <a:srgbClr val="000000"/>
                        </a:solidFill>
                        <a:effectLst/>
                        <a:latin typeface="Aptos Narrow" panose="020B0004020202020204" pitchFamily="34" charset="0"/>
                      </a:endParaRPr>
                    </a:p>
                  </a:txBody>
                  <a:tcPr marL="6350" marR="6350" marT="6350" marB="0" anchor="ctr"/>
                </a:tc>
                <a:tc>
                  <a:txBody>
                    <a:bodyPr/>
                    <a:lstStyle/>
                    <a:p>
                      <a:pPr algn="r" fontAlgn="b"/>
                      <a:endParaRPr lang="es-MX" sz="1100" b="0" i="0" u="none" strike="noStrike">
                        <a:solidFill>
                          <a:srgbClr val="000000"/>
                        </a:solidFill>
                        <a:effectLst/>
                        <a:latin typeface="Aptos Narrow" panose="020B0004020202020204" pitchFamily="34" charset="0"/>
                      </a:endParaRPr>
                    </a:p>
                  </a:txBody>
                  <a:tcPr marL="6350" marR="6350" marT="6350" marB="0" anchor="ctr"/>
                </a:tc>
                <a:tc>
                  <a:txBody>
                    <a:bodyPr/>
                    <a:lstStyle/>
                    <a:p>
                      <a:pPr algn="ctr" fontAlgn="b"/>
                      <a:r>
                        <a:rPr lang="es-MX" sz="1100" u="none" strike="noStrike">
                          <a:effectLst/>
                        </a:rPr>
                        <a:t>86,3%</a:t>
                      </a:r>
                      <a:endParaRPr lang="es-MX" sz="1100" b="0" i="0" u="none" strike="noStrike">
                        <a:solidFill>
                          <a:srgbClr val="000000"/>
                        </a:solidFill>
                        <a:effectLst/>
                        <a:latin typeface="Aptos Narrow" panose="020B0004020202020204" pitchFamily="34" charset="0"/>
                      </a:endParaRPr>
                    </a:p>
                  </a:txBody>
                  <a:tcPr marL="6350" marR="6350" marT="6350" marB="0" anchor="ctr"/>
                </a:tc>
                <a:extLst>
                  <a:ext uri="{0D108BD9-81ED-4DB2-BD59-A6C34878D82A}">
                    <a16:rowId xmlns:a16="http://schemas.microsoft.com/office/drawing/2014/main" val="3207508534"/>
                  </a:ext>
                </a:extLst>
              </a:tr>
              <a:tr h="0">
                <a:tc>
                  <a:txBody>
                    <a:bodyPr/>
                    <a:lstStyle/>
                    <a:p>
                      <a:pPr algn="l" fontAlgn="b"/>
                      <a:r>
                        <a:rPr lang="es-MX" sz="1100" u="none" strike="noStrike">
                          <a:effectLst/>
                        </a:rPr>
                        <a:t>3. Gestión con Valores para Resultado</a:t>
                      </a:r>
                      <a:endParaRPr lang="es-MX" sz="1100" b="0" i="0" u="none" strike="noStrike">
                        <a:solidFill>
                          <a:srgbClr val="000000"/>
                        </a:solidFill>
                        <a:effectLst/>
                        <a:latin typeface="Aptos Narrow" panose="020B0004020202020204" pitchFamily="34" charset="0"/>
                      </a:endParaRPr>
                    </a:p>
                  </a:txBody>
                  <a:tcPr marL="76200" marR="6350" marT="6350" marB="0" anchor="ctr"/>
                </a:tc>
                <a:tc>
                  <a:txBody>
                    <a:bodyPr/>
                    <a:lstStyle/>
                    <a:p>
                      <a:pPr algn="r" fontAlgn="b"/>
                      <a:r>
                        <a:rPr lang="es-MX" sz="1100" u="none" strike="noStrike">
                          <a:effectLst/>
                        </a:rPr>
                        <a:t>45,6%</a:t>
                      </a:r>
                      <a:endParaRPr lang="es-MX" sz="1100" b="0" i="0" u="none" strike="noStrike">
                        <a:solidFill>
                          <a:srgbClr val="000000"/>
                        </a:solidFill>
                        <a:effectLst/>
                        <a:latin typeface="Aptos Narrow" panose="020B0004020202020204" pitchFamily="34" charset="0"/>
                      </a:endParaRPr>
                    </a:p>
                  </a:txBody>
                  <a:tcPr marL="6350" marR="6350" marT="6350" marB="0" anchor="ctr"/>
                </a:tc>
                <a:tc>
                  <a:txBody>
                    <a:bodyPr/>
                    <a:lstStyle/>
                    <a:p>
                      <a:pPr algn="r" fontAlgn="b"/>
                      <a:endParaRPr lang="es-MX" sz="1100" b="0" i="0" u="none" strike="noStrike">
                        <a:solidFill>
                          <a:srgbClr val="000000"/>
                        </a:solidFill>
                        <a:effectLst/>
                        <a:latin typeface="Aptos Narrow" panose="020B0004020202020204" pitchFamily="34" charset="0"/>
                      </a:endParaRPr>
                    </a:p>
                  </a:txBody>
                  <a:tcPr marL="6350" marR="6350" marT="6350" marB="0" anchor="ctr"/>
                </a:tc>
                <a:tc>
                  <a:txBody>
                    <a:bodyPr/>
                    <a:lstStyle/>
                    <a:p>
                      <a:pPr algn="ctr" fontAlgn="b"/>
                      <a:r>
                        <a:rPr lang="es-MX" sz="1100" u="none" strike="noStrike">
                          <a:effectLst/>
                        </a:rPr>
                        <a:t>47,4%</a:t>
                      </a:r>
                      <a:endParaRPr lang="es-MX" sz="1100" b="0" i="0" u="none" strike="noStrike">
                        <a:solidFill>
                          <a:srgbClr val="000000"/>
                        </a:solidFill>
                        <a:effectLst/>
                        <a:latin typeface="Aptos Narrow" panose="020B0004020202020204" pitchFamily="34" charset="0"/>
                      </a:endParaRPr>
                    </a:p>
                  </a:txBody>
                  <a:tcPr marL="6350" marR="6350" marT="6350" marB="0" anchor="ctr"/>
                </a:tc>
                <a:extLst>
                  <a:ext uri="{0D108BD9-81ED-4DB2-BD59-A6C34878D82A}">
                    <a16:rowId xmlns:a16="http://schemas.microsoft.com/office/drawing/2014/main" val="789871956"/>
                  </a:ext>
                </a:extLst>
              </a:tr>
              <a:tr h="0">
                <a:tc>
                  <a:txBody>
                    <a:bodyPr/>
                    <a:lstStyle/>
                    <a:p>
                      <a:pPr algn="l" fontAlgn="b"/>
                      <a:r>
                        <a:rPr lang="es-MX" sz="1100" u="none" strike="noStrike">
                          <a:effectLst/>
                        </a:rPr>
                        <a:t>4. Evaluación de Resultados</a:t>
                      </a:r>
                      <a:endParaRPr lang="es-MX" sz="1100" b="0" i="0" u="none" strike="noStrike">
                        <a:solidFill>
                          <a:srgbClr val="000000"/>
                        </a:solidFill>
                        <a:effectLst/>
                        <a:latin typeface="Aptos Narrow" panose="020B0004020202020204" pitchFamily="34" charset="0"/>
                      </a:endParaRPr>
                    </a:p>
                  </a:txBody>
                  <a:tcPr marL="76200" marR="6350" marT="6350" marB="0" anchor="ctr"/>
                </a:tc>
                <a:tc>
                  <a:txBody>
                    <a:bodyPr/>
                    <a:lstStyle/>
                    <a:p>
                      <a:pPr algn="r" fontAlgn="b"/>
                      <a:r>
                        <a:rPr lang="es-MX" sz="1100" u="none" strike="noStrike">
                          <a:effectLst/>
                        </a:rPr>
                        <a:t>70,0%</a:t>
                      </a:r>
                      <a:endParaRPr lang="es-MX" sz="1100" b="0" i="0" u="none" strike="noStrike">
                        <a:solidFill>
                          <a:srgbClr val="000000"/>
                        </a:solidFill>
                        <a:effectLst/>
                        <a:latin typeface="Aptos Narrow" panose="020B0004020202020204" pitchFamily="34" charset="0"/>
                      </a:endParaRPr>
                    </a:p>
                  </a:txBody>
                  <a:tcPr marL="6350" marR="6350" marT="6350" marB="0" anchor="ctr"/>
                </a:tc>
                <a:tc>
                  <a:txBody>
                    <a:bodyPr/>
                    <a:lstStyle/>
                    <a:p>
                      <a:pPr algn="r" fontAlgn="b"/>
                      <a:endParaRPr lang="es-MX" sz="1100" b="0" i="0" u="none" strike="noStrike">
                        <a:solidFill>
                          <a:srgbClr val="000000"/>
                        </a:solidFill>
                        <a:effectLst/>
                        <a:latin typeface="Aptos Narrow" panose="020B0004020202020204" pitchFamily="34" charset="0"/>
                      </a:endParaRPr>
                    </a:p>
                  </a:txBody>
                  <a:tcPr marL="6350" marR="6350" marT="6350" marB="0" anchor="ctr"/>
                </a:tc>
                <a:tc>
                  <a:txBody>
                    <a:bodyPr/>
                    <a:lstStyle/>
                    <a:p>
                      <a:pPr algn="ctr" fontAlgn="b"/>
                      <a:r>
                        <a:rPr lang="es-MX" sz="1100" u="none" strike="noStrike">
                          <a:effectLst/>
                        </a:rPr>
                        <a:t>90,0%</a:t>
                      </a:r>
                      <a:endParaRPr lang="es-MX" sz="1100" b="0" i="0" u="none" strike="noStrike">
                        <a:solidFill>
                          <a:srgbClr val="000000"/>
                        </a:solidFill>
                        <a:effectLst/>
                        <a:latin typeface="Aptos Narrow" panose="020B0004020202020204" pitchFamily="34" charset="0"/>
                      </a:endParaRPr>
                    </a:p>
                  </a:txBody>
                  <a:tcPr marL="6350" marR="6350" marT="6350" marB="0" anchor="ctr"/>
                </a:tc>
                <a:extLst>
                  <a:ext uri="{0D108BD9-81ED-4DB2-BD59-A6C34878D82A}">
                    <a16:rowId xmlns:a16="http://schemas.microsoft.com/office/drawing/2014/main" val="2325505280"/>
                  </a:ext>
                </a:extLst>
              </a:tr>
              <a:tr h="0">
                <a:tc>
                  <a:txBody>
                    <a:bodyPr/>
                    <a:lstStyle/>
                    <a:p>
                      <a:pPr algn="l" fontAlgn="b"/>
                      <a:r>
                        <a:rPr lang="es-MX" sz="1100" u="none" strike="noStrike">
                          <a:effectLst/>
                        </a:rPr>
                        <a:t>6. Gestión del Conocimiento y la Innovación</a:t>
                      </a:r>
                      <a:endParaRPr lang="es-MX" sz="1100" b="0" i="0" u="none" strike="noStrike">
                        <a:solidFill>
                          <a:srgbClr val="000000"/>
                        </a:solidFill>
                        <a:effectLst/>
                        <a:latin typeface="Aptos Narrow" panose="020B0004020202020204" pitchFamily="34" charset="0"/>
                      </a:endParaRPr>
                    </a:p>
                  </a:txBody>
                  <a:tcPr marL="76200" marR="6350" marT="6350" marB="0" anchor="ctr"/>
                </a:tc>
                <a:tc>
                  <a:txBody>
                    <a:bodyPr/>
                    <a:lstStyle/>
                    <a:p>
                      <a:pPr algn="r" fontAlgn="b"/>
                      <a:r>
                        <a:rPr lang="es-MX" sz="1100" u="none" strike="noStrike">
                          <a:effectLst/>
                        </a:rPr>
                        <a:t>100,0%</a:t>
                      </a:r>
                      <a:endParaRPr lang="es-MX" sz="1100" b="0" i="0" u="none" strike="noStrike">
                        <a:solidFill>
                          <a:srgbClr val="000000"/>
                        </a:solidFill>
                        <a:effectLst/>
                        <a:latin typeface="Aptos Narrow" panose="020B0004020202020204" pitchFamily="34" charset="0"/>
                      </a:endParaRPr>
                    </a:p>
                  </a:txBody>
                  <a:tcPr marL="6350" marR="6350" marT="6350" marB="0" anchor="ctr"/>
                </a:tc>
                <a:tc>
                  <a:txBody>
                    <a:bodyPr/>
                    <a:lstStyle/>
                    <a:p>
                      <a:pPr algn="r" fontAlgn="b"/>
                      <a:endParaRPr lang="es-MX" sz="1100" b="0" i="0" u="none" strike="noStrike">
                        <a:solidFill>
                          <a:srgbClr val="000000"/>
                        </a:solidFill>
                        <a:effectLst/>
                        <a:latin typeface="Aptos Narrow" panose="020B0004020202020204" pitchFamily="34" charset="0"/>
                      </a:endParaRPr>
                    </a:p>
                  </a:txBody>
                  <a:tcPr marL="6350" marR="6350" marT="6350" marB="0" anchor="ctr"/>
                </a:tc>
                <a:tc>
                  <a:txBody>
                    <a:bodyPr/>
                    <a:lstStyle/>
                    <a:p>
                      <a:pPr algn="ctr" fontAlgn="b"/>
                      <a:r>
                        <a:rPr lang="es-MX" sz="1100" u="none" strike="noStrike">
                          <a:effectLst/>
                        </a:rPr>
                        <a:t>100,0%</a:t>
                      </a:r>
                      <a:endParaRPr lang="es-MX" sz="1100" b="0" i="0" u="none" strike="noStrike">
                        <a:solidFill>
                          <a:srgbClr val="000000"/>
                        </a:solidFill>
                        <a:effectLst/>
                        <a:latin typeface="Aptos Narrow" panose="020B0004020202020204" pitchFamily="34" charset="0"/>
                      </a:endParaRPr>
                    </a:p>
                  </a:txBody>
                  <a:tcPr marL="6350" marR="6350" marT="6350" marB="0" anchor="ctr"/>
                </a:tc>
                <a:extLst>
                  <a:ext uri="{0D108BD9-81ED-4DB2-BD59-A6C34878D82A}">
                    <a16:rowId xmlns:a16="http://schemas.microsoft.com/office/drawing/2014/main" val="2205855565"/>
                  </a:ext>
                </a:extLst>
              </a:tr>
              <a:tr h="0">
                <a:tc>
                  <a:txBody>
                    <a:bodyPr/>
                    <a:lstStyle/>
                    <a:p>
                      <a:pPr algn="l" fontAlgn="b"/>
                      <a:r>
                        <a:rPr lang="es-MX" sz="1100" u="none" strike="noStrike">
                          <a:effectLst/>
                        </a:rPr>
                        <a:t>7. Control Interno</a:t>
                      </a:r>
                      <a:endParaRPr lang="es-MX" sz="1100" b="0" i="0" u="none" strike="noStrike">
                        <a:solidFill>
                          <a:srgbClr val="000000"/>
                        </a:solidFill>
                        <a:effectLst/>
                        <a:latin typeface="Aptos Narrow" panose="020B0004020202020204" pitchFamily="34" charset="0"/>
                      </a:endParaRPr>
                    </a:p>
                  </a:txBody>
                  <a:tcPr marL="76200" marR="6350" marT="6350" marB="0" anchor="ctr"/>
                </a:tc>
                <a:tc>
                  <a:txBody>
                    <a:bodyPr/>
                    <a:lstStyle/>
                    <a:p>
                      <a:pPr algn="r" fontAlgn="b"/>
                      <a:r>
                        <a:rPr lang="es-MX" sz="1100" u="none" strike="noStrike">
                          <a:effectLst/>
                        </a:rPr>
                        <a:t>29,0%</a:t>
                      </a:r>
                      <a:endParaRPr lang="es-MX" sz="1100" b="0" i="0" u="none" strike="noStrike">
                        <a:solidFill>
                          <a:srgbClr val="000000"/>
                        </a:solidFill>
                        <a:effectLst/>
                        <a:latin typeface="Aptos Narrow" panose="020B0004020202020204" pitchFamily="34" charset="0"/>
                      </a:endParaRPr>
                    </a:p>
                  </a:txBody>
                  <a:tcPr marL="6350" marR="6350" marT="6350" marB="0" anchor="ctr"/>
                </a:tc>
                <a:tc>
                  <a:txBody>
                    <a:bodyPr/>
                    <a:lstStyle/>
                    <a:p>
                      <a:pPr algn="r" fontAlgn="b"/>
                      <a:endParaRPr lang="es-MX" sz="1100" b="0" i="0" u="none" strike="noStrike">
                        <a:solidFill>
                          <a:srgbClr val="000000"/>
                        </a:solidFill>
                        <a:effectLst/>
                        <a:latin typeface="Aptos Narrow" panose="020B0004020202020204" pitchFamily="34" charset="0"/>
                      </a:endParaRPr>
                    </a:p>
                  </a:txBody>
                  <a:tcPr marL="6350" marR="6350" marT="6350" marB="0" anchor="ctr"/>
                </a:tc>
                <a:tc>
                  <a:txBody>
                    <a:bodyPr/>
                    <a:lstStyle/>
                    <a:p>
                      <a:pPr algn="ctr" fontAlgn="b"/>
                      <a:r>
                        <a:rPr lang="es-MX" sz="1100" u="none" strike="noStrike">
                          <a:effectLst/>
                        </a:rPr>
                        <a:t>64,0%</a:t>
                      </a:r>
                      <a:endParaRPr lang="es-MX" sz="1100" b="0" i="0" u="none" strike="noStrike">
                        <a:solidFill>
                          <a:srgbClr val="000000"/>
                        </a:solidFill>
                        <a:effectLst/>
                        <a:latin typeface="Aptos Narrow" panose="020B0004020202020204" pitchFamily="34" charset="0"/>
                      </a:endParaRPr>
                    </a:p>
                  </a:txBody>
                  <a:tcPr marL="6350" marR="6350" marT="6350" marB="0" anchor="ctr"/>
                </a:tc>
                <a:extLst>
                  <a:ext uri="{0D108BD9-81ED-4DB2-BD59-A6C34878D82A}">
                    <a16:rowId xmlns:a16="http://schemas.microsoft.com/office/drawing/2014/main" val="2545815282"/>
                  </a:ext>
                </a:extLst>
              </a:tr>
            </a:tbl>
          </a:graphicData>
        </a:graphic>
      </p:graphicFrame>
      <p:sp>
        <p:nvSpPr>
          <p:cNvPr id="44" name="Rectángulo 43">
            <a:extLst>
              <a:ext uri="{FF2B5EF4-FFF2-40B4-BE49-F238E27FC236}">
                <a16:creationId xmlns:a16="http://schemas.microsoft.com/office/drawing/2014/main" id="{6568C564-41AC-0004-4500-9B0D7639FCEE}"/>
              </a:ext>
            </a:extLst>
          </p:cNvPr>
          <p:cNvSpPr/>
          <p:nvPr/>
        </p:nvSpPr>
        <p:spPr>
          <a:xfrm>
            <a:off x="584579" y="3030499"/>
            <a:ext cx="4738764" cy="246221"/>
          </a:xfrm>
          <a:prstGeom prst="rect">
            <a:avLst/>
          </a:prstGeom>
        </p:spPr>
        <p:txBody>
          <a:bodyPr wrap="square">
            <a:spAutoFit/>
          </a:bodyPr>
          <a:lstStyle/>
          <a:p>
            <a:pPr defTabSz="378652">
              <a:defRPr/>
            </a:pPr>
            <a:r>
              <a:rPr lang="es-CO" sz="1000" b="1" i="1">
                <a:solidFill>
                  <a:prstClr val="black"/>
                </a:solidFill>
              </a:rPr>
              <a:t>Gráfica 8. % de avance de MIPG por cada Dimensión</a:t>
            </a:r>
          </a:p>
        </p:txBody>
      </p:sp>
      <p:sp>
        <p:nvSpPr>
          <p:cNvPr id="45" name="Triángulo isósceles 44">
            <a:extLst>
              <a:ext uri="{FF2B5EF4-FFF2-40B4-BE49-F238E27FC236}">
                <a16:creationId xmlns:a16="http://schemas.microsoft.com/office/drawing/2014/main" id="{D502A420-007C-9D7D-3C6C-426BF7151F82}"/>
              </a:ext>
            </a:extLst>
          </p:cNvPr>
          <p:cNvSpPr/>
          <p:nvPr/>
        </p:nvSpPr>
        <p:spPr>
          <a:xfrm>
            <a:off x="3779072" y="3631420"/>
            <a:ext cx="163902" cy="134654"/>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2000"/>
          </a:p>
        </p:txBody>
      </p:sp>
      <p:sp>
        <p:nvSpPr>
          <p:cNvPr id="46" name="Triángulo isósceles 45">
            <a:extLst>
              <a:ext uri="{FF2B5EF4-FFF2-40B4-BE49-F238E27FC236}">
                <a16:creationId xmlns:a16="http://schemas.microsoft.com/office/drawing/2014/main" id="{6FA92B6D-8B60-9B10-D6D7-AF09742E917A}"/>
              </a:ext>
            </a:extLst>
          </p:cNvPr>
          <p:cNvSpPr/>
          <p:nvPr/>
        </p:nvSpPr>
        <p:spPr>
          <a:xfrm>
            <a:off x="3777508" y="3806550"/>
            <a:ext cx="163902" cy="134654"/>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2000"/>
          </a:p>
        </p:txBody>
      </p:sp>
      <p:sp>
        <p:nvSpPr>
          <p:cNvPr id="47" name="Triángulo isósceles 46">
            <a:extLst>
              <a:ext uri="{FF2B5EF4-FFF2-40B4-BE49-F238E27FC236}">
                <a16:creationId xmlns:a16="http://schemas.microsoft.com/office/drawing/2014/main" id="{08924B24-8DD1-0818-BB0D-0D253055559B}"/>
              </a:ext>
            </a:extLst>
          </p:cNvPr>
          <p:cNvSpPr/>
          <p:nvPr/>
        </p:nvSpPr>
        <p:spPr>
          <a:xfrm rot="5400000">
            <a:off x="3769836" y="3990535"/>
            <a:ext cx="163902" cy="134654"/>
          </a:xfrm>
          <a:prstGeom prst="triangl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2000"/>
          </a:p>
        </p:txBody>
      </p:sp>
      <p:sp>
        <p:nvSpPr>
          <p:cNvPr id="48" name="Triángulo isósceles 47">
            <a:extLst>
              <a:ext uri="{FF2B5EF4-FFF2-40B4-BE49-F238E27FC236}">
                <a16:creationId xmlns:a16="http://schemas.microsoft.com/office/drawing/2014/main" id="{8177A1A3-7224-1F22-67E3-3C1E062828D1}"/>
              </a:ext>
            </a:extLst>
          </p:cNvPr>
          <p:cNvSpPr/>
          <p:nvPr/>
        </p:nvSpPr>
        <p:spPr>
          <a:xfrm>
            <a:off x="3784460" y="4170948"/>
            <a:ext cx="163902" cy="134654"/>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2000"/>
          </a:p>
        </p:txBody>
      </p:sp>
      <p:sp>
        <p:nvSpPr>
          <p:cNvPr id="49" name="Triángulo isósceles 48">
            <a:extLst>
              <a:ext uri="{FF2B5EF4-FFF2-40B4-BE49-F238E27FC236}">
                <a16:creationId xmlns:a16="http://schemas.microsoft.com/office/drawing/2014/main" id="{BFB638AE-D369-46ED-A167-AAE6036CC083}"/>
              </a:ext>
            </a:extLst>
          </p:cNvPr>
          <p:cNvSpPr/>
          <p:nvPr/>
        </p:nvSpPr>
        <p:spPr>
          <a:xfrm>
            <a:off x="3777508" y="4344913"/>
            <a:ext cx="163902" cy="134654"/>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2000"/>
          </a:p>
        </p:txBody>
      </p:sp>
      <p:sp>
        <p:nvSpPr>
          <p:cNvPr id="50" name="Triángulo isósceles 49">
            <a:extLst>
              <a:ext uri="{FF2B5EF4-FFF2-40B4-BE49-F238E27FC236}">
                <a16:creationId xmlns:a16="http://schemas.microsoft.com/office/drawing/2014/main" id="{E5A36B60-AF4A-D0B2-36D6-9E8729579EB5}"/>
              </a:ext>
            </a:extLst>
          </p:cNvPr>
          <p:cNvSpPr/>
          <p:nvPr/>
        </p:nvSpPr>
        <p:spPr>
          <a:xfrm>
            <a:off x="3769836" y="4502505"/>
            <a:ext cx="163902" cy="134654"/>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2000"/>
          </a:p>
        </p:txBody>
      </p:sp>
      <p:sp>
        <p:nvSpPr>
          <p:cNvPr id="51" name="CuadroTexto 50">
            <a:extLst>
              <a:ext uri="{FF2B5EF4-FFF2-40B4-BE49-F238E27FC236}">
                <a16:creationId xmlns:a16="http://schemas.microsoft.com/office/drawing/2014/main" id="{8444D709-1A3A-D48A-D566-227EEC62DFCE}"/>
              </a:ext>
            </a:extLst>
          </p:cNvPr>
          <p:cNvSpPr txBox="1"/>
          <p:nvPr/>
        </p:nvSpPr>
        <p:spPr>
          <a:xfrm>
            <a:off x="2901797" y="6639799"/>
            <a:ext cx="4843092" cy="218201"/>
          </a:xfrm>
          <a:prstGeom prst="rect">
            <a:avLst/>
          </a:prstGeom>
          <a:noFill/>
        </p:spPr>
        <p:txBody>
          <a:bodyPr wrap="square" rtlCol="0">
            <a:spAutoFit/>
          </a:bodyPr>
          <a:lstStyle/>
          <a:p>
            <a:pPr defTabSz="623346">
              <a:defRPr/>
            </a:pPr>
            <a:r>
              <a:rPr lang="es-ES" sz="818" i="1" kern="0">
                <a:solidFill>
                  <a:prstClr val="black"/>
                </a:solidFill>
                <a:latin typeface="Calibri" panose="020F0502020204030204"/>
              </a:rPr>
              <a:t>Fuente: Oficina Asesora de Planeación – U.A.E Cuerpo Oficial de Bomberos de Bogotá </a:t>
            </a:r>
            <a:endParaRPr lang="es-CO" sz="818" i="1" kern="0">
              <a:solidFill>
                <a:prstClr val="black"/>
              </a:solidFill>
              <a:latin typeface="Calibri" panose="020F0502020204030204"/>
            </a:endParaRPr>
          </a:p>
        </p:txBody>
      </p:sp>
      <p:graphicFrame>
        <p:nvGraphicFramePr>
          <p:cNvPr id="3" name="Tabla 2">
            <a:extLst>
              <a:ext uri="{FF2B5EF4-FFF2-40B4-BE49-F238E27FC236}">
                <a16:creationId xmlns:a16="http://schemas.microsoft.com/office/drawing/2014/main" id="{5B812BAB-5828-3BE8-31EA-54EB6D5BB751}"/>
              </a:ext>
            </a:extLst>
          </p:cNvPr>
          <p:cNvGraphicFramePr>
            <a:graphicFrameLocks noGrp="1"/>
          </p:cNvGraphicFramePr>
          <p:nvPr/>
        </p:nvGraphicFramePr>
        <p:xfrm>
          <a:off x="5161578" y="2363888"/>
          <a:ext cx="5727134" cy="4229415"/>
        </p:xfrm>
        <a:graphic>
          <a:graphicData uri="http://schemas.openxmlformats.org/drawingml/2006/table">
            <a:tbl>
              <a:tblPr bandRow="1">
                <a:tableStyleId>{72833802-FEF1-4C79-8D5D-14CF1EAF98D9}</a:tableStyleId>
              </a:tblPr>
              <a:tblGrid>
                <a:gridCol w="3674917">
                  <a:extLst>
                    <a:ext uri="{9D8B030D-6E8A-4147-A177-3AD203B41FA5}">
                      <a16:colId xmlns:a16="http://schemas.microsoft.com/office/drawing/2014/main" val="4071530623"/>
                    </a:ext>
                  </a:extLst>
                </a:gridCol>
                <a:gridCol w="871000">
                  <a:extLst>
                    <a:ext uri="{9D8B030D-6E8A-4147-A177-3AD203B41FA5}">
                      <a16:colId xmlns:a16="http://schemas.microsoft.com/office/drawing/2014/main" val="233084074"/>
                    </a:ext>
                  </a:extLst>
                </a:gridCol>
                <a:gridCol w="465326">
                  <a:extLst>
                    <a:ext uri="{9D8B030D-6E8A-4147-A177-3AD203B41FA5}">
                      <a16:colId xmlns:a16="http://schemas.microsoft.com/office/drawing/2014/main" val="4070436150"/>
                    </a:ext>
                  </a:extLst>
                </a:gridCol>
                <a:gridCol w="715891">
                  <a:extLst>
                    <a:ext uri="{9D8B030D-6E8A-4147-A177-3AD203B41FA5}">
                      <a16:colId xmlns:a16="http://schemas.microsoft.com/office/drawing/2014/main" val="2790281053"/>
                    </a:ext>
                  </a:extLst>
                </a:gridCol>
              </a:tblGrid>
              <a:tr h="351432">
                <a:tc>
                  <a:txBody>
                    <a:bodyPr/>
                    <a:lstStyle/>
                    <a:p>
                      <a:r>
                        <a:rPr lang="es-ES" sz="1100" dirty="0">
                          <a:effectLst/>
                        </a:rPr>
                        <a:t>Política MIPG</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r>
                        <a:rPr lang="es-ES" sz="1100" dirty="0">
                          <a:effectLst/>
                        </a:rPr>
                        <a:t>Avance 2Q</a:t>
                      </a:r>
                    </a:p>
                  </a:txBody>
                  <a:tcPr marL="0" marR="0" marT="0" marB="0" anchor="ctr">
                    <a:lnL w="12700" cap="flat" cmpd="sng" algn="ctr">
                      <a:noFill/>
                      <a:prstDash val="solid"/>
                      <a:round/>
                      <a:headEnd type="none" w="med" len="med"/>
                      <a:tailEnd type="none" w="med" len="med"/>
                    </a:lnL>
                    <a:solidFill>
                      <a:srgbClr val="FFC000"/>
                    </a:solidFill>
                  </a:tcPr>
                </a:tc>
                <a:tc>
                  <a:txBody>
                    <a:bodyPr/>
                    <a:lstStyle/>
                    <a:p>
                      <a:endParaRPr lang="es-ES" sz="1100" dirty="0">
                        <a:effectLst/>
                      </a:endParaRPr>
                    </a:p>
                  </a:txBody>
                  <a:tcPr marL="0" marR="0" marT="0" marB="0" anchor="ctr">
                    <a:solidFill>
                      <a:srgbClr val="FFC000"/>
                    </a:solidFill>
                  </a:tcPr>
                </a:tc>
                <a:tc>
                  <a:txBody>
                    <a:bodyPr/>
                    <a:lstStyle/>
                    <a:p>
                      <a:r>
                        <a:rPr lang="es-ES" sz="1100" dirty="0">
                          <a:effectLst/>
                        </a:rPr>
                        <a:t>Avance Acumulado</a:t>
                      </a:r>
                    </a:p>
                  </a:txBody>
                  <a:tcPr marL="0" marR="0" marT="0" marB="0" anchor="ctr">
                    <a:solidFill>
                      <a:srgbClr val="FFC000"/>
                    </a:solidFill>
                  </a:tcPr>
                </a:tc>
                <a:extLst>
                  <a:ext uri="{0D108BD9-81ED-4DB2-BD59-A6C34878D82A}">
                    <a16:rowId xmlns:a16="http://schemas.microsoft.com/office/drawing/2014/main" val="226739307"/>
                  </a:ext>
                </a:extLst>
              </a:tr>
              <a:tr h="143487">
                <a:tc>
                  <a:txBody>
                    <a:bodyPr/>
                    <a:lstStyle/>
                    <a:p>
                      <a:r>
                        <a:rPr lang="es-ES" sz="1100" dirty="0">
                          <a:effectLst/>
                        </a:rPr>
                        <a:t>1.Planeación Institucional</a:t>
                      </a:r>
                    </a:p>
                  </a:txBody>
                  <a:tcPr marL="0" marR="0" marT="0" marB="0" anchor="ctr">
                    <a:lnT w="12700" cap="flat" cmpd="sng" algn="ctr">
                      <a:noFill/>
                      <a:prstDash val="solid"/>
                      <a:round/>
                      <a:headEnd type="none" w="med" len="med"/>
                      <a:tailEnd type="none" w="med" len="med"/>
                    </a:lnT>
                  </a:tcPr>
                </a:tc>
                <a:tc>
                  <a:txBody>
                    <a:bodyPr/>
                    <a:lstStyle/>
                    <a:p>
                      <a:r>
                        <a:rPr lang="es-ES" sz="1100" dirty="0">
                          <a:effectLst/>
                        </a:rPr>
                        <a:t>66,8%</a:t>
                      </a:r>
                    </a:p>
                  </a:txBody>
                  <a:tcPr marL="0" marR="0" marT="0" marB="0" anchor="ctr"/>
                </a:tc>
                <a:tc>
                  <a:txBody>
                    <a:bodyPr/>
                    <a:lstStyle/>
                    <a:p>
                      <a:endParaRPr lang="es-ES" sz="1100" dirty="0">
                        <a:effectLst/>
                      </a:endParaRPr>
                    </a:p>
                  </a:txBody>
                  <a:tcPr marL="0" marR="0" marT="0" marB="0" anchor="ctr"/>
                </a:tc>
                <a:tc>
                  <a:txBody>
                    <a:bodyPr/>
                    <a:lstStyle/>
                    <a:p>
                      <a:r>
                        <a:rPr lang="es-ES" sz="1100" dirty="0">
                          <a:effectLst/>
                        </a:rPr>
                        <a:t>89,8%</a:t>
                      </a:r>
                    </a:p>
                  </a:txBody>
                  <a:tcPr marL="0" marR="0" marT="0" marB="0" anchor="ctr"/>
                </a:tc>
                <a:extLst>
                  <a:ext uri="{0D108BD9-81ED-4DB2-BD59-A6C34878D82A}">
                    <a16:rowId xmlns:a16="http://schemas.microsoft.com/office/drawing/2014/main" val="2667108518"/>
                  </a:ext>
                </a:extLst>
              </a:tr>
              <a:tr h="230941">
                <a:tc>
                  <a:txBody>
                    <a:bodyPr/>
                    <a:lstStyle/>
                    <a:p>
                      <a:r>
                        <a:rPr lang="es-ES" sz="1100" dirty="0">
                          <a:effectLst/>
                        </a:rPr>
                        <a:t>2. Gestión Presupuestal y Eficiencia del Gasto Público</a:t>
                      </a:r>
                    </a:p>
                  </a:txBody>
                  <a:tcPr marL="0" marR="0" marT="0" marB="0" anchor="ctr"/>
                </a:tc>
                <a:tc>
                  <a:txBody>
                    <a:bodyPr/>
                    <a:lstStyle/>
                    <a:p>
                      <a:r>
                        <a:rPr lang="es-ES" sz="1100" dirty="0">
                          <a:effectLst/>
                        </a:rPr>
                        <a:t>23,6%</a:t>
                      </a:r>
                    </a:p>
                  </a:txBody>
                  <a:tcPr marL="0" marR="0" marT="0" marB="0" anchor="ctr"/>
                </a:tc>
                <a:tc>
                  <a:txBody>
                    <a:bodyPr/>
                    <a:lstStyle/>
                    <a:p>
                      <a:endParaRPr lang="es-ES" sz="1100" dirty="0">
                        <a:effectLst/>
                      </a:endParaRPr>
                    </a:p>
                  </a:txBody>
                  <a:tcPr marL="0" marR="0" marT="0" marB="0" anchor="ctr"/>
                </a:tc>
                <a:tc>
                  <a:txBody>
                    <a:bodyPr/>
                    <a:lstStyle/>
                    <a:p>
                      <a:r>
                        <a:rPr lang="es-ES" sz="1100" dirty="0">
                          <a:effectLst/>
                        </a:rPr>
                        <a:t>41,6%</a:t>
                      </a:r>
                    </a:p>
                  </a:txBody>
                  <a:tcPr marL="0" marR="0" marT="0" marB="0" anchor="ctr"/>
                </a:tc>
                <a:extLst>
                  <a:ext uri="{0D108BD9-81ED-4DB2-BD59-A6C34878D82A}">
                    <a16:rowId xmlns:a16="http://schemas.microsoft.com/office/drawing/2014/main" val="3392910114"/>
                  </a:ext>
                </a:extLst>
              </a:tr>
              <a:tr h="143487">
                <a:tc>
                  <a:txBody>
                    <a:bodyPr/>
                    <a:lstStyle/>
                    <a:p>
                      <a:r>
                        <a:rPr lang="es-ES" sz="1100" dirty="0">
                          <a:effectLst/>
                        </a:rPr>
                        <a:t>3.Compras y Contratación Pública </a:t>
                      </a:r>
                    </a:p>
                  </a:txBody>
                  <a:tcPr marL="0" marR="0" marT="0" marB="0" anchor="ctr"/>
                </a:tc>
                <a:tc>
                  <a:txBody>
                    <a:bodyPr/>
                    <a:lstStyle/>
                    <a:p>
                      <a:r>
                        <a:rPr lang="es-ES" sz="1100" dirty="0">
                          <a:effectLst/>
                        </a:rPr>
                        <a:t>67,7%</a:t>
                      </a:r>
                    </a:p>
                  </a:txBody>
                  <a:tcPr marL="0" marR="0" marT="0" marB="0" anchor="ctr"/>
                </a:tc>
                <a:tc>
                  <a:txBody>
                    <a:bodyPr/>
                    <a:lstStyle/>
                    <a:p>
                      <a:endParaRPr lang="es-ES" sz="1100" dirty="0">
                        <a:effectLst/>
                      </a:endParaRPr>
                    </a:p>
                  </a:txBody>
                  <a:tcPr marL="0" marR="0" marT="0" marB="0" anchor="ctr"/>
                </a:tc>
                <a:tc>
                  <a:txBody>
                    <a:bodyPr/>
                    <a:lstStyle/>
                    <a:p>
                      <a:r>
                        <a:rPr lang="es-ES" sz="1100" dirty="0">
                          <a:effectLst/>
                        </a:rPr>
                        <a:t>79,1%</a:t>
                      </a:r>
                    </a:p>
                  </a:txBody>
                  <a:tcPr marL="0" marR="0" marT="0" marB="0" anchor="ctr"/>
                </a:tc>
                <a:extLst>
                  <a:ext uri="{0D108BD9-81ED-4DB2-BD59-A6C34878D82A}">
                    <a16:rowId xmlns:a16="http://schemas.microsoft.com/office/drawing/2014/main" val="3049215983"/>
                  </a:ext>
                </a:extLst>
              </a:tr>
              <a:tr h="143487">
                <a:tc>
                  <a:txBody>
                    <a:bodyPr/>
                    <a:lstStyle/>
                    <a:p>
                      <a:r>
                        <a:rPr lang="es-ES" sz="1100" dirty="0">
                          <a:effectLst/>
                        </a:rPr>
                        <a:t>4. Talento Humano</a:t>
                      </a:r>
                    </a:p>
                  </a:txBody>
                  <a:tcPr marL="0" marR="0" marT="0" marB="0" anchor="ctr"/>
                </a:tc>
                <a:tc>
                  <a:txBody>
                    <a:bodyPr/>
                    <a:lstStyle/>
                    <a:p>
                      <a:r>
                        <a:rPr lang="es-ES" sz="1100" dirty="0">
                          <a:effectLst/>
                        </a:rPr>
                        <a:t>38,1%</a:t>
                      </a:r>
                    </a:p>
                  </a:txBody>
                  <a:tcPr marL="0" marR="0" marT="0" marB="0" anchor="ctr"/>
                </a:tc>
                <a:tc>
                  <a:txBody>
                    <a:bodyPr/>
                    <a:lstStyle/>
                    <a:p>
                      <a:endParaRPr lang="es-ES" sz="1100" dirty="0">
                        <a:effectLst/>
                      </a:endParaRPr>
                    </a:p>
                  </a:txBody>
                  <a:tcPr marL="0" marR="0" marT="0" marB="0" anchor="ctr"/>
                </a:tc>
                <a:tc>
                  <a:txBody>
                    <a:bodyPr/>
                    <a:lstStyle/>
                    <a:p>
                      <a:r>
                        <a:rPr lang="es-ES" sz="1100" dirty="0">
                          <a:effectLst/>
                        </a:rPr>
                        <a:t>51,7%</a:t>
                      </a:r>
                    </a:p>
                  </a:txBody>
                  <a:tcPr marL="0" marR="0" marT="0" marB="0" anchor="ctr"/>
                </a:tc>
                <a:extLst>
                  <a:ext uri="{0D108BD9-81ED-4DB2-BD59-A6C34878D82A}">
                    <a16:rowId xmlns:a16="http://schemas.microsoft.com/office/drawing/2014/main" val="797196606"/>
                  </a:ext>
                </a:extLst>
              </a:tr>
              <a:tr h="143487">
                <a:tc>
                  <a:txBody>
                    <a:bodyPr/>
                    <a:lstStyle/>
                    <a:p>
                      <a:r>
                        <a:rPr lang="es-ES" sz="1100" dirty="0">
                          <a:effectLst/>
                        </a:rPr>
                        <a:t>5. Integridad</a:t>
                      </a:r>
                    </a:p>
                  </a:txBody>
                  <a:tcPr marL="0" marR="0" marT="0" marB="0" anchor="ctr"/>
                </a:tc>
                <a:tc>
                  <a:txBody>
                    <a:bodyPr/>
                    <a:lstStyle/>
                    <a:p>
                      <a:r>
                        <a:rPr lang="es-ES" sz="1100" dirty="0">
                          <a:effectLst/>
                        </a:rPr>
                        <a:t>25,0%</a:t>
                      </a:r>
                    </a:p>
                  </a:txBody>
                  <a:tcPr marL="0" marR="0" marT="0" marB="0" anchor="ctr"/>
                </a:tc>
                <a:tc>
                  <a:txBody>
                    <a:bodyPr/>
                    <a:lstStyle/>
                    <a:p>
                      <a:endParaRPr lang="es-ES" sz="1100" dirty="0">
                        <a:effectLst/>
                      </a:endParaRPr>
                    </a:p>
                  </a:txBody>
                  <a:tcPr marL="0" marR="0" marT="0" marB="0" anchor="ctr"/>
                </a:tc>
                <a:tc>
                  <a:txBody>
                    <a:bodyPr/>
                    <a:lstStyle/>
                    <a:p>
                      <a:r>
                        <a:rPr lang="es-ES" sz="1100" dirty="0">
                          <a:effectLst/>
                        </a:rPr>
                        <a:t>50,0%</a:t>
                      </a:r>
                    </a:p>
                  </a:txBody>
                  <a:tcPr marL="0" marR="0" marT="0" marB="0" anchor="ctr"/>
                </a:tc>
                <a:extLst>
                  <a:ext uri="{0D108BD9-81ED-4DB2-BD59-A6C34878D82A}">
                    <a16:rowId xmlns:a16="http://schemas.microsoft.com/office/drawing/2014/main" val="2886213372"/>
                  </a:ext>
                </a:extLst>
              </a:tr>
              <a:tr h="286973">
                <a:tc>
                  <a:txBody>
                    <a:bodyPr/>
                    <a:lstStyle/>
                    <a:p>
                      <a:r>
                        <a:rPr lang="es-ES" sz="1100" dirty="0">
                          <a:effectLst/>
                        </a:rPr>
                        <a:t>6. Transparencia, Acceso a la Información y Lucha Contra la Corrupción</a:t>
                      </a:r>
                    </a:p>
                  </a:txBody>
                  <a:tcPr marL="0" marR="0" marT="0" marB="0" anchor="ctr"/>
                </a:tc>
                <a:tc>
                  <a:txBody>
                    <a:bodyPr/>
                    <a:lstStyle/>
                    <a:p>
                      <a:r>
                        <a:rPr lang="es-ES" sz="1100" dirty="0">
                          <a:effectLst/>
                        </a:rPr>
                        <a:t>56,6%</a:t>
                      </a:r>
                    </a:p>
                  </a:txBody>
                  <a:tcPr marL="0" marR="0" marT="0" marB="0" anchor="ctr"/>
                </a:tc>
                <a:tc>
                  <a:txBody>
                    <a:bodyPr/>
                    <a:lstStyle/>
                    <a:p>
                      <a:endParaRPr lang="es-ES" sz="1100" dirty="0">
                        <a:effectLst/>
                      </a:endParaRPr>
                    </a:p>
                  </a:txBody>
                  <a:tcPr marL="0" marR="0" marT="0" marB="0" anchor="ctr"/>
                </a:tc>
                <a:tc>
                  <a:txBody>
                    <a:bodyPr/>
                    <a:lstStyle/>
                    <a:p>
                      <a:r>
                        <a:rPr lang="es-ES" sz="1100" dirty="0">
                          <a:effectLst/>
                        </a:rPr>
                        <a:t>73,2%</a:t>
                      </a:r>
                    </a:p>
                  </a:txBody>
                  <a:tcPr marL="0" marR="0" marT="0" marB="0" anchor="ctr"/>
                </a:tc>
                <a:extLst>
                  <a:ext uri="{0D108BD9-81ED-4DB2-BD59-A6C34878D82A}">
                    <a16:rowId xmlns:a16="http://schemas.microsoft.com/office/drawing/2014/main" val="1239457363"/>
                  </a:ext>
                </a:extLst>
              </a:tr>
              <a:tr h="286973">
                <a:tc>
                  <a:txBody>
                    <a:bodyPr/>
                    <a:lstStyle/>
                    <a:p>
                      <a:r>
                        <a:rPr lang="es-ES" sz="1100" dirty="0">
                          <a:effectLst/>
                        </a:rPr>
                        <a:t>7. Fortalecimiento Organizacional y Simplificación de Procesos</a:t>
                      </a:r>
                    </a:p>
                  </a:txBody>
                  <a:tcPr marL="0" marR="0" marT="0" marB="0" anchor="ctr"/>
                </a:tc>
                <a:tc>
                  <a:txBody>
                    <a:bodyPr/>
                    <a:lstStyle/>
                    <a:p>
                      <a:r>
                        <a:rPr lang="es-ES" sz="1100" dirty="0">
                          <a:effectLst/>
                        </a:rPr>
                        <a:t>49,9%</a:t>
                      </a:r>
                    </a:p>
                  </a:txBody>
                  <a:tcPr marL="0" marR="0" marT="0" marB="0" anchor="ctr"/>
                </a:tc>
                <a:tc>
                  <a:txBody>
                    <a:bodyPr/>
                    <a:lstStyle/>
                    <a:p>
                      <a:endParaRPr lang="es-ES" sz="1100" dirty="0">
                        <a:effectLst/>
                      </a:endParaRPr>
                    </a:p>
                  </a:txBody>
                  <a:tcPr marL="0" marR="0" marT="0" marB="0" anchor="ctr"/>
                </a:tc>
                <a:tc>
                  <a:txBody>
                    <a:bodyPr/>
                    <a:lstStyle/>
                    <a:p>
                      <a:r>
                        <a:rPr lang="es-ES" sz="1100" dirty="0">
                          <a:effectLst/>
                        </a:rPr>
                        <a:t>68,4%</a:t>
                      </a:r>
                    </a:p>
                  </a:txBody>
                  <a:tcPr marL="0" marR="0" marT="0" marB="0" anchor="ctr"/>
                </a:tc>
                <a:extLst>
                  <a:ext uri="{0D108BD9-81ED-4DB2-BD59-A6C34878D82A}">
                    <a16:rowId xmlns:a16="http://schemas.microsoft.com/office/drawing/2014/main" val="1027476225"/>
                  </a:ext>
                </a:extLst>
              </a:tr>
              <a:tr h="143487">
                <a:tc>
                  <a:txBody>
                    <a:bodyPr/>
                    <a:lstStyle/>
                    <a:p>
                      <a:r>
                        <a:rPr lang="es-ES" sz="1100" dirty="0">
                          <a:effectLst/>
                        </a:rPr>
                        <a:t>7.1. Control Interno</a:t>
                      </a:r>
                    </a:p>
                  </a:txBody>
                  <a:tcPr marL="0" marR="0" marT="0" marB="0" anchor="ctr"/>
                </a:tc>
                <a:tc>
                  <a:txBody>
                    <a:bodyPr/>
                    <a:lstStyle/>
                    <a:p>
                      <a:r>
                        <a:rPr lang="es-ES" sz="1100" dirty="0">
                          <a:effectLst/>
                        </a:rPr>
                        <a:t>50,0%</a:t>
                      </a:r>
                    </a:p>
                  </a:txBody>
                  <a:tcPr marL="0" marR="0" marT="0" marB="0" anchor="ctr"/>
                </a:tc>
                <a:tc>
                  <a:txBody>
                    <a:bodyPr/>
                    <a:lstStyle/>
                    <a:p>
                      <a:endParaRPr lang="es-ES" sz="1100" dirty="0">
                        <a:effectLst/>
                      </a:endParaRPr>
                    </a:p>
                  </a:txBody>
                  <a:tcPr marL="0" marR="0" marT="0" marB="0" anchor="ctr"/>
                </a:tc>
                <a:tc>
                  <a:txBody>
                    <a:bodyPr/>
                    <a:lstStyle/>
                    <a:p>
                      <a:r>
                        <a:rPr lang="es-ES" sz="1100" dirty="0">
                          <a:effectLst/>
                        </a:rPr>
                        <a:t>75,0%</a:t>
                      </a:r>
                    </a:p>
                  </a:txBody>
                  <a:tcPr marL="0" marR="0" marT="0" marB="0" anchor="ctr"/>
                </a:tc>
                <a:extLst>
                  <a:ext uri="{0D108BD9-81ED-4DB2-BD59-A6C34878D82A}">
                    <a16:rowId xmlns:a16="http://schemas.microsoft.com/office/drawing/2014/main" val="2820934038"/>
                  </a:ext>
                </a:extLst>
              </a:tr>
              <a:tr h="143487">
                <a:tc>
                  <a:txBody>
                    <a:bodyPr/>
                    <a:lstStyle/>
                    <a:p>
                      <a:r>
                        <a:rPr lang="es-ES" sz="1100" dirty="0">
                          <a:effectLst/>
                        </a:rPr>
                        <a:t>8.Servicio al Ciudadano</a:t>
                      </a:r>
                    </a:p>
                  </a:txBody>
                  <a:tcPr marL="0" marR="0" marT="0" marB="0" anchor="ctr"/>
                </a:tc>
                <a:tc>
                  <a:txBody>
                    <a:bodyPr/>
                    <a:lstStyle/>
                    <a:p>
                      <a:r>
                        <a:rPr lang="es-ES" sz="1100" dirty="0">
                          <a:effectLst/>
                        </a:rPr>
                        <a:t>51,5%</a:t>
                      </a:r>
                    </a:p>
                  </a:txBody>
                  <a:tcPr marL="0" marR="0" marT="0" marB="0" anchor="ctr"/>
                </a:tc>
                <a:tc>
                  <a:txBody>
                    <a:bodyPr/>
                    <a:lstStyle/>
                    <a:p>
                      <a:endParaRPr lang="es-ES" sz="1100" dirty="0">
                        <a:effectLst/>
                      </a:endParaRPr>
                    </a:p>
                  </a:txBody>
                  <a:tcPr marL="0" marR="0" marT="0" marB="0" anchor="ctr"/>
                </a:tc>
                <a:tc>
                  <a:txBody>
                    <a:bodyPr/>
                    <a:lstStyle/>
                    <a:p>
                      <a:r>
                        <a:rPr lang="es-ES" sz="1100" dirty="0">
                          <a:effectLst/>
                        </a:rPr>
                        <a:t>76,8%</a:t>
                      </a:r>
                    </a:p>
                  </a:txBody>
                  <a:tcPr marL="0" marR="0" marT="0" marB="0" anchor="ctr"/>
                </a:tc>
                <a:extLst>
                  <a:ext uri="{0D108BD9-81ED-4DB2-BD59-A6C34878D82A}">
                    <a16:rowId xmlns:a16="http://schemas.microsoft.com/office/drawing/2014/main" val="2910052021"/>
                  </a:ext>
                </a:extLst>
              </a:tr>
              <a:tr h="230941">
                <a:tc>
                  <a:txBody>
                    <a:bodyPr/>
                    <a:lstStyle/>
                    <a:p>
                      <a:r>
                        <a:rPr lang="es-ES" sz="1100" dirty="0">
                          <a:effectLst/>
                        </a:rPr>
                        <a:t>9. Participación Ciudadana en la Gestión Pública</a:t>
                      </a:r>
                    </a:p>
                  </a:txBody>
                  <a:tcPr marL="0" marR="0" marT="0" marB="0" anchor="ctr"/>
                </a:tc>
                <a:tc>
                  <a:txBody>
                    <a:bodyPr/>
                    <a:lstStyle/>
                    <a:p>
                      <a:r>
                        <a:rPr lang="es-ES" sz="1100" dirty="0">
                          <a:effectLst/>
                        </a:rPr>
                        <a:t>49,7%</a:t>
                      </a:r>
                    </a:p>
                  </a:txBody>
                  <a:tcPr marL="0" marR="0" marT="0" marB="0" anchor="ctr"/>
                </a:tc>
                <a:tc>
                  <a:txBody>
                    <a:bodyPr/>
                    <a:lstStyle/>
                    <a:p>
                      <a:endParaRPr lang="es-ES" sz="1100" dirty="0">
                        <a:effectLst/>
                      </a:endParaRPr>
                    </a:p>
                  </a:txBody>
                  <a:tcPr marL="0" marR="0" marT="0" marB="0" anchor="ctr"/>
                </a:tc>
                <a:tc>
                  <a:txBody>
                    <a:bodyPr/>
                    <a:lstStyle/>
                    <a:p>
                      <a:r>
                        <a:rPr lang="es-ES" sz="1100" dirty="0">
                          <a:effectLst/>
                        </a:rPr>
                        <a:t>72,9%</a:t>
                      </a:r>
                    </a:p>
                  </a:txBody>
                  <a:tcPr marL="0" marR="0" marT="0" marB="0" anchor="ctr"/>
                </a:tc>
                <a:extLst>
                  <a:ext uri="{0D108BD9-81ED-4DB2-BD59-A6C34878D82A}">
                    <a16:rowId xmlns:a16="http://schemas.microsoft.com/office/drawing/2014/main" val="2747729799"/>
                  </a:ext>
                </a:extLst>
              </a:tr>
              <a:tr h="143487">
                <a:tc>
                  <a:txBody>
                    <a:bodyPr/>
                    <a:lstStyle/>
                    <a:p>
                      <a:r>
                        <a:rPr lang="es-ES" sz="1100" dirty="0">
                          <a:effectLst/>
                        </a:rPr>
                        <a:t>10. Racionalización de Trámites</a:t>
                      </a:r>
                    </a:p>
                  </a:txBody>
                  <a:tcPr marL="0" marR="0" marT="0" marB="0" anchor="ctr"/>
                </a:tc>
                <a:tc>
                  <a:txBody>
                    <a:bodyPr/>
                    <a:lstStyle/>
                    <a:p>
                      <a:r>
                        <a:rPr lang="es-ES" sz="1100" dirty="0">
                          <a:effectLst/>
                        </a:rPr>
                        <a:t>68,8%</a:t>
                      </a:r>
                    </a:p>
                  </a:txBody>
                  <a:tcPr marL="0" marR="0" marT="0" marB="0" anchor="ctr"/>
                </a:tc>
                <a:tc>
                  <a:txBody>
                    <a:bodyPr/>
                    <a:lstStyle/>
                    <a:p>
                      <a:endParaRPr lang="es-ES" sz="1100" dirty="0">
                        <a:effectLst/>
                      </a:endParaRPr>
                    </a:p>
                  </a:txBody>
                  <a:tcPr marL="0" marR="0" marT="0" marB="0" anchor="ctr"/>
                </a:tc>
                <a:tc>
                  <a:txBody>
                    <a:bodyPr/>
                    <a:lstStyle/>
                    <a:p>
                      <a:r>
                        <a:rPr lang="es-ES" sz="1100" dirty="0">
                          <a:effectLst/>
                        </a:rPr>
                        <a:t>85,5%</a:t>
                      </a:r>
                    </a:p>
                  </a:txBody>
                  <a:tcPr marL="0" marR="0" marT="0" marB="0" anchor="ctr"/>
                </a:tc>
                <a:extLst>
                  <a:ext uri="{0D108BD9-81ED-4DB2-BD59-A6C34878D82A}">
                    <a16:rowId xmlns:a16="http://schemas.microsoft.com/office/drawing/2014/main" val="3677359919"/>
                  </a:ext>
                </a:extLst>
              </a:tr>
              <a:tr h="143487">
                <a:tc>
                  <a:txBody>
                    <a:bodyPr/>
                    <a:lstStyle/>
                    <a:p>
                      <a:r>
                        <a:rPr lang="es-ES" sz="1100" dirty="0">
                          <a:effectLst/>
                        </a:rPr>
                        <a:t>11.Gobierno Digital</a:t>
                      </a:r>
                    </a:p>
                  </a:txBody>
                  <a:tcPr marL="0" marR="0" marT="0" marB="0" anchor="ctr"/>
                </a:tc>
                <a:tc>
                  <a:txBody>
                    <a:bodyPr/>
                    <a:lstStyle/>
                    <a:p>
                      <a:r>
                        <a:rPr lang="es-ES" sz="1100" dirty="0">
                          <a:effectLst/>
                        </a:rPr>
                        <a:t>45,0%</a:t>
                      </a:r>
                    </a:p>
                  </a:txBody>
                  <a:tcPr marL="0" marR="0" marT="0" marB="0" anchor="ctr"/>
                </a:tc>
                <a:tc>
                  <a:txBody>
                    <a:bodyPr/>
                    <a:lstStyle/>
                    <a:p>
                      <a:endParaRPr lang="es-ES" sz="1100" dirty="0">
                        <a:effectLst/>
                      </a:endParaRPr>
                    </a:p>
                  </a:txBody>
                  <a:tcPr marL="0" marR="0" marT="0" marB="0" anchor="ctr"/>
                </a:tc>
                <a:tc>
                  <a:txBody>
                    <a:bodyPr/>
                    <a:lstStyle/>
                    <a:p>
                      <a:r>
                        <a:rPr lang="es-ES" sz="1100" dirty="0">
                          <a:effectLst/>
                        </a:rPr>
                        <a:t>60,0%</a:t>
                      </a:r>
                    </a:p>
                  </a:txBody>
                  <a:tcPr marL="0" marR="0" marT="0" marB="0" anchor="ctr"/>
                </a:tc>
                <a:extLst>
                  <a:ext uri="{0D108BD9-81ED-4DB2-BD59-A6C34878D82A}">
                    <a16:rowId xmlns:a16="http://schemas.microsoft.com/office/drawing/2014/main" val="4225104537"/>
                  </a:ext>
                </a:extLst>
              </a:tr>
              <a:tr h="143487">
                <a:tc>
                  <a:txBody>
                    <a:bodyPr/>
                    <a:lstStyle/>
                    <a:p>
                      <a:r>
                        <a:rPr lang="es-ES" sz="1100" dirty="0">
                          <a:effectLst/>
                        </a:rPr>
                        <a:t>12. Seguridad Digital</a:t>
                      </a:r>
                    </a:p>
                  </a:txBody>
                  <a:tcPr marL="0" marR="0" marT="0" marB="0" anchor="ctr"/>
                </a:tc>
                <a:tc>
                  <a:txBody>
                    <a:bodyPr/>
                    <a:lstStyle/>
                    <a:p>
                      <a:r>
                        <a:rPr lang="es-ES" sz="1100" dirty="0">
                          <a:effectLst/>
                        </a:rPr>
                        <a:t>51,7%</a:t>
                      </a:r>
                    </a:p>
                  </a:txBody>
                  <a:tcPr marL="0" marR="0" marT="0" marB="0" anchor="ctr"/>
                </a:tc>
                <a:tc>
                  <a:txBody>
                    <a:bodyPr/>
                    <a:lstStyle/>
                    <a:p>
                      <a:endParaRPr lang="es-ES" sz="1100" dirty="0">
                        <a:effectLst/>
                      </a:endParaRPr>
                    </a:p>
                  </a:txBody>
                  <a:tcPr marL="0" marR="0" marT="0" marB="0" anchor="ctr"/>
                </a:tc>
                <a:tc>
                  <a:txBody>
                    <a:bodyPr/>
                    <a:lstStyle/>
                    <a:p>
                      <a:r>
                        <a:rPr lang="es-ES" sz="1100" dirty="0">
                          <a:effectLst/>
                        </a:rPr>
                        <a:t>59,2%</a:t>
                      </a:r>
                    </a:p>
                  </a:txBody>
                  <a:tcPr marL="0" marR="0" marT="0" marB="0" anchor="ctr"/>
                </a:tc>
                <a:extLst>
                  <a:ext uri="{0D108BD9-81ED-4DB2-BD59-A6C34878D82A}">
                    <a16:rowId xmlns:a16="http://schemas.microsoft.com/office/drawing/2014/main" val="1492984406"/>
                  </a:ext>
                </a:extLst>
              </a:tr>
              <a:tr h="143487">
                <a:tc>
                  <a:txBody>
                    <a:bodyPr/>
                    <a:lstStyle/>
                    <a:p>
                      <a:r>
                        <a:rPr lang="es-ES" sz="1100" dirty="0">
                          <a:effectLst/>
                        </a:rPr>
                        <a:t>13. Defensa Jurídica</a:t>
                      </a:r>
                    </a:p>
                  </a:txBody>
                  <a:tcPr marL="0" marR="0" marT="0" marB="0" anchor="ctr"/>
                </a:tc>
                <a:tc>
                  <a:txBody>
                    <a:bodyPr/>
                    <a:lstStyle/>
                    <a:p>
                      <a:r>
                        <a:rPr lang="es-ES" sz="1100" dirty="0">
                          <a:effectLst/>
                        </a:rPr>
                        <a:t>42,6%</a:t>
                      </a:r>
                    </a:p>
                  </a:txBody>
                  <a:tcPr marL="0" marR="0" marT="0" marB="0" anchor="ctr"/>
                </a:tc>
                <a:tc>
                  <a:txBody>
                    <a:bodyPr/>
                    <a:lstStyle/>
                    <a:p>
                      <a:endParaRPr lang="es-ES" sz="1100" dirty="0">
                        <a:effectLst/>
                      </a:endParaRPr>
                    </a:p>
                  </a:txBody>
                  <a:tcPr marL="0" marR="0" marT="0" marB="0" anchor="ctr"/>
                </a:tc>
                <a:tc>
                  <a:txBody>
                    <a:bodyPr/>
                    <a:lstStyle/>
                    <a:p>
                      <a:r>
                        <a:rPr lang="es-ES" sz="1100" dirty="0">
                          <a:effectLst/>
                        </a:rPr>
                        <a:t>43,8%</a:t>
                      </a:r>
                    </a:p>
                  </a:txBody>
                  <a:tcPr marL="0" marR="0" marT="0" marB="0" anchor="ctr"/>
                </a:tc>
                <a:extLst>
                  <a:ext uri="{0D108BD9-81ED-4DB2-BD59-A6C34878D82A}">
                    <a16:rowId xmlns:a16="http://schemas.microsoft.com/office/drawing/2014/main" val="176801731"/>
                  </a:ext>
                </a:extLst>
              </a:tr>
              <a:tr h="143487">
                <a:tc>
                  <a:txBody>
                    <a:bodyPr/>
                    <a:lstStyle/>
                    <a:p>
                      <a:r>
                        <a:rPr lang="es-ES" sz="1100" dirty="0">
                          <a:effectLst/>
                        </a:rPr>
                        <a:t>14. Mejora Normativa</a:t>
                      </a:r>
                    </a:p>
                  </a:txBody>
                  <a:tcPr marL="0" marR="0" marT="0" marB="0" anchor="ctr"/>
                </a:tc>
                <a:tc>
                  <a:txBody>
                    <a:bodyPr/>
                    <a:lstStyle/>
                    <a:p>
                      <a:r>
                        <a:rPr lang="es-ES" sz="1100" dirty="0">
                          <a:effectLst/>
                        </a:rPr>
                        <a:t>50,0%</a:t>
                      </a:r>
                    </a:p>
                  </a:txBody>
                  <a:tcPr marL="0" marR="0" marT="0" marB="0" anchor="ctr"/>
                </a:tc>
                <a:tc>
                  <a:txBody>
                    <a:bodyPr/>
                    <a:lstStyle/>
                    <a:p>
                      <a:endParaRPr lang="es-ES" sz="1100" dirty="0">
                        <a:effectLst/>
                      </a:endParaRPr>
                    </a:p>
                  </a:txBody>
                  <a:tcPr marL="0" marR="0" marT="0" marB="0" anchor="ctr"/>
                </a:tc>
                <a:tc>
                  <a:txBody>
                    <a:bodyPr/>
                    <a:lstStyle/>
                    <a:p>
                      <a:r>
                        <a:rPr lang="es-ES" sz="1100" dirty="0">
                          <a:effectLst/>
                        </a:rPr>
                        <a:t>75,0%</a:t>
                      </a:r>
                    </a:p>
                  </a:txBody>
                  <a:tcPr marL="0" marR="0" marT="0" marB="0" anchor="ctr"/>
                </a:tc>
                <a:extLst>
                  <a:ext uri="{0D108BD9-81ED-4DB2-BD59-A6C34878D82A}">
                    <a16:rowId xmlns:a16="http://schemas.microsoft.com/office/drawing/2014/main" val="277931637"/>
                  </a:ext>
                </a:extLst>
              </a:tr>
              <a:tr h="143487">
                <a:tc>
                  <a:txBody>
                    <a:bodyPr/>
                    <a:lstStyle/>
                    <a:p>
                      <a:r>
                        <a:rPr lang="es-ES" sz="1100" dirty="0">
                          <a:effectLst/>
                        </a:rPr>
                        <a:t>15. Gestión del Conocimiento y la Innovación</a:t>
                      </a:r>
                    </a:p>
                  </a:txBody>
                  <a:tcPr marL="0" marR="0" marT="0" marB="0" anchor="ctr"/>
                </a:tc>
                <a:tc>
                  <a:txBody>
                    <a:bodyPr/>
                    <a:lstStyle/>
                    <a:p>
                      <a:r>
                        <a:rPr lang="es-ES" sz="1100" dirty="0">
                          <a:effectLst/>
                        </a:rPr>
                        <a:t>54,3%</a:t>
                      </a:r>
                    </a:p>
                  </a:txBody>
                  <a:tcPr marL="0" marR="0" marT="0" marB="0" anchor="ctr"/>
                </a:tc>
                <a:tc>
                  <a:txBody>
                    <a:bodyPr/>
                    <a:lstStyle/>
                    <a:p>
                      <a:endParaRPr lang="es-ES" sz="1100" dirty="0">
                        <a:effectLst/>
                      </a:endParaRPr>
                    </a:p>
                  </a:txBody>
                  <a:tcPr marL="0" marR="0" marT="0" marB="0" anchor="ctr"/>
                </a:tc>
                <a:tc>
                  <a:txBody>
                    <a:bodyPr/>
                    <a:lstStyle/>
                    <a:p>
                      <a:r>
                        <a:rPr lang="es-ES" sz="1100" dirty="0">
                          <a:effectLst/>
                        </a:rPr>
                        <a:t>70,2%</a:t>
                      </a:r>
                    </a:p>
                  </a:txBody>
                  <a:tcPr marL="0" marR="0" marT="0" marB="0" anchor="ctr"/>
                </a:tc>
                <a:extLst>
                  <a:ext uri="{0D108BD9-81ED-4DB2-BD59-A6C34878D82A}">
                    <a16:rowId xmlns:a16="http://schemas.microsoft.com/office/drawing/2014/main" val="389566205"/>
                  </a:ext>
                </a:extLst>
              </a:tr>
              <a:tr h="143487">
                <a:tc>
                  <a:txBody>
                    <a:bodyPr/>
                    <a:lstStyle/>
                    <a:p>
                      <a:r>
                        <a:rPr lang="es-ES" sz="1100" dirty="0">
                          <a:effectLst/>
                        </a:rPr>
                        <a:t>16. Gestión Documental</a:t>
                      </a:r>
                    </a:p>
                  </a:txBody>
                  <a:tcPr marL="0" marR="0" marT="0" marB="0" anchor="ctr"/>
                </a:tc>
                <a:tc>
                  <a:txBody>
                    <a:bodyPr/>
                    <a:lstStyle/>
                    <a:p>
                      <a:r>
                        <a:rPr lang="es-ES" sz="1100" dirty="0">
                          <a:effectLst/>
                        </a:rPr>
                        <a:t>24,2%</a:t>
                      </a:r>
                    </a:p>
                  </a:txBody>
                  <a:tcPr marL="0" marR="0" marT="0" marB="0" anchor="ctr"/>
                </a:tc>
                <a:tc>
                  <a:txBody>
                    <a:bodyPr/>
                    <a:lstStyle/>
                    <a:p>
                      <a:endParaRPr lang="es-ES" sz="1100" dirty="0">
                        <a:effectLst/>
                      </a:endParaRPr>
                    </a:p>
                  </a:txBody>
                  <a:tcPr marL="0" marR="0" marT="0" marB="0" anchor="ctr"/>
                </a:tc>
                <a:tc>
                  <a:txBody>
                    <a:bodyPr/>
                    <a:lstStyle/>
                    <a:p>
                      <a:r>
                        <a:rPr lang="es-ES" sz="1100" dirty="0">
                          <a:effectLst/>
                        </a:rPr>
                        <a:t>63,7%</a:t>
                      </a:r>
                    </a:p>
                  </a:txBody>
                  <a:tcPr marL="0" marR="0" marT="0" marB="0" anchor="ctr"/>
                </a:tc>
                <a:extLst>
                  <a:ext uri="{0D108BD9-81ED-4DB2-BD59-A6C34878D82A}">
                    <a16:rowId xmlns:a16="http://schemas.microsoft.com/office/drawing/2014/main" val="2713639288"/>
                  </a:ext>
                </a:extLst>
              </a:tr>
              <a:tr h="230941">
                <a:tc>
                  <a:txBody>
                    <a:bodyPr/>
                    <a:lstStyle/>
                    <a:p>
                      <a:r>
                        <a:rPr lang="es-ES" sz="1100" dirty="0">
                          <a:effectLst/>
                        </a:rPr>
                        <a:t>18. Seguimiento y Evaluación del Desempeño Institucional</a:t>
                      </a:r>
                    </a:p>
                  </a:txBody>
                  <a:tcPr marL="0" marR="0" marT="0" marB="0" anchor="ctr"/>
                </a:tc>
                <a:tc>
                  <a:txBody>
                    <a:bodyPr/>
                    <a:lstStyle/>
                    <a:p>
                      <a:r>
                        <a:rPr lang="es-ES" sz="1100" dirty="0">
                          <a:effectLst/>
                        </a:rPr>
                        <a:t>64,5%</a:t>
                      </a:r>
                    </a:p>
                  </a:txBody>
                  <a:tcPr marL="0" marR="0" marT="0" marB="0" anchor="ctr"/>
                </a:tc>
                <a:tc>
                  <a:txBody>
                    <a:bodyPr/>
                    <a:lstStyle/>
                    <a:p>
                      <a:endParaRPr lang="es-ES" sz="1100" dirty="0">
                        <a:effectLst/>
                      </a:endParaRPr>
                    </a:p>
                  </a:txBody>
                  <a:tcPr marL="0" marR="0" marT="0" marB="0" anchor="ctr"/>
                </a:tc>
                <a:tc>
                  <a:txBody>
                    <a:bodyPr/>
                    <a:lstStyle/>
                    <a:p>
                      <a:r>
                        <a:rPr lang="es-ES" sz="1100" dirty="0">
                          <a:effectLst/>
                        </a:rPr>
                        <a:t>83,3%</a:t>
                      </a:r>
                    </a:p>
                  </a:txBody>
                  <a:tcPr marL="0" marR="0" marT="0" marB="0" anchor="ctr"/>
                </a:tc>
                <a:extLst>
                  <a:ext uri="{0D108BD9-81ED-4DB2-BD59-A6C34878D82A}">
                    <a16:rowId xmlns:a16="http://schemas.microsoft.com/office/drawing/2014/main" val="700156764"/>
                  </a:ext>
                </a:extLst>
              </a:tr>
              <a:tr h="143487">
                <a:tc>
                  <a:txBody>
                    <a:bodyPr/>
                    <a:lstStyle/>
                    <a:p>
                      <a:r>
                        <a:rPr lang="es-ES" sz="1100" dirty="0">
                          <a:effectLst/>
                        </a:rPr>
                        <a:t>19. Control Interno</a:t>
                      </a:r>
                    </a:p>
                  </a:txBody>
                  <a:tcPr marL="0" marR="0" marT="0" marB="0" anchor="ctr"/>
                </a:tc>
                <a:tc>
                  <a:txBody>
                    <a:bodyPr/>
                    <a:lstStyle/>
                    <a:p>
                      <a:r>
                        <a:rPr lang="es-ES" sz="1100" dirty="0">
                          <a:effectLst/>
                        </a:rPr>
                        <a:t>29,0%</a:t>
                      </a:r>
                    </a:p>
                  </a:txBody>
                  <a:tcPr marL="0" marR="0" marT="0" marB="0" anchor="ctr"/>
                </a:tc>
                <a:tc>
                  <a:txBody>
                    <a:bodyPr/>
                    <a:lstStyle/>
                    <a:p>
                      <a:endParaRPr lang="es-ES" sz="1100" dirty="0">
                        <a:effectLst/>
                      </a:endParaRPr>
                    </a:p>
                  </a:txBody>
                  <a:tcPr marL="0" marR="0" marT="0" marB="0" anchor="ctr"/>
                </a:tc>
                <a:tc>
                  <a:txBody>
                    <a:bodyPr/>
                    <a:lstStyle/>
                    <a:p>
                      <a:r>
                        <a:rPr lang="es-ES" sz="1100" dirty="0">
                          <a:effectLst/>
                        </a:rPr>
                        <a:t>64,0%</a:t>
                      </a:r>
                    </a:p>
                  </a:txBody>
                  <a:tcPr marL="0" marR="0" marT="0" marB="0" anchor="ctr"/>
                </a:tc>
                <a:extLst>
                  <a:ext uri="{0D108BD9-81ED-4DB2-BD59-A6C34878D82A}">
                    <a16:rowId xmlns:a16="http://schemas.microsoft.com/office/drawing/2014/main" val="21992144"/>
                  </a:ext>
                </a:extLst>
              </a:tr>
              <a:tr h="143487">
                <a:tc>
                  <a:txBody>
                    <a:bodyPr/>
                    <a:lstStyle/>
                    <a:p>
                      <a:r>
                        <a:rPr lang="es-ES" sz="1100" dirty="0">
                          <a:effectLst/>
                        </a:rPr>
                        <a:t>Total general</a:t>
                      </a:r>
                    </a:p>
                  </a:txBody>
                  <a:tcPr marL="0" marR="0" marT="0" marB="0" anchor="ctr"/>
                </a:tc>
                <a:tc>
                  <a:txBody>
                    <a:bodyPr/>
                    <a:lstStyle/>
                    <a:p>
                      <a:r>
                        <a:rPr lang="es-ES" sz="1100" dirty="0">
                          <a:effectLst/>
                        </a:rPr>
                        <a:t>48,9%</a:t>
                      </a:r>
                    </a:p>
                  </a:txBody>
                  <a:tcPr marL="0" marR="0" marT="0" marB="0" anchor="ctr"/>
                </a:tc>
                <a:tc>
                  <a:txBody>
                    <a:bodyPr/>
                    <a:lstStyle/>
                    <a:p>
                      <a:endParaRPr lang="es-ES" sz="1100" dirty="0">
                        <a:effectLst/>
                      </a:endParaRPr>
                    </a:p>
                  </a:txBody>
                  <a:tcPr marL="0" marR="0" marT="0" marB="0" anchor="ctr"/>
                </a:tc>
                <a:tc>
                  <a:txBody>
                    <a:bodyPr/>
                    <a:lstStyle/>
                    <a:p>
                      <a:r>
                        <a:rPr lang="es-ES" sz="1100" dirty="0">
                          <a:effectLst/>
                        </a:rPr>
                        <a:t>64,9%</a:t>
                      </a:r>
                    </a:p>
                  </a:txBody>
                  <a:tcPr marL="0" marR="0" marT="0" marB="0" anchor="ctr"/>
                </a:tc>
                <a:extLst>
                  <a:ext uri="{0D108BD9-81ED-4DB2-BD59-A6C34878D82A}">
                    <a16:rowId xmlns:a16="http://schemas.microsoft.com/office/drawing/2014/main" val="1338014921"/>
                  </a:ext>
                </a:extLst>
              </a:tr>
            </a:tbl>
          </a:graphicData>
        </a:graphic>
      </p:graphicFrame>
      <p:sp>
        <p:nvSpPr>
          <p:cNvPr id="2" name="Triángulo isósceles 1">
            <a:extLst>
              <a:ext uri="{FF2B5EF4-FFF2-40B4-BE49-F238E27FC236}">
                <a16:creationId xmlns:a16="http://schemas.microsoft.com/office/drawing/2014/main" id="{312CA2A0-B252-994D-C739-4A69C57D6E31}"/>
              </a:ext>
            </a:extLst>
          </p:cNvPr>
          <p:cNvSpPr/>
          <p:nvPr/>
        </p:nvSpPr>
        <p:spPr>
          <a:xfrm rot="5400000">
            <a:off x="10755545" y="3494582"/>
            <a:ext cx="163902" cy="134654"/>
          </a:xfrm>
          <a:prstGeom prst="triangl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2000"/>
          </a:p>
        </p:txBody>
      </p:sp>
      <p:sp>
        <p:nvSpPr>
          <p:cNvPr id="5" name="Triángulo isósceles 4">
            <a:extLst>
              <a:ext uri="{FF2B5EF4-FFF2-40B4-BE49-F238E27FC236}">
                <a16:creationId xmlns:a16="http://schemas.microsoft.com/office/drawing/2014/main" id="{811204D4-25A0-CFA2-04A1-9EE51A5694A1}"/>
              </a:ext>
            </a:extLst>
          </p:cNvPr>
          <p:cNvSpPr/>
          <p:nvPr/>
        </p:nvSpPr>
        <p:spPr>
          <a:xfrm rot="5400000">
            <a:off x="10739434" y="4078408"/>
            <a:ext cx="163902" cy="134654"/>
          </a:xfrm>
          <a:prstGeom prst="triangl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2000"/>
          </a:p>
        </p:txBody>
      </p:sp>
      <p:sp>
        <p:nvSpPr>
          <p:cNvPr id="7" name="Triángulo isósceles 6">
            <a:extLst>
              <a:ext uri="{FF2B5EF4-FFF2-40B4-BE49-F238E27FC236}">
                <a16:creationId xmlns:a16="http://schemas.microsoft.com/office/drawing/2014/main" id="{E0089469-4B09-A1AC-B513-304BBACDAA70}"/>
              </a:ext>
            </a:extLst>
          </p:cNvPr>
          <p:cNvSpPr/>
          <p:nvPr/>
        </p:nvSpPr>
        <p:spPr>
          <a:xfrm rot="5400000">
            <a:off x="10730782" y="5053726"/>
            <a:ext cx="163902" cy="134654"/>
          </a:xfrm>
          <a:prstGeom prst="triangl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2000"/>
          </a:p>
        </p:txBody>
      </p:sp>
      <p:sp>
        <p:nvSpPr>
          <p:cNvPr id="11" name="Triángulo isósceles 10">
            <a:extLst>
              <a:ext uri="{FF2B5EF4-FFF2-40B4-BE49-F238E27FC236}">
                <a16:creationId xmlns:a16="http://schemas.microsoft.com/office/drawing/2014/main" id="{DA06F655-CF44-F787-2182-FF32721904B4}"/>
              </a:ext>
            </a:extLst>
          </p:cNvPr>
          <p:cNvSpPr/>
          <p:nvPr/>
        </p:nvSpPr>
        <p:spPr>
          <a:xfrm rot="5400000">
            <a:off x="10730782" y="5228908"/>
            <a:ext cx="163902" cy="134654"/>
          </a:xfrm>
          <a:prstGeom prst="triangl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2000"/>
          </a:p>
        </p:txBody>
      </p:sp>
      <p:sp>
        <p:nvSpPr>
          <p:cNvPr id="12" name="Triángulo isósceles 11">
            <a:extLst>
              <a:ext uri="{FF2B5EF4-FFF2-40B4-BE49-F238E27FC236}">
                <a16:creationId xmlns:a16="http://schemas.microsoft.com/office/drawing/2014/main" id="{17C271DA-60AB-E2EE-194A-33431ECC59A5}"/>
              </a:ext>
            </a:extLst>
          </p:cNvPr>
          <p:cNvSpPr/>
          <p:nvPr/>
        </p:nvSpPr>
        <p:spPr>
          <a:xfrm rot="5400000">
            <a:off x="10730782" y="5395282"/>
            <a:ext cx="163902" cy="134654"/>
          </a:xfrm>
          <a:prstGeom prst="triangl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2000"/>
          </a:p>
        </p:txBody>
      </p:sp>
      <p:sp>
        <p:nvSpPr>
          <p:cNvPr id="13" name="Triángulo isósceles 12">
            <a:extLst>
              <a:ext uri="{FF2B5EF4-FFF2-40B4-BE49-F238E27FC236}">
                <a16:creationId xmlns:a16="http://schemas.microsoft.com/office/drawing/2014/main" id="{47456635-0037-401B-70CA-C0CEEC12BC42}"/>
              </a:ext>
            </a:extLst>
          </p:cNvPr>
          <p:cNvSpPr/>
          <p:nvPr/>
        </p:nvSpPr>
        <p:spPr>
          <a:xfrm rot="5400000">
            <a:off x="10730782" y="5871492"/>
            <a:ext cx="163902" cy="134654"/>
          </a:xfrm>
          <a:prstGeom prst="triangl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2000"/>
          </a:p>
        </p:txBody>
      </p:sp>
      <p:sp>
        <p:nvSpPr>
          <p:cNvPr id="14" name="Triángulo isósceles 13">
            <a:extLst>
              <a:ext uri="{FF2B5EF4-FFF2-40B4-BE49-F238E27FC236}">
                <a16:creationId xmlns:a16="http://schemas.microsoft.com/office/drawing/2014/main" id="{CEAE1F55-442A-8F67-3932-FBB923859545}"/>
              </a:ext>
            </a:extLst>
          </p:cNvPr>
          <p:cNvSpPr/>
          <p:nvPr/>
        </p:nvSpPr>
        <p:spPr>
          <a:xfrm rot="5400000">
            <a:off x="10730782" y="6246344"/>
            <a:ext cx="163902" cy="134654"/>
          </a:xfrm>
          <a:prstGeom prst="triangl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2000"/>
          </a:p>
        </p:txBody>
      </p:sp>
      <p:sp>
        <p:nvSpPr>
          <p:cNvPr id="15" name="Triángulo isósceles 14">
            <a:extLst>
              <a:ext uri="{FF2B5EF4-FFF2-40B4-BE49-F238E27FC236}">
                <a16:creationId xmlns:a16="http://schemas.microsoft.com/office/drawing/2014/main" id="{012EA6F1-8FB4-39F7-68DE-04EFADC9411D}"/>
              </a:ext>
            </a:extLst>
          </p:cNvPr>
          <p:cNvSpPr/>
          <p:nvPr/>
        </p:nvSpPr>
        <p:spPr>
          <a:xfrm>
            <a:off x="10726653" y="6068080"/>
            <a:ext cx="163902" cy="134654"/>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2000"/>
          </a:p>
        </p:txBody>
      </p:sp>
      <p:sp>
        <p:nvSpPr>
          <p:cNvPr id="16" name="Triángulo isósceles 15">
            <a:extLst>
              <a:ext uri="{FF2B5EF4-FFF2-40B4-BE49-F238E27FC236}">
                <a16:creationId xmlns:a16="http://schemas.microsoft.com/office/drawing/2014/main" id="{466686F6-F613-E3F4-8E90-6D624FF6F2A9}"/>
              </a:ext>
            </a:extLst>
          </p:cNvPr>
          <p:cNvSpPr/>
          <p:nvPr/>
        </p:nvSpPr>
        <p:spPr>
          <a:xfrm>
            <a:off x="10725569" y="3103087"/>
            <a:ext cx="163902" cy="134654"/>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2000"/>
          </a:p>
        </p:txBody>
      </p:sp>
    </p:spTree>
    <p:extLst>
      <p:ext uri="{BB962C8B-B14F-4D97-AF65-F5344CB8AC3E}">
        <p14:creationId xmlns:p14="http://schemas.microsoft.com/office/powerpoint/2010/main" val="28217015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a:extLst>
            <a:ext uri="{FF2B5EF4-FFF2-40B4-BE49-F238E27FC236}">
              <a16:creationId xmlns:a16="http://schemas.microsoft.com/office/drawing/2014/main" id="{D632A394-24DF-74AC-12EE-3C9C013694F7}"/>
            </a:ext>
          </a:extLst>
        </p:cNvPr>
        <p:cNvGrpSpPr/>
        <p:nvPr/>
      </p:nvGrpSpPr>
      <p:grpSpPr>
        <a:xfrm>
          <a:off x="0" y="0"/>
          <a:ext cx="0" cy="0"/>
          <a:chOff x="0" y="0"/>
          <a:chExt cx="0" cy="0"/>
        </a:xfrm>
      </p:grpSpPr>
      <p:sp>
        <p:nvSpPr>
          <p:cNvPr id="2" name="Rectángulo 1">
            <a:extLst>
              <a:ext uri="{FF2B5EF4-FFF2-40B4-BE49-F238E27FC236}">
                <a16:creationId xmlns:a16="http://schemas.microsoft.com/office/drawing/2014/main" id="{4546D248-68FD-DCAD-F410-D85BC781E792}"/>
              </a:ext>
            </a:extLst>
          </p:cNvPr>
          <p:cNvSpPr/>
          <p:nvPr/>
        </p:nvSpPr>
        <p:spPr>
          <a:xfrm>
            <a:off x="541679" y="264697"/>
            <a:ext cx="10701709" cy="630942"/>
          </a:xfrm>
          <a:prstGeom prst="rect">
            <a:avLst/>
          </a:prstGeom>
          <a:noFill/>
        </p:spPr>
        <p:txBody>
          <a:bodyPr wrap="square" lIns="91440" tIns="45720" rIns="91440" bIns="45720" anchor="t">
            <a:spAutoFit/>
          </a:bodyPr>
          <a:ls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MX" sz="3500" b="1" i="0" u="none" strike="noStrike" kern="1200" cap="none" spc="0" normalizeH="0" baseline="0" noProof="0">
                <a:ln>
                  <a:noFill/>
                </a:ln>
                <a:solidFill>
                  <a:prstClr val="black">
                    <a:lumMod val="75000"/>
                    <a:lumOff val="25000"/>
                  </a:prstClr>
                </a:solidFill>
                <a:effectLst/>
                <a:uLnTx/>
                <a:uFillTx/>
                <a:latin typeface="Aptos ExtraBold"/>
                <a:ea typeface="+mn-ea"/>
                <a:cs typeface="+mn-cs"/>
              </a:rPr>
              <a:t>Modelo integrado de Planeación y Gestión - MIPG </a:t>
            </a:r>
          </a:p>
        </p:txBody>
      </p:sp>
      <p:sp>
        <p:nvSpPr>
          <p:cNvPr id="3" name="CuadroTexto 14">
            <a:extLst>
              <a:ext uri="{FF2B5EF4-FFF2-40B4-BE49-F238E27FC236}">
                <a16:creationId xmlns:a16="http://schemas.microsoft.com/office/drawing/2014/main" id="{766BD9C3-ACB0-6D77-F382-C03B89A53E46}"/>
              </a:ext>
            </a:extLst>
          </p:cNvPr>
          <p:cNvSpPr txBox="1"/>
          <p:nvPr/>
        </p:nvSpPr>
        <p:spPr>
          <a:xfrm rot="16200000">
            <a:off x="-803744" y="2046183"/>
            <a:ext cx="2370059" cy="161583"/>
          </a:xfrm>
          <a:prstGeom prst="rect">
            <a:avLst/>
          </a:prstGeom>
          <a:noFill/>
        </p:spPr>
        <p:txBody>
          <a:bodyPr wrap="square" lIns="68580" tIns="34290" rIns="68580" bIns="34290" rtlCol="0" anchor="t">
            <a:spAutoFit/>
          </a:bodyPr>
          <a:ls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385763" rtl="0" eaLnBrk="1" fontAlgn="auto" latinLnBrk="0" hangingPunct="1">
              <a:lnSpc>
                <a:spcPct val="100000"/>
              </a:lnSpc>
              <a:spcBef>
                <a:spcPts val="0"/>
              </a:spcBef>
              <a:spcAft>
                <a:spcPts val="0"/>
              </a:spcAft>
              <a:buClrTx/>
              <a:buSzTx/>
              <a:buFontTx/>
              <a:buNone/>
              <a:tabLst/>
              <a:defRPr/>
            </a:pPr>
            <a:r>
              <a:rPr kumimoji="0" lang="es-ES" sz="600" b="0" i="0" u="none" strike="noStrike" kern="1200" cap="none" spc="0" normalizeH="0" baseline="0" noProof="0">
                <a:ln>
                  <a:noFill/>
                </a:ln>
                <a:solidFill>
                  <a:prstClr val="black">
                    <a:lumMod val="75000"/>
                    <a:lumOff val="25000"/>
                  </a:prstClr>
                </a:solidFill>
                <a:effectLst/>
                <a:uLnTx/>
                <a:uFillTx/>
                <a:latin typeface="Calibri Light"/>
                <a:ea typeface="Calibri Light"/>
                <a:cs typeface="Calibri Light"/>
              </a:rPr>
              <a:t>Oficina Asesora de Planeación</a:t>
            </a:r>
          </a:p>
        </p:txBody>
      </p:sp>
      <p:sp>
        <p:nvSpPr>
          <p:cNvPr id="4" name="CuadroTexto 3">
            <a:extLst>
              <a:ext uri="{FF2B5EF4-FFF2-40B4-BE49-F238E27FC236}">
                <a16:creationId xmlns:a16="http://schemas.microsoft.com/office/drawing/2014/main" id="{08951CF8-2351-31EF-92F9-71ABD4114424}"/>
              </a:ext>
              <a:ext uri="{C183D7F6-B498-43B3-948B-1728B52AA6E4}">
                <adec:decorative xmlns:adec="http://schemas.microsoft.com/office/drawing/2017/decorative" val="1"/>
              </a:ext>
            </a:extLst>
          </p:cNvPr>
          <p:cNvSpPr txBox="1"/>
          <p:nvPr/>
        </p:nvSpPr>
        <p:spPr>
          <a:xfrm>
            <a:off x="830278" y="986217"/>
            <a:ext cx="5511375" cy="369332"/>
          </a:xfrm>
          <a:prstGeom prst="rect">
            <a:avLst/>
          </a:prstGeom>
          <a:noFill/>
        </p:spPr>
        <p:txBody>
          <a:bodyPr wrap="square" rtlCol="0">
            <a:spAutoFit/>
          </a:bodyPr>
          <a:lstStyle/>
          <a:p>
            <a:pPr defTabSz="378652">
              <a:defRPr/>
            </a:pPr>
            <a:r>
              <a:rPr lang="es-MX" b="1" kern="0">
                <a:solidFill>
                  <a:prstClr val="black"/>
                </a:solidFill>
                <a:latin typeface="Calibri" panose="020F0502020204030204"/>
              </a:rPr>
              <a:t>Actividades con cumplimiento entre el 2% y el 59%</a:t>
            </a:r>
            <a:endParaRPr lang="es-CO" b="1" kern="0">
              <a:solidFill>
                <a:prstClr val="black"/>
              </a:solidFill>
              <a:latin typeface="Calibri" panose="020F0502020204030204"/>
            </a:endParaRPr>
          </a:p>
        </p:txBody>
      </p:sp>
      <p:graphicFrame>
        <p:nvGraphicFramePr>
          <p:cNvPr id="5" name="Tabla 4">
            <a:extLst>
              <a:ext uri="{FF2B5EF4-FFF2-40B4-BE49-F238E27FC236}">
                <a16:creationId xmlns:a16="http://schemas.microsoft.com/office/drawing/2014/main" id="{4ECCD5C5-30A5-1732-1826-780338E43810}"/>
              </a:ext>
            </a:extLst>
          </p:cNvPr>
          <p:cNvGraphicFramePr>
            <a:graphicFrameLocks noGrp="1"/>
          </p:cNvGraphicFramePr>
          <p:nvPr/>
        </p:nvGraphicFramePr>
        <p:xfrm>
          <a:off x="761662" y="1483212"/>
          <a:ext cx="9949881" cy="5103680"/>
        </p:xfrm>
        <a:graphic>
          <a:graphicData uri="http://schemas.openxmlformats.org/drawingml/2006/table">
            <a:tbl>
              <a:tblPr>
                <a:tableStyleId>{0E3FDE45-AF77-4B5C-9715-49D594BDF05E}</a:tableStyleId>
              </a:tblPr>
              <a:tblGrid>
                <a:gridCol w="9573351">
                  <a:extLst>
                    <a:ext uri="{9D8B030D-6E8A-4147-A177-3AD203B41FA5}">
                      <a16:colId xmlns:a16="http://schemas.microsoft.com/office/drawing/2014/main" val="3677743214"/>
                    </a:ext>
                  </a:extLst>
                </a:gridCol>
                <a:gridCol w="376530">
                  <a:extLst>
                    <a:ext uri="{9D8B030D-6E8A-4147-A177-3AD203B41FA5}">
                      <a16:colId xmlns:a16="http://schemas.microsoft.com/office/drawing/2014/main" val="564047171"/>
                    </a:ext>
                  </a:extLst>
                </a:gridCol>
              </a:tblGrid>
              <a:tr h="121985">
                <a:tc>
                  <a:txBody>
                    <a:bodyPr/>
                    <a:lstStyle/>
                    <a:p>
                      <a:pPr algn="l" fontAlgn="b"/>
                      <a:r>
                        <a:rPr lang="es-MX" sz="800" b="1" u="none" strike="noStrike">
                          <a:effectLst/>
                        </a:rPr>
                        <a:t>Evaluación y Control</a:t>
                      </a:r>
                      <a:endParaRPr lang="es-MX" sz="800" b="1" i="0" u="none" strike="noStrike">
                        <a:solidFill>
                          <a:srgbClr val="000000"/>
                        </a:solidFill>
                        <a:effectLst/>
                        <a:latin typeface="Aptos Narrow" panose="020B0004020202020204" pitchFamily="34" charset="0"/>
                      </a:endParaRPr>
                    </a:p>
                  </a:txBody>
                  <a:tcPr marL="3280" marR="3280" marT="3280" marB="0" anchor="ctr">
                    <a:solidFill>
                      <a:schemeClr val="bg2">
                        <a:lumMod val="90000"/>
                      </a:schemeClr>
                    </a:solidFill>
                  </a:tcPr>
                </a:tc>
                <a:tc>
                  <a:txBody>
                    <a:bodyPr/>
                    <a:lstStyle/>
                    <a:p>
                      <a:pPr algn="r" fontAlgn="b"/>
                      <a:endParaRPr lang="es-MX" sz="800" b="1" i="0" u="none" strike="noStrike">
                        <a:solidFill>
                          <a:srgbClr val="000000"/>
                        </a:solidFill>
                        <a:effectLst/>
                        <a:latin typeface="Aptos Narrow" panose="020B0004020202020204" pitchFamily="34" charset="0"/>
                      </a:endParaRPr>
                    </a:p>
                  </a:txBody>
                  <a:tcPr marL="3280" marR="3280" marT="3280" marB="0" anchor="ctr">
                    <a:solidFill>
                      <a:schemeClr val="bg2">
                        <a:lumMod val="90000"/>
                      </a:schemeClr>
                    </a:solidFill>
                  </a:tcPr>
                </a:tc>
                <a:extLst>
                  <a:ext uri="{0D108BD9-81ED-4DB2-BD59-A6C34878D82A}">
                    <a16:rowId xmlns:a16="http://schemas.microsoft.com/office/drawing/2014/main" val="2526438545"/>
                  </a:ext>
                </a:extLst>
              </a:tr>
              <a:tr h="121985">
                <a:tc>
                  <a:txBody>
                    <a:bodyPr/>
                    <a:lstStyle/>
                    <a:p>
                      <a:pPr algn="l" fontAlgn="b"/>
                      <a:r>
                        <a:rPr lang="es-MX" sz="800" u="none" strike="noStrike">
                          <a:effectLst/>
                        </a:rPr>
                        <a:t>Realizar dos monitoreos en la vifgencia frente a los controles establecidos en el mapa de riesgos (Gestión y Corrupción). </a:t>
                      </a:r>
                      <a:endParaRPr lang="es-MX" sz="800" b="0" i="0" u="none" strike="noStrike">
                        <a:solidFill>
                          <a:srgbClr val="000000"/>
                        </a:solidFill>
                        <a:effectLst/>
                        <a:latin typeface="Aptos Narrow" panose="020B0004020202020204" pitchFamily="34" charset="0"/>
                      </a:endParaRPr>
                    </a:p>
                  </a:txBody>
                  <a:tcPr marL="39360" marR="3280" marT="3280" marB="0" anchor="ctr"/>
                </a:tc>
                <a:tc>
                  <a:txBody>
                    <a:bodyPr/>
                    <a:lstStyle/>
                    <a:p>
                      <a:pPr algn="r" fontAlgn="b"/>
                      <a:r>
                        <a:rPr lang="es-MX" sz="800" u="none" strike="noStrike">
                          <a:effectLst/>
                        </a:rPr>
                        <a:t>50,0%</a:t>
                      </a:r>
                      <a:endParaRPr lang="es-MX" sz="800" b="0" i="0" u="none" strike="noStrike">
                        <a:solidFill>
                          <a:srgbClr val="000000"/>
                        </a:solidFill>
                        <a:effectLst/>
                        <a:latin typeface="Aptos Narrow" panose="020B0004020202020204" pitchFamily="34" charset="0"/>
                      </a:endParaRPr>
                    </a:p>
                  </a:txBody>
                  <a:tcPr marL="3280" marR="3280" marT="3280" marB="0" anchor="ctr"/>
                </a:tc>
                <a:extLst>
                  <a:ext uri="{0D108BD9-81ED-4DB2-BD59-A6C34878D82A}">
                    <a16:rowId xmlns:a16="http://schemas.microsoft.com/office/drawing/2014/main" val="3135818069"/>
                  </a:ext>
                </a:extLst>
              </a:tr>
              <a:tr h="121985">
                <a:tc>
                  <a:txBody>
                    <a:bodyPr/>
                    <a:lstStyle/>
                    <a:p>
                      <a:pPr algn="l" fontAlgn="b"/>
                      <a:r>
                        <a:rPr lang="es-MX" sz="800" u="none" strike="noStrike">
                          <a:effectLst/>
                        </a:rPr>
                        <a:t>Revisar, actualizar y publicar la documentación con la adminsitración de riesgo de acuerdo a los lineamientos de la Función Pública.</a:t>
                      </a:r>
                      <a:endParaRPr lang="es-MX" sz="800" b="0" i="0" u="none" strike="noStrike">
                        <a:solidFill>
                          <a:srgbClr val="000000"/>
                        </a:solidFill>
                        <a:effectLst/>
                        <a:latin typeface="Aptos Narrow" panose="020B0004020202020204" pitchFamily="34" charset="0"/>
                      </a:endParaRPr>
                    </a:p>
                  </a:txBody>
                  <a:tcPr marL="39360" marR="3280" marT="3280" marB="0" anchor="ctr"/>
                </a:tc>
                <a:tc>
                  <a:txBody>
                    <a:bodyPr/>
                    <a:lstStyle/>
                    <a:p>
                      <a:pPr algn="r" fontAlgn="b"/>
                      <a:r>
                        <a:rPr lang="es-MX" sz="800" u="none" strike="noStrike">
                          <a:effectLst/>
                        </a:rPr>
                        <a:t>40,0%</a:t>
                      </a:r>
                      <a:endParaRPr lang="es-MX" sz="800" b="0" i="0" u="none" strike="noStrike">
                        <a:solidFill>
                          <a:srgbClr val="000000"/>
                        </a:solidFill>
                        <a:effectLst/>
                        <a:latin typeface="Aptos Narrow" panose="020B0004020202020204" pitchFamily="34" charset="0"/>
                      </a:endParaRPr>
                    </a:p>
                  </a:txBody>
                  <a:tcPr marL="3280" marR="3280" marT="3280" marB="0" anchor="ctr"/>
                </a:tc>
                <a:extLst>
                  <a:ext uri="{0D108BD9-81ED-4DB2-BD59-A6C34878D82A}">
                    <a16:rowId xmlns:a16="http://schemas.microsoft.com/office/drawing/2014/main" val="548997488"/>
                  </a:ext>
                </a:extLst>
              </a:tr>
              <a:tr h="121985">
                <a:tc>
                  <a:txBody>
                    <a:bodyPr/>
                    <a:lstStyle/>
                    <a:p>
                      <a:pPr algn="l" fontAlgn="b"/>
                      <a:r>
                        <a:rPr lang="es-MX" sz="800" b="1" u="none" strike="noStrike">
                          <a:effectLst/>
                        </a:rPr>
                        <a:t>Gestión Estratégica</a:t>
                      </a:r>
                      <a:endParaRPr lang="es-MX" sz="800" b="1" i="0" u="none" strike="noStrike">
                        <a:solidFill>
                          <a:srgbClr val="000000"/>
                        </a:solidFill>
                        <a:effectLst/>
                        <a:latin typeface="Aptos Narrow" panose="020B0004020202020204" pitchFamily="34" charset="0"/>
                      </a:endParaRPr>
                    </a:p>
                  </a:txBody>
                  <a:tcPr marL="3280" marR="3280" marT="3280" marB="0" anchor="ctr">
                    <a:solidFill>
                      <a:schemeClr val="bg2">
                        <a:lumMod val="90000"/>
                      </a:schemeClr>
                    </a:solidFill>
                  </a:tcPr>
                </a:tc>
                <a:tc>
                  <a:txBody>
                    <a:bodyPr/>
                    <a:lstStyle/>
                    <a:p>
                      <a:pPr algn="r" fontAlgn="b"/>
                      <a:endParaRPr lang="es-MX" sz="800" b="1" i="0" u="none" strike="noStrike">
                        <a:solidFill>
                          <a:srgbClr val="000000"/>
                        </a:solidFill>
                        <a:effectLst/>
                        <a:latin typeface="Aptos Narrow" panose="020B0004020202020204" pitchFamily="34" charset="0"/>
                      </a:endParaRPr>
                    </a:p>
                  </a:txBody>
                  <a:tcPr marL="3280" marR="3280" marT="3280" marB="0" anchor="ctr">
                    <a:solidFill>
                      <a:schemeClr val="bg2">
                        <a:lumMod val="90000"/>
                      </a:schemeClr>
                    </a:solidFill>
                  </a:tcPr>
                </a:tc>
                <a:extLst>
                  <a:ext uri="{0D108BD9-81ED-4DB2-BD59-A6C34878D82A}">
                    <a16:rowId xmlns:a16="http://schemas.microsoft.com/office/drawing/2014/main" val="2434738952"/>
                  </a:ext>
                </a:extLst>
              </a:tr>
              <a:tr h="121985">
                <a:tc>
                  <a:txBody>
                    <a:bodyPr/>
                    <a:lstStyle/>
                    <a:p>
                      <a:pPr algn="l" fontAlgn="b"/>
                      <a:r>
                        <a:rPr lang="es-MX" sz="800" u="none" strike="noStrike">
                          <a:effectLst/>
                        </a:rPr>
                        <a:t>Realizar divulgación de la Política Institucional de Participación Ciudadana</a:t>
                      </a:r>
                      <a:endParaRPr lang="es-MX" sz="800" b="0" i="0" u="none" strike="noStrike">
                        <a:solidFill>
                          <a:srgbClr val="000000"/>
                        </a:solidFill>
                        <a:effectLst/>
                        <a:latin typeface="Aptos Narrow" panose="020B0004020202020204" pitchFamily="34" charset="0"/>
                      </a:endParaRPr>
                    </a:p>
                  </a:txBody>
                  <a:tcPr marL="39360" marR="3280" marT="3280" marB="0" anchor="ctr"/>
                </a:tc>
                <a:tc>
                  <a:txBody>
                    <a:bodyPr/>
                    <a:lstStyle/>
                    <a:p>
                      <a:pPr algn="r" fontAlgn="b"/>
                      <a:r>
                        <a:rPr lang="es-MX" sz="800" u="none" strike="noStrike">
                          <a:effectLst/>
                        </a:rPr>
                        <a:t>50,0%</a:t>
                      </a:r>
                      <a:endParaRPr lang="es-MX" sz="800" b="0" i="0" u="none" strike="noStrike">
                        <a:solidFill>
                          <a:srgbClr val="000000"/>
                        </a:solidFill>
                        <a:effectLst/>
                        <a:latin typeface="Aptos Narrow" panose="020B0004020202020204" pitchFamily="34" charset="0"/>
                      </a:endParaRPr>
                    </a:p>
                  </a:txBody>
                  <a:tcPr marL="3280" marR="3280" marT="3280" marB="0" anchor="ctr"/>
                </a:tc>
                <a:extLst>
                  <a:ext uri="{0D108BD9-81ED-4DB2-BD59-A6C34878D82A}">
                    <a16:rowId xmlns:a16="http://schemas.microsoft.com/office/drawing/2014/main" val="1101362734"/>
                  </a:ext>
                </a:extLst>
              </a:tr>
              <a:tr h="121985">
                <a:tc>
                  <a:txBody>
                    <a:bodyPr/>
                    <a:lstStyle/>
                    <a:p>
                      <a:pPr algn="l" fontAlgn="b"/>
                      <a:r>
                        <a:rPr lang="es-MX" sz="800" u="none" strike="noStrike">
                          <a:effectLst/>
                        </a:rPr>
                        <a:t>Realizar monitoreo al registro de datos de operación del OPA inscrito en SUIT</a:t>
                      </a:r>
                      <a:endParaRPr lang="es-MX" sz="800" b="0" i="0" u="none" strike="noStrike">
                        <a:solidFill>
                          <a:srgbClr val="000000"/>
                        </a:solidFill>
                        <a:effectLst/>
                        <a:latin typeface="Aptos Narrow" panose="020B0004020202020204" pitchFamily="34" charset="0"/>
                      </a:endParaRPr>
                    </a:p>
                  </a:txBody>
                  <a:tcPr marL="39360" marR="3280" marT="3280" marB="0" anchor="ctr"/>
                </a:tc>
                <a:tc>
                  <a:txBody>
                    <a:bodyPr/>
                    <a:lstStyle/>
                    <a:p>
                      <a:pPr algn="r" fontAlgn="b"/>
                      <a:r>
                        <a:rPr lang="es-MX" sz="800" u="none" strike="noStrike">
                          <a:effectLst/>
                        </a:rPr>
                        <a:t>59,0%</a:t>
                      </a:r>
                      <a:endParaRPr lang="es-MX" sz="800" b="0" i="0" u="none" strike="noStrike">
                        <a:solidFill>
                          <a:srgbClr val="000000"/>
                        </a:solidFill>
                        <a:effectLst/>
                        <a:latin typeface="Aptos Narrow" panose="020B0004020202020204" pitchFamily="34" charset="0"/>
                      </a:endParaRPr>
                    </a:p>
                  </a:txBody>
                  <a:tcPr marL="3280" marR="3280" marT="3280" marB="0" anchor="ctr"/>
                </a:tc>
                <a:extLst>
                  <a:ext uri="{0D108BD9-81ED-4DB2-BD59-A6C34878D82A}">
                    <a16:rowId xmlns:a16="http://schemas.microsoft.com/office/drawing/2014/main" val="2586011034"/>
                  </a:ext>
                </a:extLst>
              </a:tr>
              <a:tr h="121985">
                <a:tc>
                  <a:txBody>
                    <a:bodyPr/>
                    <a:lstStyle/>
                    <a:p>
                      <a:pPr algn="l" fontAlgn="b"/>
                      <a:r>
                        <a:rPr lang="es-MX" sz="800" b="1" u="none" strike="noStrike">
                          <a:effectLst/>
                        </a:rPr>
                        <a:t>Gestión Estratégica del Talento Humano</a:t>
                      </a:r>
                      <a:endParaRPr lang="es-MX" sz="800" b="1" i="0" u="none" strike="noStrike">
                        <a:solidFill>
                          <a:srgbClr val="000000"/>
                        </a:solidFill>
                        <a:effectLst/>
                        <a:latin typeface="Aptos Narrow" panose="020B0004020202020204" pitchFamily="34" charset="0"/>
                      </a:endParaRPr>
                    </a:p>
                  </a:txBody>
                  <a:tcPr marL="3280" marR="3280" marT="3280" marB="0" anchor="ctr">
                    <a:solidFill>
                      <a:schemeClr val="bg2">
                        <a:lumMod val="90000"/>
                      </a:schemeClr>
                    </a:solidFill>
                  </a:tcPr>
                </a:tc>
                <a:tc>
                  <a:txBody>
                    <a:bodyPr/>
                    <a:lstStyle/>
                    <a:p>
                      <a:pPr algn="r" fontAlgn="b"/>
                      <a:endParaRPr lang="es-MX" sz="800" b="1" i="0" u="none" strike="noStrike">
                        <a:solidFill>
                          <a:srgbClr val="000000"/>
                        </a:solidFill>
                        <a:effectLst/>
                        <a:latin typeface="Aptos Narrow" panose="020B0004020202020204" pitchFamily="34" charset="0"/>
                      </a:endParaRPr>
                    </a:p>
                  </a:txBody>
                  <a:tcPr marL="3280" marR="3280" marT="3280" marB="0" anchor="ctr">
                    <a:solidFill>
                      <a:schemeClr val="bg2">
                        <a:lumMod val="90000"/>
                      </a:schemeClr>
                    </a:solidFill>
                  </a:tcPr>
                </a:tc>
                <a:extLst>
                  <a:ext uri="{0D108BD9-81ED-4DB2-BD59-A6C34878D82A}">
                    <a16:rowId xmlns:a16="http://schemas.microsoft.com/office/drawing/2014/main" val="2750381311"/>
                  </a:ext>
                </a:extLst>
              </a:tr>
              <a:tr h="121985">
                <a:tc>
                  <a:txBody>
                    <a:bodyPr/>
                    <a:lstStyle/>
                    <a:p>
                      <a:pPr algn="l" fontAlgn="b"/>
                      <a:r>
                        <a:rPr lang="es-MX" sz="800" u="none" strike="noStrike">
                          <a:effectLst/>
                        </a:rPr>
                        <a:t>Efectuar liquidaciones de acuerdo a los requerimientos de la Oficina Jurídica y entes externos</a:t>
                      </a:r>
                      <a:endParaRPr lang="es-MX" sz="800" b="0" i="0" u="none" strike="noStrike">
                        <a:solidFill>
                          <a:srgbClr val="000000"/>
                        </a:solidFill>
                        <a:effectLst/>
                        <a:latin typeface="Aptos Narrow" panose="020B0004020202020204" pitchFamily="34" charset="0"/>
                      </a:endParaRPr>
                    </a:p>
                  </a:txBody>
                  <a:tcPr marL="39360" marR="3280" marT="3280" marB="0" anchor="ctr"/>
                </a:tc>
                <a:tc>
                  <a:txBody>
                    <a:bodyPr/>
                    <a:lstStyle/>
                    <a:p>
                      <a:pPr algn="r" fontAlgn="b"/>
                      <a:r>
                        <a:rPr lang="es-MX" sz="800" u="none" strike="noStrike">
                          <a:effectLst/>
                        </a:rPr>
                        <a:t>58,7%</a:t>
                      </a:r>
                      <a:endParaRPr lang="es-MX" sz="800" b="0" i="0" u="none" strike="noStrike">
                        <a:solidFill>
                          <a:srgbClr val="000000"/>
                        </a:solidFill>
                        <a:effectLst/>
                        <a:latin typeface="Aptos Narrow" panose="020B0004020202020204" pitchFamily="34" charset="0"/>
                      </a:endParaRPr>
                    </a:p>
                  </a:txBody>
                  <a:tcPr marL="3280" marR="3280" marT="3280" marB="0" anchor="ctr"/>
                </a:tc>
                <a:extLst>
                  <a:ext uri="{0D108BD9-81ED-4DB2-BD59-A6C34878D82A}">
                    <a16:rowId xmlns:a16="http://schemas.microsoft.com/office/drawing/2014/main" val="3143708231"/>
                  </a:ext>
                </a:extLst>
              </a:tr>
              <a:tr h="121985">
                <a:tc>
                  <a:txBody>
                    <a:bodyPr/>
                    <a:lstStyle/>
                    <a:p>
                      <a:pPr algn="l" fontAlgn="b"/>
                      <a:r>
                        <a:rPr lang="es-MX" sz="800" b="1" u="none" strike="noStrike">
                          <a:effectLst/>
                        </a:rPr>
                        <a:t>Gestión Jurídica</a:t>
                      </a:r>
                      <a:endParaRPr lang="es-MX" sz="800" b="1" i="0" u="none" strike="noStrike">
                        <a:solidFill>
                          <a:srgbClr val="000000"/>
                        </a:solidFill>
                        <a:effectLst/>
                        <a:latin typeface="Aptos Narrow" panose="020B0004020202020204" pitchFamily="34" charset="0"/>
                      </a:endParaRPr>
                    </a:p>
                  </a:txBody>
                  <a:tcPr marL="3280" marR="3280" marT="3280" marB="0" anchor="ctr">
                    <a:solidFill>
                      <a:schemeClr val="bg2">
                        <a:lumMod val="90000"/>
                      </a:schemeClr>
                    </a:solidFill>
                  </a:tcPr>
                </a:tc>
                <a:tc>
                  <a:txBody>
                    <a:bodyPr/>
                    <a:lstStyle/>
                    <a:p>
                      <a:pPr algn="r" fontAlgn="b"/>
                      <a:endParaRPr lang="es-MX" sz="800" b="1" i="0" u="none" strike="noStrike">
                        <a:solidFill>
                          <a:srgbClr val="000000"/>
                        </a:solidFill>
                        <a:effectLst/>
                        <a:latin typeface="Aptos Narrow" panose="020B0004020202020204" pitchFamily="34" charset="0"/>
                      </a:endParaRPr>
                    </a:p>
                  </a:txBody>
                  <a:tcPr marL="3280" marR="3280" marT="3280" marB="0" anchor="ctr">
                    <a:solidFill>
                      <a:schemeClr val="bg2">
                        <a:lumMod val="90000"/>
                      </a:schemeClr>
                    </a:solidFill>
                  </a:tcPr>
                </a:tc>
                <a:extLst>
                  <a:ext uri="{0D108BD9-81ED-4DB2-BD59-A6C34878D82A}">
                    <a16:rowId xmlns:a16="http://schemas.microsoft.com/office/drawing/2014/main" val="1848799312"/>
                  </a:ext>
                </a:extLst>
              </a:tr>
              <a:tr h="121985">
                <a:tc>
                  <a:txBody>
                    <a:bodyPr/>
                    <a:lstStyle/>
                    <a:p>
                      <a:pPr algn="l" fontAlgn="b"/>
                      <a:r>
                        <a:rPr lang="es-MX" sz="800" u="none" strike="noStrike">
                          <a:effectLst/>
                        </a:rPr>
                        <a:t>Desarrollar la estrategia de compra</a:t>
                      </a:r>
                      <a:endParaRPr lang="es-MX" sz="800" b="0" i="0" u="none" strike="noStrike">
                        <a:solidFill>
                          <a:srgbClr val="000000"/>
                        </a:solidFill>
                        <a:effectLst/>
                        <a:latin typeface="Aptos Narrow" panose="020B0004020202020204" pitchFamily="34" charset="0"/>
                      </a:endParaRPr>
                    </a:p>
                  </a:txBody>
                  <a:tcPr marL="39360" marR="3280" marT="3280" marB="0" anchor="ctr"/>
                </a:tc>
                <a:tc>
                  <a:txBody>
                    <a:bodyPr/>
                    <a:lstStyle/>
                    <a:p>
                      <a:pPr algn="r" fontAlgn="b"/>
                      <a:r>
                        <a:rPr lang="es-MX" sz="800" u="none" strike="noStrike">
                          <a:effectLst/>
                        </a:rPr>
                        <a:t>50,0%</a:t>
                      </a:r>
                      <a:endParaRPr lang="es-MX" sz="800" b="0" i="0" u="none" strike="noStrike">
                        <a:solidFill>
                          <a:srgbClr val="000000"/>
                        </a:solidFill>
                        <a:effectLst/>
                        <a:latin typeface="Aptos Narrow" panose="020B0004020202020204" pitchFamily="34" charset="0"/>
                      </a:endParaRPr>
                    </a:p>
                  </a:txBody>
                  <a:tcPr marL="3280" marR="3280" marT="3280" marB="0" anchor="ctr"/>
                </a:tc>
                <a:extLst>
                  <a:ext uri="{0D108BD9-81ED-4DB2-BD59-A6C34878D82A}">
                    <a16:rowId xmlns:a16="http://schemas.microsoft.com/office/drawing/2014/main" val="4225132933"/>
                  </a:ext>
                </a:extLst>
              </a:tr>
              <a:tr h="240773">
                <a:tc>
                  <a:txBody>
                    <a:bodyPr/>
                    <a:lstStyle/>
                    <a:p>
                      <a:pPr algn="l" fontAlgn="b"/>
                      <a:r>
                        <a:rPr lang="es-MX" sz="800" u="none" strike="noStrike">
                          <a:effectLst/>
                        </a:rPr>
                        <a:t>El Comité de Conciliación adopta la decisión motivada de iniciar o no el proceso de repetición en un término no superior a cuatro (4) meses, y se presenta la correspondiente demanda, cuando la misma resulte procedente, dentro de los dos (2) meses siguientes a la decisión. Lo anterior es verificado por la oficina de control interno.</a:t>
                      </a:r>
                      <a:endParaRPr lang="es-MX" sz="800" b="0" i="0" u="none" strike="noStrike">
                        <a:solidFill>
                          <a:srgbClr val="000000"/>
                        </a:solidFill>
                        <a:effectLst/>
                        <a:latin typeface="Aptos Narrow" panose="020B0004020202020204" pitchFamily="34" charset="0"/>
                      </a:endParaRPr>
                    </a:p>
                  </a:txBody>
                  <a:tcPr marL="39360" marR="3280" marT="3280" marB="0" anchor="ctr"/>
                </a:tc>
                <a:tc>
                  <a:txBody>
                    <a:bodyPr/>
                    <a:lstStyle/>
                    <a:p>
                      <a:pPr algn="r" fontAlgn="b"/>
                      <a:r>
                        <a:rPr lang="es-MX" sz="800" u="none" strike="noStrike">
                          <a:effectLst/>
                        </a:rPr>
                        <a:t>25,0%</a:t>
                      </a:r>
                      <a:endParaRPr lang="es-MX" sz="800" b="0" i="0" u="none" strike="noStrike">
                        <a:solidFill>
                          <a:srgbClr val="000000"/>
                        </a:solidFill>
                        <a:effectLst/>
                        <a:latin typeface="Aptos Narrow" panose="020B0004020202020204" pitchFamily="34" charset="0"/>
                      </a:endParaRPr>
                    </a:p>
                  </a:txBody>
                  <a:tcPr marL="3280" marR="3280" marT="3280" marB="0" anchor="ctr"/>
                </a:tc>
                <a:extLst>
                  <a:ext uri="{0D108BD9-81ED-4DB2-BD59-A6C34878D82A}">
                    <a16:rowId xmlns:a16="http://schemas.microsoft.com/office/drawing/2014/main" val="1661955485"/>
                  </a:ext>
                </a:extLst>
              </a:tr>
              <a:tr h="240773">
                <a:tc>
                  <a:txBody>
                    <a:bodyPr/>
                    <a:lstStyle/>
                    <a:p>
                      <a:pPr algn="l" fontAlgn="b"/>
                      <a:r>
                        <a:rPr lang="es-MX" sz="800" u="none" strike="noStrike">
                          <a:effectLst/>
                        </a:rPr>
                        <a:t>El Comité de Conciliación cuenta con estrategias de defensa focalizadas en la reiteración, la complejidad de los casos y el impacto del caso en términos de pretensiones, posibilidad de éxito, visibilidad ante los medios de comunicación, entre otros.</a:t>
                      </a:r>
                      <a:endParaRPr lang="es-MX" sz="800" b="0" i="0" u="none" strike="noStrike">
                        <a:solidFill>
                          <a:srgbClr val="000000"/>
                        </a:solidFill>
                        <a:effectLst/>
                        <a:latin typeface="Aptos Narrow" panose="020B0004020202020204" pitchFamily="34" charset="0"/>
                      </a:endParaRPr>
                    </a:p>
                  </a:txBody>
                  <a:tcPr marL="39360" marR="3280" marT="3280" marB="0" anchor="ctr"/>
                </a:tc>
                <a:tc>
                  <a:txBody>
                    <a:bodyPr/>
                    <a:lstStyle/>
                    <a:p>
                      <a:pPr algn="r" fontAlgn="b"/>
                      <a:r>
                        <a:rPr lang="es-MX" sz="800" u="none" strike="noStrike">
                          <a:effectLst/>
                        </a:rPr>
                        <a:t>25,0%</a:t>
                      </a:r>
                      <a:endParaRPr lang="es-MX" sz="800" b="0" i="0" u="none" strike="noStrike">
                        <a:solidFill>
                          <a:srgbClr val="000000"/>
                        </a:solidFill>
                        <a:effectLst/>
                        <a:latin typeface="Aptos Narrow" panose="020B0004020202020204" pitchFamily="34" charset="0"/>
                      </a:endParaRPr>
                    </a:p>
                  </a:txBody>
                  <a:tcPr marL="3280" marR="3280" marT="3280" marB="0" anchor="ctr"/>
                </a:tc>
                <a:extLst>
                  <a:ext uri="{0D108BD9-81ED-4DB2-BD59-A6C34878D82A}">
                    <a16:rowId xmlns:a16="http://schemas.microsoft.com/office/drawing/2014/main" val="62117131"/>
                  </a:ext>
                </a:extLst>
              </a:tr>
              <a:tr h="121985">
                <a:tc>
                  <a:txBody>
                    <a:bodyPr/>
                    <a:lstStyle/>
                    <a:p>
                      <a:pPr algn="l" fontAlgn="b"/>
                      <a:r>
                        <a:rPr lang="es-MX" sz="800" u="none" strike="noStrike">
                          <a:effectLst/>
                        </a:rPr>
                        <a:t>El Comité de Conciliación decide las solicitudes de conciliación en un plazo máximo de quince (15) días, contados a partir del momento en que reciben la solicitud de conciliación.</a:t>
                      </a:r>
                      <a:endParaRPr lang="es-MX" sz="800" b="0" i="0" u="none" strike="noStrike">
                        <a:solidFill>
                          <a:srgbClr val="000000"/>
                        </a:solidFill>
                        <a:effectLst/>
                        <a:latin typeface="Aptos Narrow" panose="020B0004020202020204" pitchFamily="34" charset="0"/>
                      </a:endParaRPr>
                    </a:p>
                  </a:txBody>
                  <a:tcPr marL="39360" marR="3280" marT="3280" marB="0" anchor="ctr"/>
                </a:tc>
                <a:tc>
                  <a:txBody>
                    <a:bodyPr/>
                    <a:lstStyle/>
                    <a:p>
                      <a:pPr algn="r" fontAlgn="b"/>
                      <a:r>
                        <a:rPr lang="es-MX" sz="800" u="none" strike="noStrike">
                          <a:effectLst/>
                        </a:rPr>
                        <a:t>50,0%</a:t>
                      </a:r>
                      <a:endParaRPr lang="es-MX" sz="800" b="0" i="0" u="none" strike="noStrike">
                        <a:solidFill>
                          <a:srgbClr val="000000"/>
                        </a:solidFill>
                        <a:effectLst/>
                        <a:latin typeface="Aptos Narrow" panose="020B0004020202020204" pitchFamily="34" charset="0"/>
                      </a:endParaRPr>
                    </a:p>
                  </a:txBody>
                  <a:tcPr marL="3280" marR="3280" marT="3280" marB="0" anchor="ctr"/>
                </a:tc>
                <a:extLst>
                  <a:ext uri="{0D108BD9-81ED-4DB2-BD59-A6C34878D82A}">
                    <a16:rowId xmlns:a16="http://schemas.microsoft.com/office/drawing/2014/main" val="140506465"/>
                  </a:ext>
                </a:extLst>
              </a:tr>
              <a:tr h="121985">
                <a:tc>
                  <a:txBody>
                    <a:bodyPr/>
                    <a:lstStyle/>
                    <a:p>
                      <a:pPr algn="l" fontAlgn="b"/>
                      <a:r>
                        <a:rPr lang="es-MX" sz="800" u="none" strike="noStrike">
                          <a:effectLst/>
                        </a:rPr>
                        <a:t>El Comité de Conciliación decide sobre la formulación del llamamiento en garantía con fines de repetición para los casos presentados.</a:t>
                      </a:r>
                      <a:endParaRPr lang="es-MX" sz="800" b="0" i="0" u="none" strike="noStrike">
                        <a:solidFill>
                          <a:srgbClr val="000000"/>
                        </a:solidFill>
                        <a:effectLst/>
                        <a:latin typeface="Aptos Narrow" panose="020B0004020202020204" pitchFamily="34" charset="0"/>
                      </a:endParaRPr>
                    </a:p>
                  </a:txBody>
                  <a:tcPr marL="39360" marR="3280" marT="3280" marB="0" anchor="ctr"/>
                </a:tc>
                <a:tc>
                  <a:txBody>
                    <a:bodyPr/>
                    <a:lstStyle/>
                    <a:p>
                      <a:pPr algn="r" fontAlgn="b"/>
                      <a:r>
                        <a:rPr lang="es-MX" sz="800" u="none" strike="noStrike">
                          <a:effectLst/>
                        </a:rPr>
                        <a:t>25,0%</a:t>
                      </a:r>
                      <a:endParaRPr lang="es-MX" sz="800" b="0" i="0" u="none" strike="noStrike">
                        <a:solidFill>
                          <a:srgbClr val="000000"/>
                        </a:solidFill>
                        <a:effectLst/>
                        <a:latin typeface="Aptos Narrow" panose="020B0004020202020204" pitchFamily="34" charset="0"/>
                      </a:endParaRPr>
                    </a:p>
                  </a:txBody>
                  <a:tcPr marL="3280" marR="3280" marT="3280" marB="0" anchor="ctr"/>
                </a:tc>
                <a:extLst>
                  <a:ext uri="{0D108BD9-81ED-4DB2-BD59-A6C34878D82A}">
                    <a16:rowId xmlns:a16="http://schemas.microsoft.com/office/drawing/2014/main" val="3998764944"/>
                  </a:ext>
                </a:extLst>
              </a:tr>
              <a:tr h="121985">
                <a:tc>
                  <a:txBody>
                    <a:bodyPr/>
                    <a:lstStyle/>
                    <a:p>
                      <a:pPr algn="l" fontAlgn="b"/>
                      <a:r>
                        <a:rPr lang="es-MX" sz="800" u="none" strike="noStrike">
                          <a:effectLst/>
                        </a:rPr>
                        <a:t>El Comité de Conciliación efectúa un seguimiento permanente a la gestión de los apoderados externos sobre los procesos que se les hayan asignado.</a:t>
                      </a:r>
                      <a:endParaRPr lang="es-MX" sz="800" b="0" i="0" u="none" strike="noStrike">
                        <a:solidFill>
                          <a:srgbClr val="000000"/>
                        </a:solidFill>
                        <a:effectLst/>
                        <a:latin typeface="Aptos Narrow" panose="020B0004020202020204" pitchFamily="34" charset="0"/>
                      </a:endParaRPr>
                    </a:p>
                  </a:txBody>
                  <a:tcPr marL="39360" marR="3280" marT="3280" marB="0" anchor="ctr"/>
                </a:tc>
                <a:tc>
                  <a:txBody>
                    <a:bodyPr/>
                    <a:lstStyle/>
                    <a:p>
                      <a:pPr algn="r" fontAlgn="b"/>
                      <a:r>
                        <a:rPr lang="es-MX" sz="800" u="none" strike="noStrike">
                          <a:effectLst/>
                        </a:rPr>
                        <a:t>25,0%</a:t>
                      </a:r>
                      <a:endParaRPr lang="es-MX" sz="800" b="0" i="0" u="none" strike="noStrike">
                        <a:solidFill>
                          <a:srgbClr val="000000"/>
                        </a:solidFill>
                        <a:effectLst/>
                        <a:latin typeface="Aptos Narrow" panose="020B0004020202020204" pitchFamily="34" charset="0"/>
                      </a:endParaRPr>
                    </a:p>
                  </a:txBody>
                  <a:tcPr marL="3280" marR="3280" marT="3280" marB="0" anchor="ctr"/>
                </a:tc>
                <a:extLst>
                  <a:ext uri="{0D108BD9-81ED-4DB2-BD59-A6C34878D82A}">
                    <a16:rowId xmlns:a16="http://schemas.microsoft.com/office/drawing/2014/main" val="3444902036"/>
                  </a:ext>
                </a:extLst>
              </a:tr>
              <a:tr h="121985">
                <a:tc>
                  <a:txBody>
                    <a:bodyPr/>
                    <a:lstStyle/>
                    <a:p>
                      <a:pPr algn="l" fontAlgn="b"/>
                      <a:r>
                        <a:rPr lang="es-MX" sz="800" u="none" strike="noStrike">
                          <a:effectLst/>
                        </a:rPr>
                        <a:t>El Comité de Conciliación evalúa los procesos que hayan sido fallados en contra de la entidad basado en estudios pertinentes, con el fin de determinar la procedencia de la acción de repetición.</a:t>
                      </a:r>
                      <a:endParaRPr lang="es-MX" sz="800" b="0" i="0" u="none" strike="noStrike">
                        <a:solidFill>
                          <a:srgbClr val="000000"/>
                        </a:solidFill>
                        <a:effectLst/>
                        <a:latin typeface="Aptos Narrow" panose="020B0004020202020204" pitchFamily="34" charset="0"/>
                      </a:endParaRPr>
                    </a:p>
                  </a:txBody>
                  <a:tcPr marL="39360" marR="3280" marT="3280" marB="0" anchor="ctr"/>
                </a:tc>
                <a:tc>
                  <a:txBody>
                    <a:bodyPr/>
                    <a:lstStyle/>
                    <a:p>
                      <a:pPr algn="r" fontAlgn="b"/>
                      <a:r>
                        <a:rPr lang="es-MX" sz="800" u="none" strike="noStrike">
                          <a:effectLst/>
                        </a:rPr>
                        <a:t>25,0%</a:t>
                      </a:r>
                      <a:endParaRPr lang="es-MX" sz="800" b="0" i="0" u="none" strike="noStrike">
                        <a:solidFill>
                          <a:srgbClr val="000000"/>
                        </a:solidFill>
                        <a:effectLst/>
                        <a:latin typeface="Aptos Narrow" panose="020B0004020202020204" pitchFamily="34" charset="0"/>
                      </a:endParaRPr>
                    </a:p>
                  </a:txBody>
                  <a:tcPr marL="3280" marR="3280" marT="3280" marB="0" anchor="ctr"/>
                </a:tc>
                <a:extLst>
                  <a:ext uri="{0D108BD9-81ED-4DB2-BD59-A6C34878D82A}">
                    <a16:rowId xmlns:a16="http://schemas.microsoft.com/office/drawing/2014/main" val="4264899040"/>
                  </a:ext>
                </a:extLst>
              </a:tr>
              <a:tr h="240773">
                <a:tc>
                  <a:txBody>
                    <a:bodyPr/>
                    <a:lstStyle/>
                    <a:p>
                      <a:pPr algn="l" fontAlgn="b"/>
                      <a:r>
                        <a:rPr lang="es-MX" sz="800" u="none" strike="noStrike">
                          <a:effectLst/>
                        </a:rPr>
                        <a:t>El Comité de Conciliación informa al Coordinador de los agentes del Ministerio Público ante la Jurisdicción en lo Contencioso Administrativo las correspondientes decisiones, anexando copia de la providencia condenatoria, de la prueba de su pago y señalando el fundamento de la decisión en los casos en que se decida no instaurar la acción de repetición.</a:t>
                      </a:r>
                      <a:endParaRPr lang="es-MX" sz="800" b="0" i="0" u="none" strike="noStrike">
                        <a:solidFill>
                          <a:srgbClr val="000000"/>
                        </a:solidFill>
                        <a:effectLst/>
                        <a:latin typeface="Aptos Narrow" panose="020B0004020202020204" pitchFamily="34" charset="0"/>
                      </a:endParaRPr>
                    </a:p>
                  </a:txBody>
                  <a:tcPr marL="39360" marR="3280" marT="3280" marB="0" anchor="ctr"/>
                </a:tc>
                <a:tc>
                  <a:txBody>
                    <a:bodyPr/>
                    <a:lstStyle/>
                    <a:p>
                      <a:pPr algn="r" fontAlgn="b"/>
                      <a:r>
                        <a:rPr lang="es-MX" sz="800" u="none" strike="noStrike">
                          <a:effectLst/>
                        </a:rPr>
                        <a:t>25,0%</a:t>
                      </a:r>
                      <a:endParaRPr lang="es-MX" sz="800" b="0" i="0" u="none" strike="noStrike">
                        <a:solidFill>
                          <a:srgbClr val="000000"/>
                        </a:solidFill>
                        <a:effectLst/>
                        <a:latin typeface="Aptos Narrow" panose="020B0004020202020204" pitchFamily="34" charset="0"/>
                      </a:endParaRPr>
                    </a:p>
                  </a:txBody>
                  <a:tcPr marL="3280" marR="3280" marT="3280" marB="0" anchor="ctr"/>
                </a:tc>
                <a:extLst>
                  <a:ext uri="{0D108BD9-81ED-4DB2-BD59-A6C34878D82A}">
                    <a16:rowId xmlns:a16="http://schemas.microsoft.com/office/drawing/2014/main" val="3375606946"/>
                  </a:ext>
                </a:extLst>
              </a:tr>
              <a:tr h="121985">
                <a:tc>
                  <a:txBody>
                    <a:bodyPr/>
                    <a:lstStyle/>
                    <a:p>
                      <a:pPr algn="l" fontAlgn="b"/>
                      <a:r>
                        <a:rPr lang="es-MX" sz="800" u="none" strike="noStrike">
                          <a:effectLst/>
                        </a:rPr>
                        <a:t>En la entidad reposa en copia física y/o magnética, todo lo respectivo al trámite de los procesos judiciales.</a:t>
                      </a:r>
                      <a:endParaRPr lang="es-MX" sz="800" b="0" i="0" u="none" strike="noStrike">
                        <a:solidFill>
                          <a:srgbClr val="000000"/>
                        </a:solidFill>
                        <a:effectLst/>
                        <a:latin typeface="Aptos Narrow" panose="020B0004020202020204" pitchFamily="34" charset="0"/>
                      </a:endParaRPr>
                    </a:p>
                  </a:txBody>
                  <a:tcPr marL="39360" marR="3280" marT="3280" marB="0" anchor="ctr"/>
                </a:tc>
                <a:tc>
                  <a:txBody>
                    <a:bodyPr/>
                    <a:lstStyle/>
                    <a:p>
                      <a:pPr algn="r" fontAlgn="b"/>
                      <a:r>
                        <a:rPr lang="es-MX" sz="800" u="none" strike="noStrike">
                          <a:effectLst/>
                        </a:rPr>
                        <a:t>25,0%</a:t>
                      </a:r>
                      <a:endParaRPr lang="es-MX" sz="800" b="0" i="0" u="none" strike="noStrike">
                        <a:solidFill>
                          <a:srgbClr val="000000"/>
                        </a:solidFill>
                        <a:effectLst/>
                        <a:latin typeface="Aptos Narrow" panose="020B0004020202020204" pitchFamily="34" charset="0"/>
                      </a:endParaRPr>
                    </a:p>
                  </a:txBody>
                  <a:tcPr marL="3280" marR="3280" marT="3280" marB="0" anchor="ctr"/>
                </a:tc>
                <a:extLst>
                  <a:ext uri="{0D108BD9-81ED-4DB2-BD59-A6C34878D82A}">
                    <a16:rowId xmlns:a16="http://schemas.microsoft.com/office/drawing/2014/main" val="1967449158"/>
                  </a:ext>
                </a:extLst>
              </a:tr>
              <a:tr h="121985">
                <a:tc>
                  <a:txBody>
                    <a:bodyPr/>
                    <a:lstStyle/>
                    <a:p>
                      <a:pPr algn="l" fontAlgn="b"/>
                      <a:r>
                        <a:rPr lang="es-MX" sz="800" u="none" strike="noStrike">
                          <a:effectLst/>
                        </a:rPr>
                        <a:t>La entidad cuenta con un sistema de información o base de datos actualizada que contenga los procesos en los que participa.</a:t>
                      </a:r>
                      <a:endParaRPr lang="es-MX" sz="800" b="0" i="0" u="none" strike="noStrike">
                        <a:solidFill>
                          <a:srgbClr val="000000"/>
                        </a:solidFill>
                        <a:effectLst/>
                        <a:latin typeface="Aptos Narrow" panose="020B0004020202020204" pitchFamily="34" charset="0"/>
                      </a:endParaRPr>
                    </a:p>
                  </a:txBody>
                  <a:tcPr marL="39360" marR="3280" marT="3280" marB="0" anchor="ctr"/>
                </a:tc>
                <a:tc>
                  <a:txBody>
                    <a:bodyPr/>
                    <a:lstStyle/>
                    <a:p>
                      <a:pPr algn="r" fontAlgn="b"/>
                      <a:r>
                        <a:rPr lang="es-MX" sz="800" u="none" strike="noStrike">
                          <a:effectLst/>
                        </a:rPr>
                        <a:t>25,0%</a:t>
                      </a:r>
                      <a:endParaRPr lang="es-MX" sz="800" b="0" i="0" u="none" strike="noStrike">
                        <a:solidFill>
                          <a:srgbClr val="000000"/>
                        </a:solidFill>
                        <a:effectLst/>
                        <a:latin typeface="Aptos Narrow" panose="020B0004020202020204" pitchFamily="34" charset="0"/>
                      </a:endParaRPr>
                    </a:p>
                  </a:txBody>
                  <a:tcPr marL="3280" marR="3280" marT="3280" marB="0" anchor="ctr"/>
                </a:tc>
                <a:extLst>
                  <a:ext uri="{0D108BD9-81ED-4DB2-BD59-A6C34878D82A}">
                    <a16:rowId xmlns:a16="http://schemas.microsoft.com/office/drawing/2014/main" val="926785244"/>
                  </a:ext>
                </a:extLst>
              </a:tr>
              <a:tr h="121985">
                <a:tc>
                  <a:txBody>
                    <a:bodyPr/>
                    <a:lstStyle/>
                    <a:p>
                      <a:pPr algn="l" fontAlgn="b"/>
                      <a:r>
                        <a:rPr lang="es-MX" sz="800" u="none" strike="noStrike">
                          <a:effectLst/>
                        </a:rPr>
                        <a:t>La entidad cuenta con un sistema de información o base de datos actualizada que contenga un inventario con los trámites de cumplimiento de créditos judiciales.</a:t>
                      </a:r>
                      <a:endParaRPr lang="es-MX" sz="800" b="0" i="0" u="none" strike="noStrike">
                        <a:solidFill>
                          <a:srgbClr val="000000"/>
                        </a:solidFill>
                        <a:effectLst/>
                        <a:latin typeface="Aptos Narrow" panose="020B0004020202020204" pitchFamily="34" charset="0"/>
                      </a:endParaRPr>
                    </a:p>
                  </a:txBody>
                  <a:tcPr marL="39360" marR="3280" marT="3280" marB="0" anchor="ctr"/>
                </a:tc>
                <a:tc>
                  <a:txBody>
                    <a:bodyPr/>
                    <a:lstStyle/>
                    <a:p>
                      <a:pPr algn="r" fontAlgn="b"/>
                      <a:r>
                        <a:rPr lang="es-MX" sz="800" u="none" strike="noStrike">
                          <a:effectLst/>
                        </a:rPr>
                        <a:t>25,0%</a:t>
                      </a:r>
                      <a:endParaRPr lang="es-MX" sz="800" b="0" i="0" u="none" strike="noStrike">
                        <a:solidFill>
                          <a:srgbClr val="000000"/>
                        </a:solidFill>
                        <a:effectLst/>
                        <a:latin typeface="Aptos Narrow" panose="020B0004020202020204" pitchFamily="34" charset="0"/>
                      </a:endParaRPr>
                    </a:p>
                  </a:txBody>
                  <a:tcPr marL="3280" marR="3280" marT="3280" marB="0" anchor="ctr"/>
                </a:tc>
                <a:extLst>
                  <a:ext uri="{0D108BD9-81ED-4DB2-BD59-A6C34878D82A}">
                    <a16:rowId xmlns:a16="http://schemas.microsoft.com/office/drawing/2014/main" val="209346155"/>
                  </a:ext>
                </a:extLst>
              </a:tr>
              <a:tr h="121985">
                <a:tc>
                  <a:txBody>
                    <a:bodyPr/>
                    <a:lstStyle/>
                    <a:p>
                      <a:pPr algn="l" fontAlgn="b"/>
                      <a:r>
                        <a:rPr lang="es-MX" sz="800" u="none" strike="noStrike">
                          <a:effectLst/>
                        </a:rPr>
                        <a:t>La entidad cuenta con una metodología y/o planeación para elaborar la provisión contable de las conciliaciones y procesos judiciales, de acuerdo con la normatividad de la Contaduría General de la Nación.</a:t>
                      </a:r>
                      <a:endParaRPr lang="es-MX" sz="800" b="0" i="0" u="none" strike="noStrike">
                        <a:solidFill>
                          <a:srgbClr val="000000"/>
                        </a:solidFill>
                        <a:effectLst/>
                        <a:latin typeface="Aptos Narrow" panose="020B0004020202020204" pitchFamily="34" charset="0"/>
                      </a:endParaRPr>
                    </a:p>
                  </a:txBody>
                  <a:tcPr marL="39360" marR="3280" marT="3280" marB="0" anchor="ctr"/>
                </a:tc>
                <a:tc>
                  <a:txBody>
                    <a:bodyPr/>
                    <a:lstStyle/>
                    <a:p>
                      <a:pPr algn="r" fontAlgn="b"/>
                      <a:r>
                        <a:rPr lang="es-MX" sz="800" u="none" strike="noStrike">
                          <a:effectLst/>
                        </a:rPr>
                        <a:t>25,0%</a:t>
                      </a:r>
                      <a:endParaRPr lang="es-MX" sz="800" b="0" i="0" u="none" strike="noStrike">
                        <a:solidFill>
                          <a:srgbClr val="000000"/>
                        </a:solidFill>
                        <a:effectLst/>
                        <a:latin typeface="Aptos Narrow" panose="020B0004020202020204" pitchFamily="34" charset="0"/>
                      </a:endParaRPr>
                    </a:p>
                  </a:txBody>
                  <a:tcPr marL="3280" marR="3280" marT="3280" marB="0" anchor="ctr"/>
                </a:tc>
                <a:extLst>
                  <a:ext uri="{0D108BD9-81ED-4DB2-BD59-A6C34878D82A}">
                    <a16:rowId xmlns:a16="http://schemas.microsoft.com/office/drawing/2014/main" val="2478055264"/>
                  </a:ext>
                </a:extLst>
              </a:tr>
              <a:tr h="121985">
                <a:tc>
                  <a:txBody>
                    <a:bodyPr/>
                    <a:lstStyle/>
                    <a:p>
                      <a:pPr algn="l" fontAlgn="b"/>
                      <a:r>
                        <a:rPr lang="es-MX" sz="800" u="none" strike="noStrike">
                          <a:effectLst/>
                        </a:rPr>
                        <a:t>La entidad cumple oportunamente el pago de las sentencias y conciliaciones durante los 10 meses siguientes a la ejecutoría.</a:t>
                      </a:r>
                      <a:endParaRPr lang="es-MX" sz="800" b="0" i="0" u="none" strike="noStrike">
                        <a:solidFill>
                          <a:srgbClr val="000000"/>
                        </a:solidFill>
                        <a:effectLst/>
                        <a:latin typeface="Aptos Narrow" panose="020B0004020202020204" pitchFamily="34" charset="0"/>
                      </a:endParaRPr>
                    </a:p>
                  </a:txBody>
                  <a:tcPr marL="39360" marR="3280" marT="3280" marB="0" anchor="ctr"/>
                </a:tc>
                <a:tc>
                  <a:txBody>
                    <a:bodyPr/>
                    <a:lstStyle/>
                    <a:p>
                      <a:pPr algn="r" fontAlgn="b"/>
                      <a:r>
                        <a:rPr lang="es-MX" sz="800" u="none" strike="noStrike">
                          <a:effectLst/>
                        </a:rPr>
                        <a:t>15,0%</a:t>
                      </a:r>
                      <a:endParaRPr lang="es-MX" sz="800" b="0" i="0" u="none" strike="noStrike">
                        <a:solidFill>
                          <a:srgbClr val="000000"/>
                        </a:solidFill>
                        <a:effectLst/>
                        <a:latin typeface="Aptos Narrow" panose="020B0004020202020204" pitchFamily="34" charset="0"/>
                      </a:endParaRPr>
                    </a:p>
                  </a:txBody>
                  <a:tcPr marL="3280" marR="3280" marT="3280" marB="0" anchor="ctr"/>
                </a:tc>
                <a:extLst>
                  <a:ext uri="{0D108BD9-81ED-4DB2-BD59-A6C34878D82A}">
                    <a16:rowId xmlns:a16="http://schemas.microsoft.com/office/drawing/2014/main" val="1777461525"/>
                  </a:ext>
                </a:extLst>
              </a:tr>
              <a:tr h="240773">
                <a:tc>
                  <a:txBody>
                    <a:bodyPr/>
                    <a:lstStyle/>
                    <a:p>
                      <a:pPr algn="l" fontAlgn="b"/>
                      <a:r>
                        <a:rPr lang="es-MX" sz="800" u="none" strike="noStrike">
                          <a:effectLst/>
                        </a:rPr>
                        <a:t>La entidad estudia y evalúa los procesos que cursen o hayan cursado en contra de la entidad, para determinar las causas generadoras de los conflictos; el índice de condenas; los tipos de daño por los cuales resulta demandado o condenado; y las deficiencias de las actuaciones procesales por parte de los apoderados, con el objeto de proponer correctivos.</a:t>
                      </a:r>
                      <a:endParaRPr lang="es-MX" sz="800" b="0" i="0" u="none" strike="noStrike">
                        <a:solidFill>
                          <a:srgbClr val="000000"/>
                        </a:solidFill>
                        <a:effectLst/>
                        <a:latin typeface="Aptos Narrow" panose="020B0004020202020204" pitchFamily="34" charset="0"/>
                      </a:endParaRPr>
                    </a:p>
                  </a:txBody>
                  <a:tcPr marL="39360" marR="3280" marT="3280" marB="0" anchor="ctr"/>
                </a:tc>
                <a:tc>
                  <a:txBody>
                    <a:bodyPr/>
                    <a:lstStyle/>
                    <a:p>
                      <a:pPr algn="r" fontAlgn="b"/>
                      <a:r>
                        <a:rPr lang="es-MX" sz="800" u="none" strike="noStrike">
                          <a:effectLst/>
                        </a:rPr>
                        <a:t>25,0%</a:t>
                      </a:r>
                      <a:endParaRPr lang="es-MX" sz="800" b="0" i="0" u="none" strike="noStrike">
                        <a:solidFill>
                          <a:srgbClr val="000000"/>
                        </a:solidFill>
                        <a:effectLst/>
                        <a:latin typeface="Aptos Narrow" panose="020B0004020202020204" pitchFamily="34" charset="0"/>
                      </a:endParaRPr>
                    </a:p>
                  </a:txBody>
                  <a:tcPr marL="3280" marR="3280" marT="3280" marB="0" anchor="ctr"/>
                </a:tc>
                <a:extLst>
                  <a:ext uri="{0D108BD9-81ED-4DB2-BD59-A6C34878D82A}">
                    <a16:rowId xmlns:a16="http://schemas.microsoft.com/office/drawing/2014/main" val="2778678621"/>
                  </a:ext>
                </a:extLst>
              </a:tr>
              <a:tr h="240773">
                <a:tc>
                  <a:txBody>
                    <a:bodyPr/>
                    <a:lstStyle/>
                    <a:p>
                      <a:pPr algn="l" fontAlgn="b"/>
                      <a:r>
                        <a:rPr lang="es-MX" sz="800" u="none" strike="noStrike">
                          <a:effectLst/>
                        </a:rPr>
                        <a:t>La entidad hace y utiliza fichas técnicas o algún otro documento técnico para el estudio de los casos. (Conciliaciones extrajudiciales, conciliaciones judiciales, pactos de cumplimiento y acciones de repetición o llamamiento en garantía)</a:t>
                      </a:r>
                      <a:endParaRPr lang="es-MX" sz="800" b="0" i="0" u="none" strike="noStrike">
                        <a:solidFill>
                          <a:srgbClr val="000000"/>
                        </a:solidFill>
                        <a:effectLst/>
                        <a:latin typeface="Aptos Narrow" panose="020B0004020202020204" pitchFamily="34" charset="0"/>
                      </a:endParaRPr>
                    </a:p>
                  </a:txBody>
                  <a:tcPr marL="39360" marR="3280" marT="3280" marB="0" anchor="ctr"/>
                </a:tc>
                <a:tc>
                  <a:txBody>
                    <a:bodyPr/>
                    <a:lstStyle/>
                    <a:p>
                      <a:pPr algn="r" fontAlgn="b"/>
                      <a:r>
                        <a:rPr lang="es-MX" sz="800" u="none" strike="noStrike">
                          <a:effectLst/>
                        </a:rPr>
                        <a:t>50,0%</a:t>
                      </a:r>
                      <a:endParaRPr lang="es-MX" sz="800" b="0" i="0" u="none" strike="noStrike">
                        <a:solidFill>
                          <a:srgbClr val="000000"/>
                        </a:solidFill>
                        <a:effectLst/>
                        <a:latin typeface="Aptos Narrow" panose="020B0004020202020204" pitchFamily="34" charset="0"/>
                      </a:endParaRPr>
                    </a:p>
                  </a:txBody>
                  <a:tcPr marL="3280" marR="3280" marT="3280" marB="0" anchor="ctr"/>
                </a:tc>
                <a:extLst>
                  <a:ext uri="{0D108BD9-81ED-4DB2-BD59-A6C34878D82A}">
                    <a16:rowId xmlns:a16="http://schemas.microsoft.com/office/drawing/2014/main" val="748819144"/>
                  </a:ext>
                </a:extLst>
              </a:tr>
              <a:tr h="121985">
                <a:tc>
                  <a:txBody>
                    <a:bodyPr/>
                    <a:lstStyle/>
                    <a:p>
                      <a:pPr algn="l" fontAlgn="b"/>
                      <a:r>
                        <a:rPr lang="es-MX" sz="800" u="none" strike="noStrike">
                          <a:effectLst/>
                        </a:rPr>
                        <a:t>La entidad identifica y analiza los pagos realizados por concepto de capital e intereses moratorios de sentencias y conciliaciones.</a:t>
                      </a:r>
                      <a:endParaRPr lang="es-MX" sz="800" b="0" i="0" u="none" strike="noStrike">
                        <a:solidFill>
                          <a:srgbClr val="000000"/>
                        </a:solidFill>
                        <a:effectLst/>
                        <a:latin typeface="Aptos Narrow" panose="020B0004020202020204" pitchFamily="34" charset="0"/>
                      </a:endParaRPr>
                    </a:p>
                  </a:txBody>
                  <a:tcPr marL="39360" marR="3280" marT="3280" marB="0" anchor="ctr"/>
                </a:tc>
                <a:tc>
                  <a:txBody>
                    <a:bodyPr/>
                    <a:lstStyle/>
                    <a:p>
                      <a:pPr algn="r" fontAlgn="b"/>
                      <a:r>
                        <a:rPr lang="es-MX" sz="800" u="none" strike="noStrike">
                          <a:effectLst/>
                        </a:rPr>
                        <a:t>25,0%</a:t>
                      </a:r>
                      <a:endParaRPr lang="es-MX" sz="800" b="0" i="0" u="none" strike="noStrike">
                        <a:solidFill>
                          <a:srgbClr val="000000"/>
                        </a:solidFill>
                        <a:effectLst/>
                        <a:latin typeface="Aptos Narrow" panose="020B0004020202020204" pitchFamily="34" charset="0"/>
                      </a:endParaRPr>
                    </a:p>
                  </a:txBody>
                  <a:tcPr marL="3280" marR="3280" marT="3280" marB="0" anchor="ctr"/>
                </a:tc>
                <a:extLst>
                  <a:ext uri="{0D108BD9-81ED-4DB2-BD59-A6C34878D82A}">
                    <a16:rowId xmlns:a16="http://schemas.microsoft.com/office/drawing/2014/main" val="3757352630"/>
                  </a:ext>
                </a:extLst>
              </a:tr>
              <a:tr h="121985">
                <a:tc>
                  <a:txBody>
                    <a:bodyPr/>
                    <a:lstStyle/>
                    <a:p>
                      <a:pPr algn="l" fontAlgn="b"/>
                      <a:r>
                        <a:rPr lang="es-MX" sz="800" u="none" strike="noStrike">
                          <a:effectLst/>
                        </a:rPr>
                        <a:t>La entidad mide y evalúa la tasa de éxito procesal.</a:t>
                      </a:r>
                      <a:endParaRPr lang="es-MX" sz="800" b="0" i="0" u="none" strike="noStrike">
                        <a:solidFill>
                          <a:srgbClr val="000000"/>
                        </a:solidFill>
                        <a:effectLst/>
                        <a:latin typeface="Aptos Narrow" panose="020B0004020202020204" pitchFamily="34" charset="0"/>
                      </a:endParaRPr>
                    </a:p>
                  </a:txBody>
                  <a:tcPr marL="39360" marR="3280" marT="3280" marB="0" anchor="ctr"/>
                </a:tc>
                <a:tc>
                  <a:txBody>
                    <a:bodyPr/>
                    <a:lstStyle/>
                    <a:p>
                      <a:pPr algn="r" fontAlgn="b"/>
                      <a:r>
                        <a:rPr lang="es-MX" sz="800" u="none" strike="noStrike">
                          <a:effectLst/>
                        </a:rPr>
                        <a:t>25,0%</a:t>
                      </a:r>
                      <a:endParaRPr lang="es-MX" sz="800" b="0" i="0" u="none" strike="noStrike">
                        <a:solidFill>
                          <a:srgbClr val="000000"/>
                        </a:solidFill>
                        <a:effectLst/>
                        <a:latin typeface="Aptos Narrow" panose="020B0004020202020204" pitchFamily="34" charset="0"/>
                      </a:endParaRPr>
                    </a:p>
                  </a:txBody>
                  <a:tcPr marL="3280" marR="3280" marT="3280" marB="0" anchor="ctr"/>
                </a:tc>
                <a:extLst>
                  <a:ext uri="{0D108BD9-81ED-4DB2-BD59-A6C34878D82A}">
                    <a16:rowId xmlns:a16="http://schemas.microsoft.com/office/drawing/2014/main" val="2415628144"/>
                  </a:ext>
                </a:extLst>
              </a:tr>
              <a:tr h="121985">
                <a:tc>
                  <a:txBody>
                    <a:bodyPr/>
                    <a:lstStyle/>
                    <a:p>
                      <a:pPr algn="l" fontAlgn="b"/>
                      <a:r>
                        <a:rPr lang="es-MX" sz="800" u="none" strike="noStrike">
                          <a:effectLst/>
                        </a:rPr>
                        <a:t>La entidad obedece los parámetros fijados en los decretos 2469 de 2015 y 1342 de 2016 que reglamentan los pagos desde el Decreto Único del Sector de Hacienda y Crédito Público.</a:t>
                      </a:r>
                      <a:endParaRPr lang="es-MX" sz="800" b="0" i="0" u="none" strike="noStrike">
                        <a:solidFill>
                          <a:srgbClr val="000000"/>
                        </a:solidFill>
                        <a:effectLst/>
                        <a:latin typeface="Aptos Narrow" panose="020B0004020202020204" pitchFamily="34" charset="0"/>
                      </a:endParaRPr>
                    </a:p>
                  </a:txBody>
                  <a:tcPr marL="39360" marR="3280" marT="3280" marB="0" anchor="ctr"/>
                </a:tc>
                <a:tc>
                  <a:txBody>
                    <a:bodyPr/>
                    <a:lstStyle/>
                    <a:p>
                      <a:pPr algn="r" fontAlgn="b"/>
                      <a:r>
                        <a:rPr lang="es-MX" sz="800" u="none" strike="noStrike">
                          <a:effectLst/>
                        </a:rPr>
                        <a:t>15,0%</a:t>
                      </a:r>
                      <a:endParaRPr lang="es-MX" sz="800" b="0" i="0" u="none" strike="noStrike">
                        <a:solidFill>
                          <a:srgbClr val="000000"/>
                        </a:solidFill>
                        <a:effectLst/>
                        <a:latin typeface="Aptos Narrow" panose="020B0004020202020204" pitchFamily="34" charset="0"/>
                      </a:endParaRPr>
                    </a:p>
                  </a:txBody>
                  <a:tcPr marL="3280" marR="3280" marT="3280" marB="0" anchor="ctr"/>
                </a:tc>
                <a:extLst>
                  <a:ext uri="{0D108BD9-81ED-4DB2-BD59-A6C34878D82A}">
                    <a16:rowId xmlns:a16="http://schemas.microsoft.com/office/drawing/2014/main" val="2403518912"/>
                  </a:ext>
                </a:extLst>
              </a:tr>
              <a:tr h="121985">
                <a:tc>
                  <a:txBody>
                    <a:bodyPr/>
                    <a:lstStyle/>
                    <a:p>
                      <a:pPr algn="l" fontAlgn="b"/>
                      <a:r>
                        <a:rPr lang="es-MX" sz="800" u="none" strike="noStrike">
                          <a:effectLst/>
                        </a:rPr>
                        <a:t>La entidad realiza los estudios y evaluación de sus procesos anualmente.</a:t>
                      </a:r>
                      <a:endParaRPr lang="es-MX" sz="800" b="0" i="0" u="none" strike="noStrike">
                        <a:solidFill>
                          <a:srgbClr val="000000"/>
                        </a:solidFill>
                        <a:effectLst/>
                        <a:latin typeface="Aptos Narrow" panose="020B0004020202020204" pitchFamily="34" charset="0"/>
                      </a:endParaRPr>
                    </a:p>
                  </a:txBody>
                  <a:tcPr marL="39360" marR="3280" marT="3280" marB="0" anchor="ctr"/>
                </a:tc>
                <a:tc>
                  <a:txBody>
                    <a:bodyPr/>
                    <a:lstStyle/>
                    <a:p>
                      <a:pPr algn="r" fontAlgn="b"/>
                      <a:r>
                        <a:rPr lang="es-MX" sz="800" u="none" strike="noStrike">
                          <a:effectLst/>
                        </a:rPr>
                        <a:t>25,0%</a:t>
                      </a:r>
                      <a:endParaRPr lang="es-MX" sz="800" b="0" i="0" u="none" strike="noStrike">
                        <a:solidFill>
                          <a:srgbClr val="000000"/>
                        </a:solidFill>
                        <a:effectLst/>
                        <a:latin typeface="Aptos Narrow" panose="020B0004020202020204" pitchFamily="34" charset="0"/>
                      </a:endParaRPr>
                    </a:p>
                  </a:txBody>
                  <a:tcPr marL="3280" marR="3280" marT="3280" marB="0" anchor="ctr"/>
                </a:tc>
                <a:extLst>
                  <a:ext uri="{0D108BD9-81ED-4DB2-BD59-A6C34878D82A}">
                    <a16:rowId xmlns:a16="http://schemas.microsoft.com/office/drawing/2014/main" val="2272230163"/>
                  </a:ext>
                </a:extLst>
              </a:tr>
              <a:tr h="240773">
                <a:tc>
                  <a:txBody>
                    <a:bodyPr/>
                    <a:lstStyle/>
                    <a:p>
                      <a:pPr algn="l" fontAlgn="b"/>
                      <a:r>
                        <a:rPr lang="es-MX" sz="800" u="none" strike="noStrike">
                          <a:effectLst/>
                        </a:rPr>
                        <a:t>La entidad registra las solicitudes de conciliación, o de otros Métodos Alternativos de Solución de Conflictos, y sus actuaciones y decisiones en un sistema de Información y, adicionalmente, cuenta con copia física y/o magnética de los documentos soporte.</a:t>
                      </a:r>
                      <a:endParaRPr lang="es-MX" sz="800" b="0" i="0" u="none" strike="noStrike">
                        <a:solidFill>
                          <a:srgbClr val="000000"/>
                        </a:solidFill>
                        <a:effectLst/>
                        <a:latin typeface="Aptos Narrow" panose="020B0004020202020204" pitchFamily="34" charset="0"/>
                      </a:endParaRPr>
                    </a:p>
                  </a:txBody>
                  <a:tcPr marL="39360" marR="3280" marT="3280" marB="0" anchor="ctr"/>
                </a:tc>
                <a:tc>
                  <a:txBody>
                    <a:bodyPr/>
                    <a:lstStyle/>
                    <a:p>
                      <a:pPr algn="r" fontAlgn="b"/>
                      <a:r>
                        <a:rPr lang="es-MX" sz="800" u="none" strike="noStrike">
                          <a:effectLst/>
                        </a:rPr>
                        <a:t>25,0%</a:t>
                      </a:r>
                      <a:endParaRPr lang="es-MX" sz="800" b="0" i="0" u="none" strike="noStrike">
                        <a:solidFill>
                          <a:srgbClr val="000000"/>
                        </a:solidFill>
                        <a:effectLst/>
                        <a:latin typeface="Aptos Narrow" panose="020B0004020202020204" pitchFamily="34" charset="0"/>
                      </a:endParaRPr>
                    </a:p>
                  </a:txBody>
                  <a:tcPr marL="3280" marR="3280" marT="3280" marB="0" anchor="ctr"/>
                </a:tc>
                <a:extLst>
                  <a:ext uri="{0D108BD9-81ED-4DB2-BD59-A6C34878D82A}">
                    <a16:rowId xmlns:a16="http://schemas.microsoft.com/office/drawing/2014/main" val="4223340293"/>
                  </a:ext>
                </a:extLst>
              </a:tr>
              <a:tr h="240773">
                <a:tc>
                  <a:txBody>
                    <a:bodyPr/>
                    <a:lstStyle/>
                    <a:p>
                      <a:pPr algn="l" fontAlgn="b"/>
                      <a:r>
                        <a:rPr lang="es-MX" sz="800" u="none" strike="noStrike">
                          <a:effectLst/>
                        </a:rPr>
                        <a:t>La entidad tiene en consideración los lineamientos de fortalecimiento de la defensa expedidos por la ANDJE, aplica las líneas jurisprudenciales que ha construido la ANDJE y las que ellos mismos realizan, en el fortalecimiento de la defensa.</a:t>
                      </a:r>
                      <a:endParaRPr lang="es-MX" sz="800" b="0" i="0" u="none" strike="noStrike">
                        <a:solidFill>
                          <a:srgbClr val="000000"/>
                        </a:solidFill>
                        <a:effectLst/>
                        <a:latin typeface="Aptos Narrow" panose="020B0004020202020204" pitchFamily="34" charset="0"/>
                      </a:endParaRPr>
                    </a:p>
                  </a:txBody>
                  <a:tcPr marL="39360" marR="3280" marT="3280" marB="0" anchor="ctr"/>
                </a:tc>
                <a:tc>
                  <a:txBody>
                    <a:bodyPr/>
                    <a:lstStyle/>
                    <a:p>
                      <a:pPr algn="r" fontAlgn="b"/>
                      <a:r>
                        <a:rPr lang="es-MX" sz="800" u="none" strike="noStrike">
                          <a:effectLst/>
                        </a:rPr>
                        <a:t>25,0%</a:t>
                      </a:r>
                      <a:endParaRPr lang="es-MX" sz="800" b="0" i="0" u="none" strike="noStrike">
                        <a:solidFill>
                          <a:srgbClr val="000000"/>
                        </a:solidFill>
                        <a:effectLst/>
                        <a:latin typeface="Aptos Narrow" panose="020B0004020202020204" pitchFamily="34" charset="0"/>
                      </a:endParaRPr>
                    </a:p>
                  </a:txBody>
                  <a:tcPr marL="3280" marR="3280" marT="3280" marB="0" anchor="ctr"/>
                </a:tc>
                <a:extLst>
                  <a:ext uri="{0D108BD9-81ED-4DB2-BD59-A6C34878D82A}">
                    <a16:rowId xmlns:a16="http://schemas.microsoft.com/office/drawing/2014/main" val="151808964"/>
                  </a:ext>
                </a:extLst>
              </a:tr>
              <a:tr h="240773">
                <a:tc>
                  <a:txBody>
                    <a:bodyPr/>
                    <a:lstStyle/>
                    <a:p>
                      <a:pPr algn="l" fontAlgn="b"/>
                      <a:r>
                        <a:rPr lang="es-MX" sz="800" u="none" strike="noStrike">
                          <a:effectLst/>
                        </a:rPr>
                        <a:t>Los apoderados de los casos tienen los documentos necesarios que les permitan elaborar las fichas de estudio para el estudio de la acción de repetición. Los documentos básicos son: copia del fallo, y pago de la condena, de la conciliación o de cualquier otro crédito derivado de la responsabilidad patrimonial de la entidad.</a:t>
                      </a:r>
                      <a:endParaRPr lang="es-MX" sz="800" b="0" i="0" u="none" strike="noStrike">
                        <a:solidFill>
                          <a:srgbClr val="000000"/>
                        </a:solidFill>
                        <a:effectLst/>
                        <a:latin typeface="Aptos Narrow" panose="020B0004020202020204" pitchFamily="34" charset="0"/>
                      </a:endParaRPr>
                    </a:p>
                  </a:txBody>
                  <a:tcPr marL="39360" marR="3280" marT="3280" marB="0" anchor="ctr"/>
                </a:tc>
                <a:tc>
                  <a:txBody>
                    <a:bodyPr/>
                    <a:lstStyle/>
                    <a:p>
                      <a:pPr algn="r" fontAlgn="b"/>
                      <a:r>
                        <a:rPr lang="es-MX" sz="800" u="none" strike="noStrike">
                          <a:effectLst/>
                        </a:rPr>
                        <a:t>50,0%</a:t>
                      </a:r>
                      <a:endParaRPr lang="es-MX" sz="800" b="0" i="0" u="none" strike="noStrike">
                        <a:solidFill>
                          <a:srgbClr val="000000"/>
                        </a:solidFill>
                        <a:effectLst/>
                        <a:latin typeface="Aptos Narrow" panose="020B0004020202020204" pitchFamily="34" charset="0"/>
                      </a:endParaRPr>
                    </a:p>
                  </a:txBody>
                  <a:tcPr marL="3280" marR="3280" marT="3280" marB="0" anchor="ctr"/>
                </a:tc>
                <a:extLst>
                  <a:ext uri="{0D108BD9-81ED-4DB2-BD59-A6C34878D82A}">
                    <a16:rowId xmlns:a16="http://schemas.microsoft.com/office/drawing/2014/main" val="2549761863"/>
                  </a:ext>
                </a:extLst>
              </a:tr>
              <a:tr h="222204">
                <a:tc>
                  <a:txBody>
                    <a:bodyPr/>
                    <a:lstStyle/>
                    <a:p>
                      <a:pPr algn="l" fontAlgn="b"/>
                      <a:r>
                        <a:rPr lang="es-MX" sz="800" u="none" strike="noStrike">
                          <a:effectLst/>
                        </a:rPr>
                        <a:t>Los apoderados presentan un informe al Comité de Conciliación para que este pueda determinar la procedencia del llamamiento en garantía, para fines de repetición, en los procesos judiciales de responsabilidad patrimonial.</a:t>
                      </a:r>
                      <a:endParaRPr lang="es-MX" sz="800" b="0" i="0" u="none" strike="noStrike">
                        <a:solidFill>
                          <a:srgbClr val="000000"/>
                        </a:solidFill>
                        <a:effectLst/>
                        <a:latin typeface="Aptos Narrow" panose="020B0004020202020204" pitchFamily="34" charset="0"/>
                      </a:endParaRPr>
                    </a:p>
                  </a:txBody>
                  <a:tcPr marL="39360" marR="3280" marT="3280" marB="0" anchor="ctr"/>
                </a:tc>
                <a:tc>
                  <a:txBody>
                    <a:bodyPr/>
                    <a:lstStyle/>
                    <a:p>
                      <a:pPr algn="r" fontAlgn="b"/>
                      <a:r>
                        <a:rPr lang="es-MX" sz="800" u="none" strike="noStrike">
                          <a:effectLst/>
                        </a:rPr>
                        <a:t>25,0%</a:t>
                      </a:r>
                      <a:endParaRPr lang="es-MX" sz="800" b="0" i="0" u="none" strike="noStrike">
                        <a:solidFill>
                          <a:srgbClr val="000000"/>
                        </a:solidFill>
                        <a:effectLst/>
                        <a:latin typeface="Aptos Narrow" panose="020B0004020202020204" pitchFamily="34" charset="0"/>
                      </a:endParaRPr>
                    </a:p>
                  </a:txBody>
                  <a:tcPr marL="3280" marR="3280" marT="3280" marB="0" anchor="ctr"/>
                </a:tc>
                <a:extLst>
                  <a:ext uri="{0D108BD9-81ED-4DB2-BD59-A6C34878D82A}">
                    <a16:rowId xmlns:a16="http://schemas.microsoft.com/office/drawing/2014/main" val="2410440549"/>
                  </a:ext>
                </a:extLst>
              </a:tr>
            </a:tbl>
          </a:graphicData>
        </a:graphic>
      </p:graphicFrame>
      <p:pic>
        <p:nvPicPr>
          <p:cNvPr id="6" name="Picture 2" descr="Red Alert icon PNG and SVG Vector Free Download">
            <a:extLst>
              <a:ext uri="{FF2B5EF4-FFF2-40B4-BE49-F238E27FC236}">
                <a16:creationId xmlns:a16="http://schemas.microsoft.com/office/drawing/2014/main" id="{835838D1-276F-8EAE-DB10-E24B76CD3801}"/>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4730" b="97973" l="613" r="98160">
                        <a14:foregroundMark x1="14110" y1="63514" x2="37423" y2="20270"/>
                        <a14:foregroundMark x1="37423" y1="20270" x2="37423" y2="18919"/>
                        <a14:foregroundMark x1="47239" y1="6081" x2="57055" y2="6757"/>
                        <a14:foregroundMark x1="7975" y1="70270" x2="5521" y2="91892"/>
                        <a14:foregroundMark x1="20245" y1="95946" x2="90798" y2="91216"/>
                        <a14:foregroundMark x1="90798" y1="91216" x2="95092" y2="91216"/>
                        <a14:foregroundMark x1="86503" y1="97973" x2="17791" y2="97297"/>
                        <a14:foregroundMark x1="96933" y1="83784" x2="98773" y2="84459"/>
                        <a14:foregroundMark x1="4294" y1="85135" x2="613" y2="85135"/>
                      </a14:backgroundRemoval>
                    </a14:imgEffect>
                  </a14:imgLayer>
                </a14:imgProps>
              </a:ext>
              <a:ext uri="{28A0092B-C50C-407E-A947-70E740481C1C}">
                <a14:useLocalDpi xmlns:a14="http://schemas.microsoft.com/office/drawing/2010/main" val="0"/>
              </a:ext>
            </a:extLst>
          </a:blip>
          <a:srcRect/>
          <a:stretch>
            <a:fillRect/>
          </a:stretch>
        </p:blipFill>
        <p:spPr bwMode="auto">
          <a:xfrm>
            <a:off x="5967442" y="832740"/>
            <a:ext cx="657347" cy="5968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99226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a:extLst>
            <a:ext uri="{FF2B5EF4-FFF2-40B4-BE49-F238E27FC236}">
              <a16:creationId xmlns:a16="http://schemas.microsoft.com/office/drawing/2014/main" id="{00216761-52ED-C88F-FFF6-993D31E88D9C}"/>
            </a:ext>
          </a:extLst>
        </p:cNvPr>
        <p:cNvGrpSpPr/>
        <p:nvPr/>
      </p:nvGrpSpPr>
      <p:grpSpPr>
        <a:xfrm>
          <a:off x="0" y="0"/>
          <a:ext cx="0" cy="0"/>
          <a:chOff x="0" y="0"/>
          <a:chExt cx="0" cy="0"/>
        </a:xfrm>
      </p:grpSpPr>
      <p:sp>
        <p:nvSpPr>
          <p:cNvPr id="2" name="Rectángulo 1">
            <a:extLst>
              <a:ext uri="{FF2B5EF4-FFF2-40B4-BE49-F238E27FC236}">
                <a16:creationId xmlns:a16="http://schemas.microsoft.com/office/drawing/2014/main" id="{0B531328-67E8-B45C-1F51-2E1B90427BD8}"/>
              </a:ext>
            </a:extLst>
          </p:cNvPr>
          <p:cNvSpPr/>
          <p:nvPr/>
        </p:nvSpPr>
        <p:spPr>
          <a:xfrm>
            <a:off x="541679" y="264697"/>
            <a:ext cx="10701709" cy="630942"/>
          </a:xfrm>
          <a:prstGeom prst="rect">
            <a:avLst/>
          </a:prstGeom>
          <a:noFill/>
        </p:spPr>
        <p:txBody>
          <a:bodyPr wrap="square" lIns="91440" tIns="45720" rIns="91440" bIns="45720" anchor="t">
            <a:spAutoFit/>
          </a:bodyPr>
          <a:ls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MX" sz="3500" b="1" i="0" u="none" strike="noStrike" kern="1200" cap="none" spc="0" normalizeH="0" baseline="0" noProof="0">
                <a:ln>
                  <a:noFill/>
                </a:ln>
                <a:solidFill>
                  <a:prstClr val="black">
                    <a:lumMod val="75000"/>
                    <a:lumOff val="25000"/>
                  </a:prstClr>
                </a:solidFill>
                <a:effectLst/>
                <a:uLnTx/>
                <a:uFillTx/>
                <a:latin typeface="Aptos ExtraBold"/>
                <a:ea typeface="+mn-ea"/>
                <a:cs typeface="+mn-cs"/>
              </a:rPr>
              <a:t>Modelo integrado de Planeación y Gestión - MIPG </a:t>
            </a:r>
          </a:p>
        </p:txBody>
      </p:sp>
      <p:sp>
        <p:nvSpPr>
          <p:cNvPr id="3" name="CuadroTexto 14">
            <a:extLst>
              <a:ext uri="{FF2B5EF4-FFF2-40B4-BE49-F238E27FC236}">
                <a16:creationId xmlns:a16="http://schemas.microsoft.com/office/drawing/2014/main" id="{0FAE5836-7603-6A92-28B5-4DFF37B10166}"/>
              </a:ext>
            </a:extLst>
          </p:cNvPr>
          <p:cNvSpPr txBox="1"/>
          <p:nvPr/>
        </p:nvSpPr>
        <p:spPr>
          <a:xfrm rot="16200000">
            <a:off x="-803744" y="2046183"/>
            <a:ext cx="2370059" cy="161583"/>
          </a:xfrm>
          <a:prstGeom prst="rect">
            <a:avLst/>
          </a:prstGeom>
          <a:noFill/>
        </p:spPr>
        <p:txBody>
          <a:bodyPr wrap="square" lIns="68580" tIns="34290" rIns="68580" bIns="34290" rtlCol="0" anchor="t">
            <a:spAutoFit/>
          </a:bodyPr>
          <a:ls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385763" rtl="0" eaLnBrk="1" fontAlgn="auto" latinLnBrk="0" hangingPunct="1">
              <a:lnSpc>
                <a:spcPct val="100000"/>
              </a:lnSpc>
              <a:spcBef>
                <a:spcPts val="0"/>
              </a:spcBef>
              <a:spcAft>
                <a:spcPts val="0"/>
              </a:spcAft>
              <a:buClrTx/>
              <a:buSzTx/>
              <a:buFontTx/>
              <a:buNone/>
              <a:tabLst/>
              <a:defRPr/>
            </a:pPr>
            <a:r>
              <a:rPr kumimoji="0" lang="es-ES" sz="600" b="0" i="0" u="none" strike="noStrike" kern="1200" cap="none" spc="0" normalizeH="0" baseline="0" noProof="0">
                <a:ln>
                  <a:noFill/>
                </a:ln>
                <a:solidFill>
                  <a:prstClr val="black">
                    <a:lumMod val="75000"/>
                    <a:lumOff val="25000"/>
                  </a:prstClr>
                </a:solidFill>
                <a:effectLst/>
                <a:uLnTx/>
                <a:uFillTx/>
                <a:latin typeface="Calibri Light"/>
                <a:ea typeface="Calibri Light"/>
                <a:cs typeface="Calibri Light"/>
              </a:rPr>
              <a:t>Oficina Asesora de Planeación</a:t>
            </a:r>
          </a:p>
        </p:txBody>
      </p:sp>
      <p:sp>
        <p:nvSpPr>
          <p:cNvPr id="4" name="CuadroTexto 3">
            <a:extLst>
              <a:ext uri="{FF2B5EF4-FFF2-40B4-BE49-F238E27FC236}">
                <a16:creationId xmlns:a16="http://schemas.microsoft.com/office/drawing/2014/main" id="{6014E3CB-7060-F9AC-61DA-A3F9DAAD71AE}"/>
              </a:ext>
              <a:ext uri="{C183D7F6-B498-43B3-948B-1728B52AA6E4}">
                <adec:decorative xmlns:adec="http://schemas.microsoft.com/office/drawing/2017/decorative" val="1"/>
              </a:ext>
            </a:extLst>
          </p:cNvPr>
          <p:cNvSpPr txBox="1"/>
          <p:nvPr/>
        </p:nvSpPr>
        <p:spPr>
          <a:xfrm>
            <a:off x="1227058" y="1227060"/>
            <a:ext cx="5511375" cy="369332"/>
          </a:xfrm>
          <a:prstGeom prst="rect">
            <a:avLst/>
          </a:prstGeom>
          <a:noFill/>
        </p:spPr>
        <p:txBody>
          <a:bodyPr wrap="square" rtlCol="0">
            <a:spAutoFit/>
          </a:bodyPr>
          <a:lstStyle/>
          <a:p>
            <a:pPr defTabSz="378652">
              <a:defRPr/>
            </a:pPr>
            <a:r>
              <a:rPr lang="es-MX" b="1" kern="0">
                <a:solidFill>
                  <a:prstClr val="black"/>
                </a:solidFill>
                <a:latin typeface="Calibri" panose="020F0502020204030204"/>
              </a:rPr>
              <a:t>Actividades con cumplimiento entre el 60% y el 90%</a:t>
            </a:r>
            <a:endParaRPr lang="es-CO" b="1" kern="0">
              <a:solidFill>
                <a:prstClr val="black"/>
              </a:solidFill>
              <a:latin typeface="Calibri" panose="020F0502020204030204"/>
            </a:endParaRPr>
          </a:p>
        </p:txBody>
      </p:sp>
      <p:graphicFrame>
        <p:nvGraphicFramePr>
          <p:cNvPr id="5" name="Tabla 4">
            <a:extLst>
              <a:ext uri="{FF2B5EF4-FFF2-40B4-BE49-F238E27FC236}">
                <a16:creationId xmlns:a16="http://schemas.microsoft.com/office/drawing/2014/main" id="{C0B835D4-1059-FF11-2A8F-8A59CDEA5579}"/>
              </a:ext>
            </a:extLst>
          </p:cNvPr>
          <p:cNvGraphicFramePr>
            <a:graphicFrameLocks noGrp="1"/>
          </p:cNvGraphicFramePr>
          <p:nvPr/>
        </p:nvGraphicFramePr>
        <p:xfrm>
          <a:off x="769858" y="1931910"/>
          <a:ext cx="9496780" cy="3273030"/>
        </p:xfrm>
        <a:graphic>
          <a:graphicData uri="http://schemas.openxmlformats.org/drawingml/2006/table">
            <a:tbl>
              <a:tblPr>
                <a:tableStyleId>{0E3FDE45-AF77-4B5C-9715-49D594BDF05E}</a:tableStyleId>
              </a:tblPr>
              <a:tblGrid>
                <a:gridCol w="8925751">
                  <a:extLst>
                    <a:ext uri="{9D8B030D-6E8A-4147-A177-3AD203B41FA5}">
                      <a16:colId xmlns:a16="http://schemas.microsoft.com/office/drawing/2014/main" val="1712219702"/>
                    </a:ext>
                  </a:extLst>
                </a:gridCol>
                <a:gridCol w="571029">
                  <a:extLst>
                    <a:ext uri="{9D8B030D-6E8A-4147-A177-3AD203B41FA5}">
                      <a16:colId xmlns:a16="http://schemas.microsoft.com/office/drawing/2014/main" val="3593551756"/>
                    </a:ext>
                  </a:extLst>
                </a:gridCol>
              </a:tblGrid>
              <a:tr h="117019">
                <a:tc>
                  <a:txBody>
                    <a:bodyPr/>
                    <a:lstStyle/>
                    <a:p>
                      <a:pPr algn="l" fontAlgn="b"/>
                      <a:r>
                        <a:rPr lang="es-MX" sz="1000" b="1" u="none" strike="noStrike">
                          <a:effectLst/>
                        </a:rPr>
                        <a:t>Evaluación y Control</a:t>
                      </a:r>
                      <a:endParaRPr lang="es-MX" sz="1000" b="1" i="0" u="none" strike="noStrike">
                        <a:solidFill>
                          <a:srgbClr val="000000"/>
                        </a:solidFill>
                        <a:effectLst/>
                        <a:latin typeface="Aptos Narrow" panose="020B0004020202020204" pitchFamily="34" charset="0"/>
                      </a:endParaRPr>
                    </a:p>
                  </a:txBody>
                  <a:tcPr marL="4035" marR="4035" marT="403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90000"/>
                      </a:schemeClr>
                    </a:solidFill>
                  </a:tcPr>
                </a:tc>
                <a:tc>
                  <a:txBody>
                    <a:bodyPr/>
                    <a:lstStyle/>
                    <a:p>
                      <a:pPr algn="r" fontAlgn="b"/>
                      <a:endParaRPr lang="es-MX" sz="1000" b="1" i="0" u="none" strike="noStrike">
                        <a:solidFill>
                          <a:srgbClr val="000000"/>
                        </a:solidFill>
                        <a:effectLst/>
                        <a:latin typeface="Aptos Narrow" panose="020B0004020202020204" pitchFamily="34" charset="0"/>
                      </a:endParaRPr>
                    </a:p>
                  </a:txBody>
                  <a:tcPr marL="4035" marR="4035" marT="403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2003114766"/>
                  </a:ext>
                </a:extLst>
              </a:tr>
              <a:tr h="117019">
                <a:tc>
                  <a:txBody>
                    <a:bodyPr/>
                    <a:lstStyle/>
                    <a:p>
                      <a:pPr algn="l" fontAlgn="b"/>
                      <a:r>
                        <a:rPr lang="es-MX" sz="1000" u="none" strike="noStrike">
                          <a:effectLst/>
                        </a:rPr>
                        <a:t>Actualizar las herramientas necesarias para la adecuada aplicación de las actividades de control</a:t>
                      </a:r>
                      <a:endParaRPr lang="es-MX" sz="1000" b="0" i="0" u="none" strike="noStrike">
                        <a:solidFill>
                          <a:srgbClr val="000000"/>
                        </a:solidFill>
                        <a:effectLst/>
                        <a:latin typeface="Aptos Narrow" panose="020B0004020202020204" pitchFamily="34" charset="0"/>
                      </a:endParaRPr>
                    </a:p>
                  </a:txBody>
                  <a:tcPr marL="48422" marR="4035" marT="403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r" fontAlgn="b"/>
                      <a:r>
                        <a:rPr lang="es-MX" sz="1000" u="none" strike="noStrike">
                          <a:effectLst/>
                        </a:rPr>
                        <a:t>90,0%</a:t>
                      </a:r>
                      <a:endParaRPr lang="es-MX" sz="1000" b="0" i="0" u="none" strike="noStrike">
                        <a:solidFill>
                          <a:srgbClr val="000000"/>
                        </a:solidFill>
                        <a:effectLst/>
                        <a:latin typeface="Aptos Narrow" panose="020B0004020202020204" pitchFamily="34" charset="0"/>
                      </a:endParaRPr>
                    </a:p>
                  </a:txBody>
                  <a:tcPr marL="4035" marR="4035" marT="403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69129499"/>
                  </a:ext>
                </a:extLst>
              </a:tr>
              <a:tr h="117019">
                <a:tc>
                  <a:txBody>
                    <a:bodyPr/>
                    <a:lstStyle/>
                    <a:p>
                      <a:pPr algn="l" fontAlgn="b"/>
                      <a:r>
                        <a:rPr lang="es-MX" sz="1000" u="none" strike="noStrike">
                          <a:effectLst/>
                        </a:rPr>
                        <a:t>Reviar,actualizar y socializar el modelo de las lineas de defensa y el mapa de aseguramiento</a:t>
                      </a:r>
                      <a:endParaRPr lang="es-MX" sz="1000" b="0" i="0" u="none" strike="noStrike">
                        <a:solidFill>
                          <a:srgbClr val="000000"/>
                        </a:solidFill>
                        <a:effectLst/>
                        <a:latin typeface="Aptos Narrow" panose="020B0004020202020204" pitchFamily="34" charset="0"/>
                      </a:endParaRPr>
                    </a:p>
                  </a:txBody>
                  <a:tcPr marL="48422" marR="4035" marT="403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r" fontAlgn="b"/>
                      <a:r>
                        <a:rPr lang="es-MX" sz="1000" u="none" strike="noStrike">
                          <a:effectLst/>
                        </a:rPr>
                        <a:t>60,0%</a:t>
                      </a:r>
                      <a:endParaRPr lang="es-MX" sz="1000" b="0" i="0" u="none" strike="noStrike">
                        <a:solidFill>
                          <a:srgbClr val="000000"/>
                        </a:solidFill>
                        <a:effectLst/>
                        <a:latin typeface="Aptos Narrow" panose="020B0004020202020204" pitchFamily="34" charset="0"/>
                      </a:endParaRPr>
                    </a:p>
                  </a:txBody>
                  <a:tcPr marL="4035" marR="4035" marT="403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2534615008"/>
                  </a:ext>
                </a:extLst>
              </a:tr>
              <a:tr h="117019">
                <a:tc>
                  <a:txBody>
                    <a:bodyPr/>
                    <a:lstStyle/>
                    <a:p>
                      <a:pPr algn="l" fontAlgn="b"/>
                      <a:r>
                        <a:rPr lang="es-MX" sz="1000" u="none" strike="noStrike">
                          <a:effectLst/>
                        </a:rPr>
                        <a:t>Revisar, actualizar, aprobar y socializar la Politica de Administración del Riesgo de acuerdo a los lineamientos de la Función Pública</a:t>
                      </a:r>
                      <a:endParaRPr lang="es-MX" sz="1000" b="0" i="0" u="none" strike="noStrike">
                        <a:solidFill>
                          <a:srgbClr val="000000"/>
                        </a:solidFill>
                        <a:effectLst/>
                        <a:latin typeface="Aptos Narrow" panose="020B0004020202020204" pitchFamily="34" charset="0"/>
                      </a:endParaRPr>
                    </a:p>
                  </a:txBody>
                  <a:tcPr marL="48422" marR="4035" marT="403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r" fontAlgn="b"/>
                      <a:r>
                        <a:rPr lang="es-MX" sz="1000" u="none" strike="noStrike">
                          <a:effectLst/>
                        </a:rPr>
                        <a:t>80,0%</a:t>
                      </a:r>
                      <a:endParaRPr lang="es-MX" sz="1000" b="0" i="0" u="none" strike="noStrike">
                        <a:solidFill>
                          <a:srgbClr val="000000"/>
                        </a:solidFill>
                        <a:effectLst/>
                        <a:latin typeface="Aptos Narrow" panose="020B0004020202020204" pitchFamily="34" charset="0"/>
                      </a:endParaRPr>
                    </a:p>
                  </a:txBody>
                  <a:tcPr marL="4035" marR="4035" marT="403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4217581276"/>
                  </a:ext>
                </a:extLst>
              </a:tr>
              <a:tr h="117019">
                <a:tc>
                  <a:txBody>
                    <a:bodyPr/>
                    <a:lstStyle/>
                    <a:p>
                      <a:pPr algn="l" fontAlgn="b"/>
                      <a:r>
                        <a:rPr lang="es-MX" sz="1000" b="1" u="none" strike="noStrike">
                          <a:effectLst/>
                        </a:rPr>
                        <a:t>Gestión Estratégica</a:t>
                      </a:r>
                      <a:endParaRPr lang="es-MX" sz="1000" b="1" i="0" u="none" strike="noStrike">
                        <a:solidFill>
                          <a:srgbClr val="000000"/>
                        </a:solidFill>
                        <a:effectLst/>
                        <a:latin typeface="Aptos Narrow" panose="020B0004020202020204" pitchFamily="34" charset="0"/>
                      </a:endParaRPr>
                    </a:p>
                  </a:txBody>
                  <a:tcPr marL="4035" marR="4035" marT="403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90000"/>
                      </a:schemeClr>
                    </a:solidFill>
                  </a:tcPr>
                </a:tc>
                <a:tc>
                  <a:txBody>
                    <a:bodyPr/>
                    <a:lstStyle/>
                    <a:p>
                      <a:pPr algn="r" fontAlgn="b"/>
                      <a:endParaRPr lang="es-MX" sz="1000" b="1" i="0" u="none" strike="noStrike">
                        <a:solidFill>
                          <a:srgbClr val="000000"/>
                        </a:solidFill>
                        <a:effectLst/>
                        <a:latin typeface="Aptos Narrow" panose="020B0004020202020204" pitchFamily="34" charset="0"/>
                      </a:endParaRPr>
                    </a:p>
                  </a:txBody>
                  <a:tcPr marL="4035" marR="4035" marT="403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71713542"/>
                  </a:ext>
                </a:extLst>
              </a:tr>
              <a:tr h="117019">
                <a:tc>
                  <a:txBody>
                    <a:bodyPr/>
                    <a:lstStyle/>
                    <a:p>
                      <a:pPr algn="l" fontAlgn="b"/>
                      <a:r>
                        <a:rPr lang="es-MX" sz="1000" u="none" strike="noStrike">
                          <a:effectLst/>
                        </a:rPr>
                        <a:t>(Pregunta FURAG) Definir instrumento de toma de desiciones a parter de recomendaciones del equipo directivo y sus equipos de trabajo </a:t>
                      </a:r>
                      <a:endParaRPr lang="es-MX" sz="1000" b="0" i="0" u="none" strike="noStrike">
                        <a:solidFill>
                          <a:srgbClr val="000000"/>
                        </a:solidFill>
                        <a:effectLst/>
                        <a:latin typeface="Aptos Narrow" panose="020B0004020202020204" pitchFamily="34" charset="0"/>
                      </a:endParaRPr>
                    </a:p>
                  </a:txBody>
                  <a:tcPr marL="48422" marR="4035" marT="403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r" fontAlgn="b"/>
                      <a:r>
                        <a:rPr lang="es-MX" sz="1000" u="none" strike="noStrike">
                          <a:effectLst/>
                        </a:rPr>
                        <a:t>75,0%</a:t>
                      </a:r>
                      <a:endParaRPr lang="es-MX" sz="1000" b="0" i="0" u="none" strike="noStrike">
                        <a:solidFill>
                          <a:srgbClr val="000000"/>
                        </a:solidFill>
                        <a:effectLst/>
                        <a:latin typeface="Aptos Narrow" panose="020B0004020202020204" pitchFamily="34" charset="0"/>
                      </a:endParaRPr>
                    </a:p>
                  </a:txBody>
                  <a:tcPr marL="4035" marR="4035" marT="403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484983806"/>
                  </a:ext>
                </a:extLst>
              </a:tr>
              <a:tr h="117019">
                <a:tc>
                  <a:txBody>
                    <a:bodyPr/>
                    <a:lstStyle/>
                    <a:p>
                      <a:pPr algn="l" fontAlgn="b"/>
                      <a:r>
                        <a:rPr lang="es-MX" sz="1000" u="none" strike="noStrike">
                          <a:effectLst/>
                        </a:rPr>
                        <a:t>(Pregunta FURAG)Contar con un sistema de seguimiento a indicadores con responsables definidos y un tablero de control, el cual genere infromes de avance </a:t>
                      </a:r>
                      <a:endParaRPr lang="es-MX" sz="1000" b="0" i="0" u="none" strike="noStrike">
                        <a:solidFill>
                          <a:srgbClr val="000000"/>
                        </a:solidFill>
                        <a:effectLst/>
                        <a:latin typeface="Aptos Narrow" panose="020B0004020202020204" pitchFamily="34" charset="0"/>
                      </a:endParaRPr>
                    </a:p>
                  </a:txBody>
                  <a:tcPr marL="48422" marR="4035" marT="403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r" fontAlgn="b"/>
                      <a:r>
                        <a:rPr lang="es-MX" sz="1000" u="none" strike="noStrike">
                          <a:effectLst/>
                        </a:rPr>
                        <a:t>75,0%</a:t>
                      </a:r>
                      <a:endParaRPr lang="es-MX" sz="1000" b="0" i="0" u="none" strike="noStrike">
                        <a:solidFill>
                          <a:srgbClr val="000000"/>
                        </a:solidFill>
                        <a:effectLst/>
                        <a:latin typeface="Aptos Narrow" panose="020B0004020202020204" pitchFamily="34" charset="0"/>
                      </a:endParaRPr>
                    </a:p>
                  </a:txBody>
                  <a:tcPr marL="4035" marR="4035" marT="403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15810145"/>
                  </a:ext>
                </a:extLst>
              </a:tr>
              <a:tr h="117019">
                <a:tc>
                  <a:txBody>
                    <a:bodyPr/>
                    <a:lstStyle/>
                    <a:p>
                      <a:pPr algn="l" fontAlgn="b"/>
                      <a:r>
                        <a:rPr lang="es-MX" sz="1000" u="none" strike="noStrike">
                          <a:effectLst/>
                        </a:rPr>
                        <a:t>(Pregunta FURAG)Utilizar los indicadores de la gestion institucional, para identificar puntos fuertes y de mejora, acciones de intervencion y describir los resultados obtenidos en los planes. </a:t>
                      </a:r>
                      <a:endParaRPr lang="es-MX" sz="1000" b="0" i="0" u="none" strike="noStrike">
                        <a:solidFill>
                          <a:srgbClr val="000000"/>
                        </a:solidFill>
                        <a:effectLst/>
                        <a:latin typeface="Aptos Narrow" panose="020B0004020202020204" pitchFamily="34" charset="0"/>
                      </a:endParaRPr>
                    </a:p>
                  </a:txBody>
                  <a:tcPr marL="48422" marR="4035" marT="403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r" fontAlgn="b"/>
                      <a:r>
                        <a:rPr lang="es-MX" sz="1000" u="none" strike="noStrike">
                          <a:effectLst/>
                        </a:rPr>
                        <a:t>75,0%</a:t>
                      </a:r>
                      <a:endParaRPr lang="es-MX" sz="1000" b="0" i="0" u="none" strike="noStrike">
                        <a:solidFill>
                          <a:srgbClr val="000000"/>
                        </a:solidFill>
                        <a:effectLst/>
                        <a:latin typeface="Aptos Narrow" panose="020B0004020202020204" pitchFamily="34" charset="0"/>
                      </a:endParaRPr>
                    </a:p>
                  </a:txBody>
                  <a:tcPr marL="4035" marR="4035" marT="403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363880678"/>
                  </a:ext>
                </a:extLst>
              </a:tr>
              <a:tr h="117019">
                <a:tc>
                  <a:txBody>
                    <a:bodyPr/>
                    <a:lstStyle/>
                    <a:p>
                      <a:pPr algn="l" fontAlgn="b"/>
                      <a:r>
                        <a:rPr lang="es-MX" sz="1000" u="none" strike="noStrike">
                          <a:effectLst/>
                        </a:rPr>
                        <a:t>Reallizar y presentar informe semestral de la implementación del Plan Institucional de Participación Ciudadana al Comité Insitucional de Gestión y Desempeño Institucional</a:t>
                      </a:r>
                      <a:endParaRPr lang="es-MX" sz="1000" b="0" i="0" u="none" strike="noStrike">
                        <a:solidFill>
                          <a:srgbClr val="000000"/>
                        </a:solidFill>
                        <a:effectLst/>
                        <a:latin typeface="Aptos Narrow" panose="020B0004020202020204" pitchFamily="34" charset="0"/>
                      </a:endParaRPr>
                    </a:p>
                  </a:txBody>
                  <a:tcPr marL="48422" marR="4035" marT="403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r" fontAlgn="b"/>
                      <a:r>
                        <a:rPr lang="es-MX" sz="1000" u="none" strike="noStrike">
                          <a:effectLst/>
                        </a:rPr>
                        <a:t>75,0%</a:t>
                      </a:r>
                      <a:endParaRPr lang="es-MX" sz="1000" b="0" i="0" u="none" strike="noStrike">
                        <a:solidFill>
                          <a:srgbClr val="000000"/>
                        </a:solidFill>
                        <a:effectLst/>
                        <a:latin typeface="Aptos Narrow" panose="020B0004020202020204" pitchFamily="34" charset="0"/>
                      </a:endParaRPr>
                    </a:p>
                  </a:txBody>
                  <a:tcPr marL="4035" marR="4035" marT="403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2053900946"/>
                  </a:ext>
                </a:extLst>
              </a:tr>
              <a:tr h="117019">
                <a:tc>
                  <a:txBody>
                    <a:bodyPr/>
                    <a:lstStyle/>
                    <a:p>
                      <a:pPr algn="l" fontAlgn="b"/>
                      <a:r>
                        <a:rPr lang="es-MX" sz="1000" b="1" u="none" strike="noStrike">
                          <a:effectLst/>
                        </a:rPr>
                        <a:t>Gestión Jurídica</a:t>
                      </a:r>
                      <a:endParaRPr lang="es-MX" sz="1000" b="1" i="0" u="none" strike="noStrike">
                        <a:solidFill>
                          <a:srgbClr val="000000"/>
                        </a:solidFill>
                        <a:effectLst/>
                        <a:latin typeface="Aptos Narrow" panose="020B0004020202020204" pitchFamily="34" charset="0"/>
                      </a:endParaRPr>
                    </a:p>
                  </a:txBody>
                  <a:tcPr marL="4035" marR="4035" marT="403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90000"/>
                      </a:schemeClr>
                    </a:solidFill>
                  </a:tcPr>
                </a:tc>
                <a:tc>
                  <a:txBody>
                    <a:bodyPr/>
                    <a:lstStyle/>
                    <a:p>
                      <a:pPr algn="r" fontAlgn="b"/>
                      <a:endParaRPr lang="es-MX" sz="1000" b="1" i="0" u="none" strike="noStrike">
                        <a:solidFill>
                          <a:srgbClr val="000000"/>
                        </a:solidFill>
                        <a:effectLst/>
                        <a:latin typeface="Aptos Narrow" panose="020B0004020202020204" pitchFamily="34" charset="0"/>
                      </a:endParaRPr>
                    </a:p>
                  </a:txBody>
                  <a:tcPr marL="4035" marR="4035" marT="403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557049679"/>
                  </a:ext>
                </a:extLst>
              </a:tr>
              <a:tr h="117019">
                <a:tc>
                  <a:txBody>
                    <a:bodyPr/>
                    <a:lstStyle/>
                    <a:p>
                      <a:pPr algn="l" fontAlgn="b"/>
                      <a:r>
                        <a:rPr lang="es-MX" sz="1000" u="none" strike="noStrike">
                          <a:effectLst/>
                        </a:rPr>
                        <a:t>Declaración Estratégica</a:t>
                      </a:r>
                      <a:endParaRPr lang="es-MX" sz="1000" b="0" i="0" u="none" strike="noStrike">
                        <a:solidFill>
                          <a:srgbClr val="000000"/>
                        </a:solidFill>
                        <a:effectLst/>
                        <a:latin typeface="Aptos Narrow" panose="020B0004020202020204" pitchFamily="34" charset="0"/>
                      </a:endParaRPr>
                    </a:p>
                  </a:txBody>
                  <a:tcPr marL="48422" marR="4035" marT="403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r" fontAlgn="b"/>
                      <a:r>
                        <a:rPr lang="es-MX" sz="1000" u="none" strike="noStrike">
                          <a:effectLst/>
                        </a:rPr>
                        <a:t>75,0%</a:t>
                      </a:r>
                      <a:endParaRPr lang="es-MX" sz="1000" b="0" i="0" u="none" strike="noStrike">
                        <a:solidFill>
                          <a:srgbClr val="000000"/>
                        </a:solidFill>
                        <a:effectLst/>
                        <a:latin typeface="Aptos Narrow" panose="020B0004020202020204" pitchFamily="34" charset="0"/>
                      </a:endParaRPr>
                    </a:p>
                  </a:txBody>
                  <a:tcPr marL="4035" marR="4035" marT="403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2391791952"/>
                  </a:ext>
                </a:extLst>
              </a:tr>
              <a:tr h="117019">
                <a:tc>
                  <a:txBody>
                    <a:bodyPr/>
                    <a:lstStyle/>
                    <a:p>
                      <a:pPr algn="l" fontAlgn="b"/>
                      <a:r>
                        <a:rPr lang="es-MX" sz="1000" u="none" strike="noStrike">
                          <a:effectLst/>
                        </a:rPr>
                        <a:t>Detallar los bienes, obras o servicios:</a:t>
                      </a:r>
                      <a:endParaRPr lang="es-MX" sz="1000" b="0" i="0" u="none" strike="noStrike">
                        <a:solidFill>
                          <a:srgbClr val="000000"/>
                        </a:solidFill>
                        <a:effectLst/>
                        <a:latin typeface="Aptos Narrow" panose="020B0004020202020204" pitchFamily="34" charset="0"/>
                      </a:endParaRPr>
                    </a:p>
                  </a:txBody>
                  <a:tcPr marL="48422" marR="4035" marT="403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r" fontAlgn="b"/>
                      <a:r>
                        <a:rPr lang="es-MX" sz="1000" u="none" strike="noStrike">
                          <a:effectLst/>
                        </a:rPr>
                        <a:t>75,0%</a:t>
                      </a:r>
                      <a:endParaRPr lang="es-MX" sz="1000" b="0" i="0" u="none" strike="noStrike">
                        <a:solidFill>
                          <a:srgbClr val="000000"/>
                        </a:solidFill>
                        <a:effectLst/>
                        <a:latin typeface="Aptos Narrow" panose="020B0004020202020204" pitchFamily="34" charset="0"/>
                      </a:endParaRPr>
                    </a:p>
                  </a:txBody>
                  <a:tcPr marL="4035" marR="4035" marT="403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955683980"/>
                  </a:ext>
                </a:extLst>
              </a:tr>
              <a:tr h="117019">
                <a:tc>
                  <a:txBody>
                    <a:bodyPr/>
                    <a:lstStyle/>
                    <a:p>
                      <a:pPr algn="l" fontAlgn="b"/>
                      <a:r>
                        <a:rPr lang="es-MX" sz="1000" u="none" strike="noStrike">
                          <a:effectLst/>
                        </a:rPr>
                        <a:t>El Comité de Conciliación seleccionó un secretario técnico abogado y está vinculado a la planta de personal.</a:t>
                      </a:r>
                      <a:endParaRPr lang="es-MX" sz="1000" b="0" i="0" u="none" strike="noStrike">
                        <a:solidFill>
                          <a:srgbClr val="000000"/>
                        </a:solidFill>
                        <a:effectLst/>
                        <a:latin typeface="Aptos Narrow" panose="020B0004020202020204" pitchFamily="34" charset="0"/>
                      </a:endParaRPr>
                    </a:p>
                  </a:txBody>
                  <a:tcPr marL="48422" marR="4035" marT="403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r" fontAlgn="b"/>
                      <a:r>
                        <a:rPr lang="es-MX" sz="1000" u="none" strike="noStrike">
                          <a:effectLst/>
                        </a:rPr>
                        <a:t>75,0%</a:t>
                      </a:r>
                      <a:endParaRPr lang="es-MX" sz="1000" b="0" i="0" u="none" strike="noStrike">
                        <a:solidFill>
                          <a:srgbClr val="000000"/>
                        </a:solidFill>
                        <a:effectLst/>
                        <a:latin typeface="Aptos Narrow" panose="020B0004020202020204" pitchFamily="34" charset="0"/>
                      </a:endParaRPr>
                    </a:p>
                  </a:txBody>
                  <a:tcPr marL="4035" marR="4035" marT="403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2322057008"/>
                  </a:ext>
                </a:extLst>
              </a:tr>
              <a:tr h="117019">
                <a:tc>
                  <a:txBody>
                    <a:bodyPr/>
                    <a:lstStyle/>
                    <a:p>
                      <a:pPr algn="l" fontAlgn="b"/>
                      <a:r>
                        <a:rPr lang="es-MX" sz="1000" u="none" strike="noStrike">
                          <a:effectLst/>
                        </a:rPr>
                        <a:t>El secretario técnico elabora las actas de cada sesión del comité debidamente, suscrita por el presidente y el secretario que haya asistido, dentro de los cinco (5) días siguientes a la correspondiente sesión.</a:t>
                      </a:r>
                      <a:endParaRPr lang="es-MX" sz="1000" b="0" i="0" u="none" strike="noStrike">
                        <a:solidFill>
                          <a:srgbClr val="000000"/>
                        </a:solidFill>
                        <a:effectLst/>
                        <a:latin typeface="Aptos Narrow" panose="020B0004020202020204" pitchFamily="34" charset="0"/>
                      </a:endParaRPr>
                    </a:p>
                  </a:txBody>
                  <a:tcPr marL="48422" marR="4035" marT="403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r" fontAlgn="b"/>
                      <a:r>
                        <a:rPr lang="es-MX" sz="1000" u="none" strike="noStrike">
                          <a:effectLst/>
                        </a:rPr>
                        <a:t>70,0%</a:t>
                      </a:r>
                      <a:endParaRPr lang="es-MX" sz="1000" b="0" i="0" u="none" strike="noStrike">
                        <a:solidFill>
                          <a:srgbClr val="000000"/>
                        </a:solidFill>
                        <a:effectLst/>
                        <a:latin typeface="Aptos Narrow" panose="020B0004020202020204" pitchFamily="34" charset="0"/>
                      </a:endParaRPr>
                    </a:p>
                  </a:txBody>
                  <a:tcPr marL="4035" marR="4035" marT="403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4277647574"/>
                  </a:ext>
                </a:extLst>
              </a:tr>
              <a:tr h="117019">
                <a:tc>
                  <a:txBody>
                    <a:bodyPr/>
                    <a:lstStyle/>
                    <a:p>
                      <a:pPr algn="l" fontAlgn="b"/>
                      <a:r>
                        <a:rPr lang="es-MX" sz="1000" u="none" strike="noStrike">
                          <a:effectLst/>
                        </a:rPr>
                        <a:t>Gestionar y hacer seguimiento</a:t>
                      </a:r>
                      <a:endParaRPr lang="es-MX" sz="1000" b="0" i="0" u="none" strike="noStrike">
                        <a:solidFill>
                          <a:srgbClr val="000000"/>
                        </a:solidFill>
                        <a:effectLst/>
                        <a:latin typeface="Aptos Narrow" panose="020B0004020202020204" pitchFamily="34" charset="0"/>
                      </a:endParaRPr>
                    </a:p>
                  </a:txBody>
                  <a:tcPr marL="48422" marR="4035" marT="403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r" fontAlgn="b"/>
                      <a:r>
                        <a:rPr lang="es-MX" sz="1000" u="none" strike="noStrike">
                          <a:effectLst/>
                        </a:rPr>
                        <a:t>75,0%</a:t>
                      </a:r>
                      <a:endParaRPr lang="es-MX" sz="1000" b="0" i="0" u="none" strike="noStrike">
                        <a:solidFill>
                          <a:srgbClr val="000000"/>
                        </a:solidFill>
                        <a:effectLst/>
                        <a:latin typeface="Aptos Narrow" panose="020B0004020202020204" pitchFamily="34" charset="0"/>
                      </a:endParaRPr>
                    </a:p>
                  </a:txBody>
                  <a:tcPr marL="4035" marR="4035" marT="403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306404578"/>
                  </a:ext>
                </a:extLst>
              </a:tr>
              <a:tr h="117019">
                <a:tc>
                  <a:txBody>
                    <a:bodyPr/>
                    <a:lstStyle/>
                    <a:p>
                      <a:pPr algn="l" fontAlgn="b"/>
                      <a:r>
                        <a:rPr lang="es-MX" sz="1000" u="none" strike="noStrike">
                          <a:effectLst/>
                        </a:rPr>
                        <a:t>La entidad ha unificado las resoluciones expedidas por las diferentes areas, que versan sobre materias relacionadas o modifican la misma</a:t>
                      </a:r>
                      <a:endParaRPr lang="es-MX" sz="1000" b="0" i="0" u="none" strike="noStrike">
                        <a:solidFill>
                          <a:srgbClr val="000000"/>
                        </a:solidFill>
                        <a:effectLst/>
                        <a:latin typeface="Aptos Narrow" panose="020B0004020202020204" pitchFamily="34" charset="0"/>
                      </a:endParaRPr>
                    </a:p>
                  </a:txBody>
                  <a:tcPr marL="48422" marR="4035" marT="403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r" fontAlgn="b"/>
                      <a:r>
                        <a:rPr lang="es-MX" sz="1000" u="none" strike="noStrike">
                          <a:effectLst/>
                        </a:rPr>
                        <a:t>75,0%</a:t>
                      </a:r>
                      <a:endParaRPr lang="es-MX" sz="1000" b="0" i="0" u="none" strike="noStrike">
                        <a:solidFill>
                          <a:srgbClr val="000000"/>
                        </a:solidFill>
                        <a:effectLst/>
                        <a:latin typeface="Aptos Narrow" panose="020B0004020202020204" pitchFamily="34" charset="0"/>
                      </a:endParaRPr>
                    </a:p>
                  </a:txBody>
                  <a:tcPr marL="4035" marR="4035" marT="403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733902124"/>
                  </a:ext>
                </a:extLst>
              </a:tr>
              <a:tr h="117019">
                <a:tc>
                  <a:txBody>
                    <a:bodyPr/>
                    <a:lstStyle/>
                    <a:p>
                      <a:pPr algn="l" fontAlgn="b"/>
                      <a:r>
                        <a:rPr lang="es-MX" sz="1000" u="none" strike="noStrike">
                          <a:effectLst/>
                        </a:rPr>
                        <a:t>Preparación del equipo</a:t>
                      </a:r>
                      <a:endParaRPr lang="es-MX" sz="1000" b="0" i="0" u="none" strike="noStrike">
                        <a:solidFill>
                          <a:srgbClr val="000000"/>
                        </a:solidFill>
                        <a:effectLst/>
                        <a:latin typeface="Aptos Narrow" panose="020B0004020202020204" pitchFamily="34" charset="0"/>
                      </a:endParaRPr>
                    </a:p>
                  </a:txBody>
                  <a:tcPr marL="48422" marR="4035" marT="403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r" fontAlgn="b"/>
                      <a:r>
                        <a:rPr lang="es-MX" sz="1000" u="none" strike="noStrike">
                          <a:effectLst/>
                        </a:rPr>
                        <a:t>75,0%</a:t>
                      </a:r>
                      <a:endParaRPr lang="es-MX" sz="1000" b="0" i="0" u="none" strike="noStrike">
                        <a:solidFill>
                          <a:srgbClr val="000000"/>
                        </a:solidFill>
                        <a:effectLst/>
                        <a:latin typeface="Aptos Narrow" panose="020B0004020202020204" pitchFamily="34" charset="0"/>
                      </a:endParaRPr>
                    </a:p>
                  </a:txBody>
                  <a:tcPr marL="4035" marR="4035" marT="403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811425751"/>
                  </a:ext>
                </a:extLst>
              </a:tr>
              <a:tr h="117019">
                <a:tc>
                  <a:txBody>
                    <a:bodyPr/>
                    <a:lstStyle/>
                    <a:p>
                      <a:pPr algn="l" fontAlgn="b"/>
                      <a:r>
                        <a:rPr lang="es-MX" sz="1000" u="none" strike="noStrike">
                          <a:effectLst/>
                        </a:rPr>
                        <a:t>Publicación y Actualización</a:t>
                      </a:r>
                      <a:endParaRPr lang="es-MX" sz="1000" b="0" i="0" u="none" strike="noStrike">
                        <a:solidFill>
                          <a:srgbClr val="000000"/>
                        </a:solidFill>
                        <a:effectLst/>
                        <a:latin typeface="Aptos Narrow" panose="020B0004020202020204" pitchFamily="34" charset="0"/>
                      </a:endParaRPr>
                    </a:p>
                  </a:txBody>
                  <a:tcPr marL="48422" marR="4035" marT="403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r" fontAlgn="b"/>
                      <a:r>
                        <a:rPr lang="es-MX" sz="1000" u="none" strike="noStrike">
                          <a:effectLst/>
                        </a:rPr>
                        <a:t>75,0%</a:t>
                      </a:r>
                      <a:endParaRPr lang="es-MX" sz="1000" b="0" i="0" u="none" strike="noStrike">
                        <a:solidFill>
                          <a:srgbClr val="000000"/>
                        </a:solidFill>
                        <a:effectLst/>
                        <a:latin typeface="Aptos Narrow" panose="020B0004020202020204" pitchFamily="34" charset="0"/>
                      </a:endParaRPr>
                    </a:p>
                  </a:txBody>
                  <a:tcPr marL="4035" marR="4035" marT="403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3772496697"/>
                  </a:ext>
                </a:extLst>
              </a:tr>
            </a:tbl>
          </a:graphicData>
        </a:graphic>
      </p:graphicFrame>
      <p:pic>
        <p:nvPicPr>
          <p:cNvPr id="6" name="Picture 4" descr="Alert - Free signs icons">
            <a:extLst>
              <a:ext uri="{FF2B5EF4-FFF2-40B4-BE49-F238E27FC236}">
                <a16:creationId xmlns:a16="http://schemas.microsoft.com/office/drawing/2014/main" id="{2A66AB0A-EF0A-2566-5C97-693818AD9ED5}"/>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7556" b="92889" l="8000" r="94667">
                        <a14:foregroundMark x1="25333" y1="14222" x2="12444" y2="31556"/>
                        <a14:foregroundMark x1="10222" y1="38222" x2="8000" y2="70222"/>
                        <a14:foregroundMark x1="41778" y1="93333" x2="80444" y2="88889"/>
                        <a14:foregroundMark x1="84444" y1="64444" x2="91111" y2="41778"/>
                        <a14:foregroundMark x1="88000" y1="31556" x2="67111" y2="7556"/>
                        <a14:foregroundMark x1="94667" y1="54667" x2="93333" y2="44889"/>
                        <a14:foregroundMark x1="51556" y1="28444" x2="49778" y2="52444"/>
                        <a14:foregroundMark x1="50667" y1="71111" x2="50667" y2="71111"/>
                      </a14:backgroundRemoval>
                    </a14:imgEffect>
                  </a14:imgLayer>
                </a14:imgProps>
              </a:ext>
              <a:ext uri="{28A0092B-C50C-407E-A947-70E740481C1C}">
                <a14:useLocalDpi xmlns:a14="http://schemas.microsoft.com/office/drawing/2010/main" val="0"/>
              </a:ext>
            </a:extLst>
          </a:blip>
          <a:srcRect/>
          <a:stretch>
            <a:fillRect/>
          </a:stretch>
        </p:blipFill>
        <p:spPr bwMode="auto">
          <a:xfrm>
            <a:off x="6551198" y="1089221"/>
            <a:ext cx="750454" cy="6749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3125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0646F41B-EA61-E90C-2D21-0938F58BDE18}"/>
              </a:ext>
            </a:extLst>
          </p:cNvPr>
          <p:cNvSpPr/>
          <p:nvPr/>
        </p:nvSpPr>
        <p:spPr>
          <a:xfrm>
            <a:off x="541680" y="264697"/>
            <a:ext cx="5401920" cy="646331"/>
          </a:xfrm>
          <a:prstGeom prst="rect">
            <a:avLst/>
          </a:prstGeom>
          <a:noFill/>
        </p:spPr>
        <p:txBody>
          <a:bodyPr wrap="square" lIns="91440" tIns="45720" rIns="91440" bIns="45720" anchor="t">
            <a:spAutoFit/>
          </a:bodyPr>
          <a:ls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CO" sz="3600" b="1">
                <a:solidFill>
                  <a:schemeClr val="tx1">
                    <a:lumMod val="75000"/>
                    <a:lumOff val="25000"/>
                  </a:schemeClr>
                </a:solidFill>
                <a:latin typeface="Aptos ExtraBold"/>
              </a:rPr>
              <a:t>Contenido del informe</a:t>
            </a:r>
          </a:p>
        </p:txBody>
      </p:sp>
      <p:sp>
        <p:nvSpPr>
          <p:cNvPr id="6" name="CuadroTexto 14">
            <a:extLst>
              <a:ext uri="{FF2B5EF4-FFF2-40B4-BE49-F238E27FC236}">
                <a16:creationId xmlns:a16="http://schemas.microsoft.com/office/drawing/2014/main" id="{F812BF2C-CF6B-8B83-1013-76C62F366CBD}"/>
              </a:ext>
            </a:extLst>
          </p:cNvPr>
          <p:cNvSpPr txBox="1"/>
          <p:nvPr/>
        </p:nvSpPr>
        <p:spPr>
          <a:xfrm rot="16200000">
            <a:off x="-803744" y="2046183"/>
            <a:ext cx="2370059" cy="161583"/>
          </a:xfrm>
          <a:prstGeom prst="rect">
            <a:avLst/>
          </a:prstGeom>
          <a:noFill/>
        </p:spPr>
        <p:txBody>
          <a:bodyPr wrap="square" lIns="68580" tIns="34290" rIns="68580" bIns="34290" rtlCol="0" anchor="t">
            <a:spAutoFit/>
          </a:bodyPr>
          <a:ls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385763"/>
            <a:r>
              <a:rPr lang="es-ES" sz="600">
                <a:solidFill>
                  <a:schemeClr val="tx1">
                    <a:lumMod val="75000"/>
                    <a:lumOff val="25000"/>
                  </a:schemeClr>
                </a:solidFill>
                <a:latin typeface="Calibri Light"/>
                <a:ea typeface="Calibri Light"/>
                <a:cs typeface="Calibri Light"/>
              </a:rPr>
              <a:t>Oficina Asesora de Planeación</a:t>
            </a:r>
          </a:p>
        </p:txBody>
      </p:sp>
      <p:cxnSp>
        <p:nvCxnSpPr>
          <p:cNvPr id="5" name="Conector recto 4">
            <a:extLst>
              <a:ext uri="{FF2B5EF4-FFF2-40B4-BE49-F238E27FC236}">
                <a16:creationId xmlns:a16="http://schemas.microsoft.com/office/drawing/2014/main" id="{FC2A9E11-2266-9AC0-B4FB-D311D53168A8}"/>
              </a:ext>
              <a:ext uri="{C183D7F6-B498-43B3-948B-1728B52AA6E4}">
                <adec:decorative xmlns:adec="http://schemas.microsoft.com/office/drawing/2017/decorative" val="1"/>
              </a:ext>
            </a:extLst>
          </p:cNvPr>
          <p:cNvCxnSpPr>
            <a:cxnSpLocks/>
          </p:cNvCxnSpPr>
          <p:nvPr/>
        </p:nvCxnSpPr>
        <p:spPr>
          <a:xfrm flipH="1">
            <a:off x="5621417" y="1470036"/>
            <a:ext cx="4872" cy="4554723"/>
          </a:xfrm>
          <a:prstGeom prst="line">
            <a:avLst/>
          </a:prstGeom>
          <a:noFill/>
          <a:ln w="76200" cap="flat" cmpd="sng" algn="ctr">
            <a:solidFill>
              <a:srgbClr val="EEECE1">
                <a:lumMod val="50000"/>
              </a:srgbClr>
            </a:solidFill>
            <a:prstDash val="solid"/>
          </a:ln>
          <a:effectLst/>
        </p:spPr>
      </p:cxnSp>
      <p:sp>
        <p:nvSpPr>
          <p:cNvPr id="13" name="Rectángulo 12">
            <a:extLst>
              <a:ext uri="{FF2B5EF4-FFF2-40B4-BE49-F238E27FC236}">
                <a16:creationId xmlns:a16="http://schemas.microsoft.com/office/drawing/2014/main" id="{D97F27B4-09BC-FEB5-0962-6F90A6804BB7}"/>
              </a:ext>
              <a:ext uri="{C183D7F6-B498-43B3-948B-1728B52AA6E4}">
                <adec:decorative xmlns:adec="http://schemas.microsoft.com/office/drawing/2017/decorative" val="1"/>
              </a:ext>
            </a:extLst>
          </p:cNvPr>
          <p:cNvSpPr/>
          <p:nvPr/>
        </p:nvSpPr>
        <p:spPr>
          <a:xfrm>
            <a:off x="6802327" y="2413950"/>
            <a:ext cx="1778051" cy="344069"/>
          </a:xfrm>
          <a:prstGeom prst="rect">
            <a:avLst/>
          </a:prstGeom>
        </p:spPr>
        <p:txBody>
          <a:bodyPr wrap="none">
            <a:spAutoFit/>
          </a:bodyPr>
          <a:lstStyle/>
          <a:p>
            <a:pPr defTabSz="378652">
              <a:defRPr/>
            </a:pPr>
            <a:r>
              <a:rPr lang="es-CO" sz="1636" b="1" kern="0">
                <a:solidFill>
                  <a:prstClr val="black"/>
                </a:solidFill>
                <a:latin typeface="Calibri" panose="020F0502020204030204"/>
              </a:rPr>
              <a:t>Índice de Gráficas </a:t>
            </a:r>
          </a:p>
        </p:txBody>
      </p:sp>
      <p:sp>
        <p:nvSpPr>
          <p:cNvPr id="14" name="Rectángulo 13">
            <a:extLst>
              <a:ext uri="{FF2B5EF4-FFF2-40B4-BE49-F238E27FC236}">
                <a16:creationId xmlns:a16="http://schemas.microsoft.com/office/drawing/2014/main" id="{EC305431-D84E-4A21-6FC2-DAEA3D56C3F9}"/>
              </a:ext>
              <a:ext uri="{C183D7F6-B498-43B3-948B-1728B52AA6E4}">
                <adec:decorative xmlns:adec="http://schemas.microsoft.com/office/drawing/2017/decorative" val="1"/>
              </a:ext>
            </a:extLst>
          </p:cNvPr>
          <p:cNvSpPr/>
          <p:nvPr/>
        </p:nvSpPr>
        <p:spPr>
          <a:xfrm>
            <a:off x="5880937" y="2800533"/>
            <a:ext cx="4832978" cy="302070"/>
          </a:xfrm>
          <a:prstGeom prst="rect">
            <a:avLst/>
          </a:prstGeom>
        </p:spPr>
        <p:txBody>
          <a:bodyPr wrap="square">
            <a:spAutoFit/>
          </a:bodyPr>
          <a:lstStyle/>
          <a:p>
            <a:pPr defTabSz="623346">
              <a:defRPr/>
            </a:pPr>
            <a:r>
              <a:rPr lang="es-CO" sz="1363" i="1" kern="0">
                <a:solidFill>
                  <a:prstClr val="black"/>
                </a:solidFill>
                <a:latin typeface="Calibri" panose="020F0502020204030204"/>
              </a:rPr>
              <a:t>Gráfica 1 . Avances por  Pilares del Plan Estratégico Institucional.</a:t>
            </a:r>
          </a:p>
        </p:txBody>
      </p:sp>
      <p:sp>
        <p:nvSpPr>
          <p:cNvPr id="15" name="CuadroTexto 14">
            <a:extLst>
              <a:ext uri="{FF2B5EF4-FFF2-40B4-BE49-F238E27FC236}">
                <a16:creationId xmlns:a16="http://schemas.microsoft.com/office/drawing/2014/main" id="{C4C67654-04C0-9CA2-8C4F-308EDD56A505}"/>
              </a:ext>
              <a:ext uri="{C183D7F6-B498-43B3-948B-1728B52AA6E4}">
                <adec:decorative xmlns:adec="http://schemas.microsoft.com/office/drawing/2017/decorative" val="1"/>
              </a:ext>
            </a:extLst>
          </p:cNvPr>
          <p:cNvSpPr txBox="1"/>
          <p:nvPr/>
        </p:nvSpPr>
        <p:spPr>
          <a:xfrm>
            <a:off x="5880936" y="3130113"/>
            <a:ext cx="5781021" cy="302070"/>
          </a:xfrm>
          <a:prstGeom prst="rect">
            <a:avLst/>
          </a:prstGeom>
          <a:noFill/>
        </p:spPr>
        <p:txBody>
          <a:bodyPr wrap="square">
            <a:spAutoFit/>
          </a:bodyPr>
          <a:lstStyle/>
          <a:p>
            <a:pPr defTabSz="623346">
              <a:defRPr/>
            </a:pPr>
            <a:r>
              <a:rPr lang="es-CO" sz="1363" i="1" kern="0">
                <a:solidFill>
                  <a:prstClr val="black"/>
                </a:solidFill>
                <a:latin typeface="Calibri" panose="020F0502020204030204"/>
              </a:rPr>
              <a:t>Gráfica 2 . Avances por Objetivos Estratégicos del Plan Estratégico Institucional.</a:t>
            </a:r>
          </a:p>
        </p:txBody>
      </p:sp>
      <p:sp>
        <p:nvSpPr>
          <p:cNvPr id="16" name="Rectángulo 15">
            <a:extLst>
              <a:ext uri="{FF2B5EF4-FFF2-40B4-BE49-F238E27FC236}">
                <a16:creationId xmlns:a16="http://schemas.microsoft.com/office/drawing/2014/main" id="{6CC14DFE-B674-B1F0-12A9-9C73A372DF7F}"/>
              </a:ext>
              <a:ext uri="{C183D7F6-B498-43B3-948B-1728B52AA6E4}">
                <adec:decorative xmlns:adec="http://schemas.microsoft.com/office/drawing/2017/decorative" val="1"/>
              </a:ext>
            </a:extLst>
          </p:cNvPr>
          <p:cNvSpPr/>
          <p:nvPr/>
        </p:nvSpPr>
        <p:spPr>
          <a:xfrm>
            <a:off x="5880936" y="3459693"/>
            <a:ext cx="4904693" cy="302070"/>
          </a:xfrm>
          <a:prstGeom prst="rect">
            <a:avLst/>
          </a:prstGeom>
        </p:spPr>
        <p:txBody>
          <a:bodyPr wrap="square">
            <a:spAutoFit/>
          </a:bodyPr>
          <a:lstStyle/>
          <a:p>
            <a:pPr defTabSz="623346">
              <a:defRPr/>
            </a:pPr>
            <a:r>
              <a:rPr lang="es-CO" sz="1363" i="1" kern="0">
                <a:solidFill>
                  <a:prstClr val="black"/>
                </a:solidFill>
                <a:latin typeface="Calibri" panose="020F0502020204030204"/>
              </a:rPr>
              <a:t>Gráfica 3 . Avance en las acciones del Plan de Acción por proceso.</a:t>
            </a:r>
          </a:p>
        </p:txBody>
      </p:sp>
      <p:sp>
        <p:nvSpPr>
          <p:cNvPr id="17" name="Rectángulo 16">
            <a:extLst>
              <a:ext uri="{FF2B5EF4-FFF2-40B4-BE49-F238E27FC236}">
                <a16:creationId xmlns:a16="http://schemas.microsoft.com/office/drawing/2014/main" id="{796CE392-E596-8FEA-2ED2-111C683863EB}"/>
              </a:ext>
              <a:ext uri="{C183D7F6-B498-43B3-948B-1728B52AA6E4}">
                <adec:decorative xmlns:adec="http://schemas.microsoft.com/office/drawing/2017/decorative" val="1"/>
              </a:ext>
            </a:extLst>
          </p:cNvPr>
          <p:cNvSpPr/>
          <p:nvPr/>
        </p:nvSpPr>
        <p:spPr>
          <a:xfrm>
            <a:off x="5880936" y="3771714"/>
            <a:ext cx="5062604" cy="302070"/>
          </a:xfrm>
          <a:prstGeom prst="rect">
            <a:avLst/>
          </a:prstGeom>
        </p:spPr>
        <p:txBody>
          <a:bodyPr wrap="none">
            <a:spAutoFit/>
          </a:bodyPr>
          <a:lstStyle/>
          <a:p>
            <a:pPr defTabSz="623346">
              <a:defRPr/>
            </a:pPr>
            <a:r>
              <a:rPr lang="es-CO" sz="1363" i="1" kern="0">
                <a:solidFill>
                  <a:prstClr val="black"/>
                </a:solidFill>
                <a:latin typeface="Calibri" panose="020F0502020204030204"/>
              </a:rPr>
              <a:t>Gráfica 4. Avance en las acciones del Plan de Acción por dependencia.</a:t>
            </a:r>
          </a:p>
        </p:txBody>
      </p:sp>
      <p:sp>
        <p:nvSpPr>
          <p:cNvPr id="18" name="Rectángulo 17">
            <a:extLst>
              <a:ext uri="{FF2B5EF4-FFF2-40B4-BE49-F238E27FC236}">
                <a16:creationId xmlns:a16="http://schemas.microsoft.com/office/drawing/2014/main" id="{FADC7762-CA2A-03FE-8277-74B93CAD7094}"/>
              </a:ext>
              <a:ext uri="{C183D7F6-B498-43B3-948B-1728B52AA6E4}">
                <adec:decorative xmlns:adec="http://schemas.microsoft.com/office/drawing/2017/decorative" val="1"/>
              </a:ext>
            </a:extLst>
          </p:cNvPr>
          <p:cNvSpPr/>
          <p:nvPr/>
        </p:nvSpPr>
        <p:spPr>
          <a:xfrm>
            <a:off x="5880937" y="4049517"/>
            <a:ext cx="5424969" cy="302070"/>
          </a:xfrm>
          <a:prstGeom prst="rect">
            <a:avLst/>
          </a:prstGeom>
        </p:spPr>
        <p:txBody>
          <a:bodyPr wrap="square">
            <a:spAutoFit/>
          </a:bodyPr>
          <a:lstStyle/>
          <a:p>
            <a:pPr defTabSz="623346">
              <a:defRPr/>
            </a:pPr>
            <a:r>
              <a:rPr lang="es-CO" sz="1363" i="1" kern="0">
                <a:solidFill>
                  <a:prstClr val="black"/>
                </a:solidFill>
                <a:latin typeface="Calibri" panose="020F0502020204030204"/>
              </a:rPr>
              <a:t>Gráfica 5. Avance en las acciones del Plan de Acción por Política MIPG.</a:t>
            </a:r>
          </a:p>
        </p:txBody>
      </p:sp>
      <p:sp>
        <p:nvSpPr>
          <p:cNvPr id="19" name="CuadroTexto 18">
            <a:extLst>
              <a:ext uri="{FF2B5EF4-FFF2-40B4-BE49-F238E27FC236}">
                <a16:creationId xmlns:a16="http://schemas.microsoft.com/office/drawing/2014/main" id="{88B4099E-73DC-61F2-B4B5-C1865713E335}"/>
              </a:ext>
              <a:ext uri="{C183D7F6-B498-43B3-948B-1728B52AA6E4}">
                <adec:decorative xmlns:adec="http://schemas.microsoft.com/office/drawing/2017/decorative" val="1"/>
              </a:ext>
            </a:extLst>
          </p:cNvPr>
          <p:cNvSpPr txBox="1"/>
          <p:nvPr/>
        </p:nvSpPr>
        <p:spPr>
          <a:xfrm>
            <a:off x="5863839" y="4327320"/>
            <a:ext cx="5587411" cy="302070"/>
          </a:xfrm>
          <a:prstGeom prst="rect">
            <a:avLst/>
          </a:prstGeom>
          <a:noFill/>
        </p:spPr>
        <p:txBody>
          <a:bodyPr wrap="square">
            <a:spAutoFit/>
          </a:bodyPr>
          <a:lstStyle/>
          <a:p>
            <a:pPr defTabSz="623346">
              <a:defRPr/>
            </a:pPr>
            <a:r>
              <a:rPr lang="es-CO" sz="1363" kern="0">
                <a:solidFill>
                  <a:prstClr val="black"/>
                </a:solidFill>
                <a:latin typeface="Calibri" panose="020F0502020204030204"/>
              </a:rPr>
              <a:t>Gráfica 6 % de avance Planes Institucionales</a:t>
            </a:r>
            <a:endParaRPr lang="es-CO" sz="1363" i="1" kern="0">
              <a:solidFill>
                <a:prstClr val="black"/>
              </a:solidFill>
              <a:latin typeface="Calibri" panose="020F0502020204030204"/>
            </a:endParaRPr>
          </a:p>
        </p:txBody>
      </p:sp>
      <p:sp>
        <p:nvSpPr>
          <p:cNvPr id="20" name="CuadroTexto 19">
            <a:extLst>
              <a:ext uri="{FF2B5EF4-FFF2-40B4-BE49-F238E27FC236}">
                <a16:creationId xmlns:a16="http://schemas.microsoft.com/office/drawing/2014/main" id="{64C5E582-E071-7760-5CDB-E6545E12860E}"/>
              </a:ext>
              <a:ext uri="{C183D7F6-B498-43B3-948B-1728B52AA6E4}">
                <adec:decorative xmlns:adec="http://schemas.microsoft.com/office/drawing/2017/decorative" val="1"/>
              </a:ext>
            </a:extLst>
          </p:cNvPr>
          <p:cNvSpPr txBox="1"/>
          <p:nvPr/>
        </p:nvSpPr>
        <p:spPr>
          <a:xfrm>
            <a:off x="5845280" y="4592281"/>
            <a:ext cx="5429842" cy="302070"/>
          </a:xfrm>
          <a:prstGeom prst="rect">
            <a:avLst/>
          </a:prstGeom>
          <a:noFill/>
        </p:spPr>
        <p:txBody>
          <a:bodyPr wrap="square">
            <a:spAutoFit/>
          </a:bodyPr>
          <a:lstStyle/>
          <a:p>
            <a:pPr defTabSz="623346">
              <a:defRPr/>
            </a:pPr>
            <a:r>
              <a:rPr lang="es-CO" sz="1363" kern="0">
                <a:solidFill>
                  <a:prstClr val="black"/>
                </a:solidFill>
                <a:latin typeface="Calibri" panose="020F0502020204030204"/>
              </a:rPr>
              <a:t>Gráfica 7 % de avance de MIPG por cada una de sus Políticas</a:t>
            </a:r>
          </a:p>
        </p:txBody>
      </p:sp>
      <p:sp>
        <p:nvSpPr>
          <p:cNvPr id="21" name="Rectángulo 20">
            <a:extLst>
              <a:ext uri="{FF2B5EF4-FFF2-40B4-BE49-F238E27FC236}">
                <a16:creationId xmlns:a16="http://schemas.microsoft.com/office/drawing/2014/main" id="{B25F80BC-5D9D-83A2-326F-760A2FE6230A}"/>
              </a:ext>
              <a:ext uri="{C183D7F6-B498-43B3-948B-1728B52AA6E4}">
                <adec:decorative xmlns:adec="http://schemas.microsoft.com/office/drawing/2017/decorative" val="1"/>
              </a:ext>
            </a:extLst>
          </p:cNvPr>
          <p:cNvSpPr/>
          <p:nvPr/>
        </p:nvSpPr>
        <p:spPr>
          <a:xfrm>
            <a:off x="5863839" y="4892877"/>
            <a:ext cx="5640549" cy="302070"/>
          </a:xfrm>
          <a:prstGeom prst="rect">
            <a:avLst/>
          </a:prstGeom>
        </p:spPr>
        <p:txBody>
          <a:bodyPr wrap="square">
            <a:spAutoFit/>
          </a:bodyPr>
          <a:lstStyle/>
          <a:p>
            <a:pPr defTabSz="623346">
              <a:defRPr/>
            </a:pPr>
            <a:r>
              <a:rPr lang="es-CO" sz="1363" kern="0">
                <a:solidFill>
                  <a:prstClr val="black"/>
                </a:solidFill>
                <a:latin typeface="Calibri" panose="020F0502020204030204"/>
              </a:rPr>
              <a:t>Gráfica 8 % de avance de MIPG por cada Dimensión </a:t>
            </a:r>
          </a:p>
        </p:txBody>
      </p:sp>
      <p:sp>
        <p:nvSpPr>
          <p:cNvPr id="22" name="Rectángulo 21">
            <a:extLst>
              <a:ext uri="{FF2B5EF4-FFF2-40B4-BE49-F238E27FC236}">
                <a16:creationId xmlns:a16="http://schemas.microsoft.com/office/drawing/2014/main" id="{83DF2084-4331-2190-2E53-DA5953F18201}"/>
              </a:ext>
            </a:extLst>
          </p:cNvPr>
          <p:cNvSpPr/>
          <p:nvPr/>
        </p:nvSpPr>
        <p:spPr>
          <a:xfrm rot="16200000" flipH="1">
            <a:off x="-503854" y="3069774"/>
            <a:ext cx="3144417" cy="830424"/>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b="1">
                <a:solidFill>
                  <a:sysClr val="windowText" lastClr="000000"/>
                </a:solidFill>
              </a:rPr>
              <a:t>Informe de seguimiento a la planeación institucional</a:t>
            </a:r>
          </a:p>
        </p:txBody>
      </p:sp>
      <p:sp>
        <p:nvSpPr>
          <p:cNvPr id="23" name="Rectángulo 22">
            <a:extLst>
              <a:ext uri="{FF2B5EF4-FFF2-40B4-BE49-F238E27FC236}">
                <a16:creationId xmlns:a16="http://schemas.microsoft.com/office/drawing/2014/main" id="{4EAFEC93-E909-CCD6-E5D5-3CD9E6473663}"/>
              </a:ext>
            </a:extLst>
          </p:cNvPr>
          <p:cNvSpPr/>
          <p:nvPr/>
        </p:nvSpPr>
        <p:spPr>
          <a:xfrm>
            <a:off x="1856793" y="1539550"/>
            <a:ext cx="3545633" cy="494523"/>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b="1">
                <a:solidFill>
                  <a:schemeClr val="bg1"/>
                </a:solidFill>
              </a:rPr>
              <a:t>Metodología</a:t>
            </a:r>
          </a:p>
        </p:txBody>
      </p:sp>
      <p:sp>
        <p:nvSpPr>
          <p:cNvPr id="24" name="Rectángulo 23">
            <a:extLst>
              <a:ext uri="{FF2B5EF4-FFF2-40B4-BE49-F238E27FC236}">
                <a16:creationId xmlns:a16="http://schemas.microsoft.com/office/drawing/2014/main" id="{2A944926-C14E-6B66-60B3-1FC17A915E4A}"/>
              </a:ext>
            </a:extLst>
          </p:cNvPr>
          <p:cNvSpPr/>
          <p:nvPr/>
        </p:nvSpPr>
        <p:spPr>
          <a:xfrm>
            <a:off x="1856793" y="2243078"/>
            <a:ext cx="3545633" cy="494523"/>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b="1">
                <a:solidFill>
                  <a:schemeClr val="bg1"/>
                </a:solidFill>
              </a:rPr>
              <a:t>Plan Estratégico Institucional</a:t>
            </a:r>
          </a:p>
        </p:txBody>
      </p:sp>
      <p:sp>
        <p:nvSpPr>
          <p:cNvPr id="25" name="Rectángulo 24">
            <a:extLst>
              <a:ext uri="{FF2B5EF4-FFF2-40B4-BE49-F238E27FC236}">
                <a16:creationId xmlns:a16="http://schemas.microsoft.com/office/drawing/2014/main" id="{11E872D5-519D-0BC8-5D49-EA1D200A24E2}"/>
              </a:ext>
            </a:extLst>
          </p:cNvPr>
          <p:cNvSpPr/>
          <p:nvPr/>
        </p:nvSpPr>
        <p:spPr>
          <a:xfrm>
            <a:off x="1856793" y="2946606"/>
            <a:ext cx="3545633" cy="494523"/>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b="1">
                <a:solidFill>
                  <a:schemeClr val="bg1"/>
                </a:solidFill>
              </a:rPr>
              <a:t>Plan de Acción</a:t>
            </a:r>
          </a:p>
        </p:txBody>
      </p:sp>
      <p:sp>
        <p:nvSpPr>
          <p:cNvPr id="26" name="Rectángulo 25">
            <a:extLst>
              <a:ext uri="{FF2B5EF4-FFF2-40B4-BE49-F238E27FC236}">
                <a16:creationId xmlns:a16="http://schemas.microsoft.com/office/drawing/2014/main" id="{0277EDA2-A2F8-5B16-2FC0-5D0F0F4AE008}"/>
              </a:ext>
            </a:extLst>
          </p:cNvPr>
          <p:cNvSpPr/>
          <p:nvPr/>
        </p:nvSpPr>
        <p:spPr>
          <a:xfrm>
            <a:off x="1856793" y="3650134"/>
            <a:ext cx="3545633" cy="494523"/>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b="1">
                <a:solidFill>
                  <a:schemeClr val="bg1"/>
                </a:solidFill>
              </a:rPr>
              <a:t>Planes Institucionales</a:t>
            </a:r>
          </a:p>
        </p:txBody>
      </p:sp>
      <p:sp>
        <p:nvSpPr>
          <p:cNvPr id="27" name="Rectángulo 26">
            <a:extLst>
              <a:ext uri="{FF2B5EF4-FFF2-40B4-BE49-F238E27FC236}">
                <a16:creationId xmlns:a16="http://schemas.microsoft.com/office/drawing/2014/main" id="{7D828ECE-84B0-20F4-A1D7-644669BF08A5}"/>
              </a:ext>
            </a:extLst>
          </p:cNvPr>
          <p:cNvSpPr/>
          <p:nvPr/>
        </p:nvSpPr>
        <p:spPr>
          <a:xfrm>
            <a:off x="1856793" y="4353662"/>
            <a:ext cx="3545633" cy="494523"/>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b="1">
                <a:solidFill>
                  <a:schemeClr val="bg1"/>
                </a:solidFill>
              </a:rPr>
              <a:t>MIPG</a:t>
            </a:r>
          </a:p>
        </p:txBody>
      </p:sp>
      <p:sp>
        <p:nvSpPr>
          <p:cNvPr id="28" name="Rectángulo 27">
            <a:extLst>
              <a:ext uri="{FF2B5EF4-FFF2-40B4-BE49-F238E27FC236}">
                <a16:creationId xmlns:a16="http://schemas.microsoft.com/office/drawing/2014/main" id="{65C6FB30-D48A-E982-87C5-DC413808BC4F}"/>
              </a:ext>
            </a:extLst>
          </p:cNvPr>
          <p:cNvSpPr/>
          <p:nvPr/>
        </p:nvSpPr>
        <p:spPr>
          <a:xfrm>
            <a:off x="1856793" y="5057191"/>
            <a:ext cx="3545633" cy="494523"/>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b="1">
                <a:solidFill>
                  <a:schemeClr val="bg1"/>
                </a:solidFill>
              </a:rPr>
              <a:t>Ejecución Presupuestal</a:t>
            </a:r>
          </a:p>
        </p:txBody>
      </p:sp>
      <p:cxnSp>
        <p:nvCxnSpPr>
          <p:cNvPr id="33" name="Conector: angular 32">
            <a:extLst>
              <a:ext uri="{FF2B5EF4-FFF2-40B4-BE49-F238E27FC236}">
                <a16:creationId xmlns:a16="http://schemas.microsoft.com/office/drawing/2014/main" id="{4C563FF3-9C1E-0C38-8DAA-A3E7C5B2C3B6}"/>
              </a:ext>
            </a:extLst>
          </p:cNvPr>
          <p:cNvCxnSpPr>
            <a:stCxn id="22" idx="2"/>
            <a:endCxn id="28" idx="1"/>
          </p:cNvCxnSpPr>
          <p:nvPr/>
        </p:nvCxnSpPr>
        <p:spPr>
          <a:xfrm>
            <a:off x="1483567" y="3484987"/>
            <a:ext cx="373226" cy="1819466"/>
          </a:xfrm>
          <a:prstGeom prst="bentConnector5">
            <a:avLst>
              <a:gd name="adj1" fmla="val 38750"/>
              <a:gd name="adj2" fmla="val 48974"/>
              <a:gd name="adj3" fmla="val 38750"/>
            </a:avLst>
          </a:prstGeom>
        </p:spPr>
        <p:style>
          <a:lnRef idx="2">
            <a:schemeClr val="accent1"/>
          </a:lnRef>
          <a:fillRef idx="0">
            <a:schemeClr val="accent1"/>
          </a:fillRef>
          <a:effectRef idx="1">
            <a:schemeClr val="accent1"/>
          </a:effectRef>
          <a:fontRef idx="minor">
            <a:schemeClr val="tx1"/>
          </a:fontRef>
        </p:style>
      </p:cxnSp>
      <p:cxnSp>
        <p:nvCxnSpPr>
          <p:cNvPr id="36" name="Conector: angular 35">
            <a:extLst>
              <a:ext uri="{FF2B5EF4-FFF2-40B4-BE49-F238E27FC236}">
                <a16:creationId xmlns:a16="http://schemas.microsoft.com/office/drawing/2014/main" id="{74F5CD42-13F7-AEC4-1F35-D1860BFAB903}"/>
              </a:ext>
            </a:extLst>
          </p:cNvPr>
          <p:cNvCxnSpPr>
            <a:cxnSpLocks/>
            <a:stCxn id="22" idx="2"/>
            <a:endCxn id="27" idx="1"/>
          </p:cNvCxnSpPr>
          <p:nvPr/>
        </p:nvCxnSpPr>
        <p:spPr>
          <a:xfrm>
            <a:off x="1483567" y="3484987"/>
            <a:ext cx="373226" cy="1115937"/>
          </a:xfrm>
          <a:prstGeom prst="bentConnector5">
            <a:avLst>
              <a:gd name="adj1" fmla="val 38750"/>
              <a:gd name="adj2" fmla="val 57525"/>
              <a:gd name="adj3" fmla="val 38750"/>
            </a:avLst>
          </a:prstGeom>
        </p:spPr>
        <p:style>
          <a:lnRef idx="2">
            <a:schemeClr val="accent1"/>
          </a:lnRef>
          <a:fillRef idx="0">
            <a:schemeClr val="accent1"/>
          </a:fillRef>
          <a:effectRef idx="1">
            <a:schemeClr val="accent1"/>
          </a:effectRef>
          <a:fontRef idx="minor">
            <a:schemeClr val="tx1"/>
          </a:fontRef>
        </p:style>
      </p:cxnSp>
      <p:cxnSp>
        <p:nvCxnSpPr>
          <p:cNvPr id="40" name="Conector: angular 39">
            <a:extLst>
              <a:ext uri="{FF2B5EF4-FFF2-40B4-BE49-F238E27FC236}">
                <a16:creationId xmlns:a16="http://schemas.microsoft.com/office/drawing/2014/main" id="{63D5A44D-5748-B03B-1487-375495735B5A}"/>
              </a:ext>
            </a:extLst>
          </p:cNvPr>
          <p:cNvCxnSpPr>
            <a:cxnSpLocks/>
            <a:stCxn id="22" idx="2"/>
            <a:endCxn id="23" idx="1"/>
          </p:cNvCxnSpPr>
          <p:nvPr/>
        </p:nvCxnSpPr>
        <p:spPr>
          <a:xfrm flipV="1">
            <a:off x="1483567" y="1786812"/>
            <a:ext cx="373226" cy="1698175"/>
          </a:xfrm>
          <a:prstGeom prst="bentConnector5">
            <a:avLst>
              <a:gd name="adj1" fmla="val 38750"/>
              <a:gd name="adj2" fmla="val 54945"/>
              <a:gd name="adj3" fmla="val 38750"/>
            </a:avLst>
          </a:prstGeom>
        </p:spPr>
        <p:style>
          <a:lnRef idx="2">
            <a:schemeClr val="accent1"/>
          </a:lnRef>
          <a:fillRef idx="0">
            <a:schemeClr val="accent1"/>
          </a:fillRef>
          <a:effectRef idx="1">
            <a:schemeClr val="accent1"/>
          </a:effectRef>
          <a:fontRef idx="minor">
            <a:schemeClr val="tx1"/>
          </a:fontRef>
        </p:style>
      </p:cxnSp>
      <p:cxnSp>
        <p:nvCxnSpPr>
          <p:cNvPr id="49" name="Conector: angular 48">
            <a:extLst>
              <a:ext uri="{FF2B5EF4-FFF2-40B4-BE49-F238E27FC236}">
                <a16:creationId xmlns:a16="http://schemas.microsoft.com/office/drawing/2014/main" id="{DB5D5C31-D6A2-B36E-3D37-3566AC916307}"/>
              </a:ext>
            </a:extLst>
          </p:cNvPr>
          <p:cNvCxnSpPr>
            <a:stCxn id="24" idx="1"/>
            <a:endCxn id="22" idx="2"/>
          </p:cNvCxnSpPr>
          <p:nvPr/>
        </p:nvCxnSpPr>
        <p:spPr>
          <a:xfrm rot="10800000" flipV="1">
            <a:off x="1483567" y="2490339"/>
            <a:ext cx="373226" cy="994647"/>
          </a:xfrm>
          <a:prstGeom prst="bentConnector5">
            <a:avLst>
              <a:gd name="adj1" fmla="val 61250"/>
              <a:gd name="adj2" fmla="val 41557"/>
              <a:gd name="adj3" fmla="val 61250"/>
            </a:avLst>
          </a:prstGeom>
        </p:spPr>
        <p:style>
          <a:lnRef idx="2">
            <a:schemeClr val="accent1"/>
          </a:lnRef>
          <a:fillRef idx="0">
            <a:schemeClr val="accent1"/>
          </a:fillRef>
          <a:effectRef idx="1">
            <a:schemeClr val="accent1"/>
          </a:effectRef>
          <a:fontRef idx="minor">
            <a:schemeClr val="tx1"/>
          </a:fontRef>
        </p:style>
      </p:cxnSp>
      <p:cxnSp>
        <p:nvCxnSpPr>
          <p:cNvPr id="52" name="Conector: angular 51">
            <a:extLst>
              <a:ext uri="{FF2B5EF4-FFF2-40B4-BE49-F238E27FC236}">
                <a16:creationId xmlns:a16="http://schemas.microsoft.com/office/drawing/2014/main" id="{A7043DAC-561D-9B54-4679-EA2825064E52}"/>
              </a:ext>
            </a:extLst>
          </p:cNvPr>
          <p:cNvCxnSpPr>
            <a:stCxn id="25" idx="1"/>
            <a:endCxn id="22" idx="2"/>
          </p:cNvCxnSpPr>
          <p:nvPr/>
        </p:nvCxnSpPr>
        <p:spPr>
          <a:xfrm rot="10800000" flipV="1">
            <a:off x="1483567" y="3193867"/>
            <a:ext cx="373226" cy="291119"/>
          </a:xfrm>
          <a:prstGeom prst="bentConnector5">
            <a:avLst>
              <a:gd name="adj1" fmla="val 61250"/>
              <a:gd name="adj2" fmla="val 103204"/>
              <a:gd name="adj3" fmla="val 63750"/>
            </a:avLst>
          </a:prstGeom>
        </p:spPr>
        <p:style>
          <a:lnRef idx="2">
            <a:schemeClr val="accent1"/>
          </a:lnRef>
          <a:fillRef idx="0">
            <a:schemeClr val="accent1"/>
          </a:fillRef>
          <a:effectRef idx="1">
            <a:schemeClr val="accent1"/>
          </a:effectRef>
          <a:fontRef idx="minor">
            <a:schemeClr val="tx1"/>
          </a:fontRef>
        </p:style>
      </p:cxnSp>
      <p:cxnSp>
        <p:nvCxnSpPr>
          <p:cNvPr id="56" name="Conector: angular 55">
            <a:extLst>
              <a:ext uri="{FF2B5EF4-FFF2-40B4-BE49-F238E27FC236}">
                <a16:creationId xmlns:a16="http://schemas.microsoft.com/office/drawing/2014/main" id="{C152905D-8089-C0A0-36A4-7C92FD42B03B}"/>
              </a:ext>
            </a:extLst>
          </p:cNvPr>
          <p:cNvCxnSpPr>
            <a:stCxn id="22" idx="2"/>
            <a:endCxn id="26" idx="1"/>
          </p:cNvCxnSpPr>
          <p:nvPr/>
        </p:nvCxnSpPr>
        <p:spPr>
          <a:xfrm>
            <a:off x="1483567" y="3484987"/>
            <a:ext cx="373226" cy="412409"/>
          </a:xfrm>
          <a:prstGeom prst="bentConnector5">
            <a:avLst>
              <a:gd name="adj1" fmla="val 38750"/>
              <a:gd name="adj2" fmla="val 213123"/>
              <a:gd name="adj3" fmla="val 38750"/>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505381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a:extLst>
            <a:ext uri="{FF2B5EF4-FFF2-40B4-BE49-F238E27FC236}">
              <a16:creationId xmlns:a16="http://schemas.microsoft.com/office/drawing/2014/main" id="{570182C5-D6FA-B927-E1F8-18043542440B}"/>
            </a:ext>
          </a:extLst>
        </p:cNvPr>
        <p:cNvGrpSpPr/>
        <p:nvPr/>
      </p:nvGrpSpPr>
      <p:grpSpPr>
        <a:xfrm>
          <a:off x="0" y="0"/>
          <a:ext cx="0" cy="0"/>
          <a:chOff x="0" y="0"/>
          <a:chExt cx="0" cy="0"/>
        </a:xfrm>
      </p:grpSpPr>
      <p:sp>
        <p:nvSpPr>
          <p:cNvPr id="2" name="Rectángulo 1">
            <a:extLst>
              <a:ext uri="{FF2B5EF4-FFF2-40B4-BE49-F238E27FC236}">
                <a16:creationId xmlns:a16="http://schemas.microsoft.com/office/drawing/2014/main" id="{9F48552A-4AE4-5165-2E6E-C97ECF4C4228}"/>
              </a:ext>
            </a:extLst>
          </p:cNvPr>
          <p:cNvSpPr/>
          <p:nvPr/>
        </p:nvSpPr>
        <p:spPr>
          <a:xfrm>
            <a:off x="541679" y="264697"/>
            <a:ext cx="10701709" cy="630942"/>
          </a:xfrm>
          <a:prstGeom prst="rect">
            <a:avLst/>
          </a:prstGeom>
          <a:noFill/>
        </p:spPr>
        <p:txBody>
          <a:bodyPr wrap="square" lIns="91440" tIns="45720" rIns="91440" bIns="45720" anchor="t">
            <a:spAutoFit/>
          </a:bodyPr>
          <a:ls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MX" sz="3500" b="1" i="0" u="none" strike="noStrike" kern="1200" cap="none" spc="0" normalizeH="0" baseline="0" noProof="0">
                <a:ln>
                  <a:noFill/>
                </a:ln>
                <a:solidFill>
                  <a:prstClr val="black">
                    <a:lumMod val="75000"/>
                    <a:lumOff val="25000"/>
                  </a:prstClr>
                </a:solidFill>
                <a:effectLst/>
                <a:uLnTx/>
                <a:uFillTx/>
                <a:latin typeface="Aptos ExtraBold"/>
                <a:ea typeface="+mn-ea"/>
                <a:cs typeface="+mn-cs"/>
              </a:rPr>
              <a:t>Modelo integrado de Planeación y Gestión - MIPG </a:t>
            </a:r>
          </a:p>
        </p:txBody>
      </p:sp>
      <p:sp>
        <p:nvSpPr>
          <p:cNvPr id="3" name="CuadroTexto 14">
            <a:extLst>
              <a:ext uri="{FF2B5EF4-FFF2-40B4-BE49-F238E27FC236}">
                <a16:creationId xmlns:a16="http://schemas.microsoft.com/office/drawing/2014/main" id="{08E49992-2C0B-B7F7-001D-407F65FFC434}"/>
              </a:ext>
            </a:extLst>
          </p:cNvPr>
          <p:cNvSpPr txBox="1"/>
          <p:nvPr/>
        </p:nvSpPr>
        <p:spPr>
          <a:xfrm rot="16200000">
            <a:off x="-803744" y="2046183"/>
            <a:ext cx="2370059" cy="161583"/>
          </a:xfrm>
          <a:prstGeom prst="rect">
            <a:avLst/>
          </a:prstGeom>
          <a:noFill/>
        </p:spPr>
        <p:txBody>
          <a:bodyPr wrap="square" lIns="68580" tIns="34290" rIns="68580" bIns="34290" rtlCol="0" anchor="t">
            <a:spAutoFit/>
          </a:bodyPr>
          <a:ls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385763" rtl="0" eaLnBrk="1" fontAlgn="auto" latinLnBrk="0" hangingPunct="1">
              <a:lnSpc>
                <a:spcPct val="100000"/>
              </a:lnSpc>
              <a:spcBef>
                <a:spcPts val="0"/>
              </a:spcBef>
              <a:spcAft>
                <a:spcPts val="0"/>
              </a:spcAft>
              <a:buClrTx/>
              <a:buSzTx/>
              <a:buFontTx/>
              <a:buNone/>
              <a:tabLst/>
              <a:defRPr/>
            </a:pPr>
            <a:r>
              <a:rPr kumimoji="0" lang="es-ES" sz="600" b="0" i="0" u="none" strike="noStrike" kern="1200" cap="none" spc="0" normalizeH="0" baseline="0" noProof="0">
                <a:ln>
                  <a:noFill/>
                </a:ln>
                <a:solidFill>
                  <a:prstClr val="black">
                    <a:lumMod val="75000"/>
                    <a:lumOff val="25000"/>
                  </a:prstClr>
                </a:solidFill>
                <a:effectLst/>
                <a:uLnTx/>
                <a:uFillTx/>
                <a:latin typeface="Calibri Light"/>
                <a:ea typeface="Calibri Light"/>
                <a:cs typeface="Calibri Light"/>
              </a:rPr>
              <a:t>Oficina Asesora de Planeación</a:t>
            </a:r>
          </a:p>
        </p:txBody>
      </p:sp>
      <p:sp>
        <p:nvSpPr>
          <p:cNvPr id="4" name="CuadroTexto 3">
            <a:extLst>
              <a:ext uri="{FF2B5EF4-FFF2-40B4-BE49-F238E27FC236}">
                <a16:creationId xmlns:a16="http://schemas.microsoft.com/office/drawing/2014/main" id="{5F0CB925-D254-D118-D334-76B924FD3BF6}"/>
              </a:ext>
              <a:ext uri="{C183D7F6-B498-43B3-948B-1728B52AA6E4}">
                <adec:decorative xmlns:adec="http://schemas.microsoft.com/office/drawing/2017/decorative" val="1"/>
              </a:ext>
            </a:extLst>
          </p:cNvPr>
          <p:cNvSpPr txBox="1"/>
          <p:nvPr/>
        </p:nvSpPr>
        <p:spPr>
          <a:xfrm>
            <a:off x="812667" y="931325"/>
            <a:ext cx="4401428" cy="369332"/>
          </a:xfrm>
          <a:prstGeom prst="rect">
            <a:avLst/>
          </a:prstGeom>
          <a:noFill/>
        </p:spPr>
        <p:txBody>
          <a:bodyPr wrap="square" rtlCol="0">
            <a:spAutoFit/>
          </a:bodyPr>
          <a:lstStyle/>
          <a:p>
            <a:pPr defTabSz="378652">
              <a:defRPr/>
            </a:pPr>
            <a:r>
              <a:rPr lang="es-MX" b="1" kern="0">
                <a:solidFill>
                  <a:prstClr val="black"/>
                </a:solidFill>
                <a:latin typeface="Calibri" panose="020F0502020204030204"/>
              </a:rPr>
              <a:t>Actividades con cumplimiento 100%</a:t>
            </a:r>
            <a:endParaRPr lang="es-CO" b="1" kern="0">
              <a:solidFill>
                <a:prstClr val="black"/>
              </a:solidFill>
              <a:latin typeface="Calibri" panose="020F0502020204030204"/>
            </a:endParaRPr>
          </a:p>
        </p:txBody>
      </p:sp>
      <p:pic>
        <p:nvPicPr>
          <p:cNvPr id="5" name="Picture 2" descr="Free Check SVG, PNG Icon, Symbol. Download Image.">
            <a:extLst>
              <a:ext uri="{FF2B5EF4-FFF2-40B4-BE49-F238E27FC236}">
                <a16:creationId xmlns:a16="http://schemas.microsoft.com/office/drawing/2014/main" id="{07E06464-8124-0EC9-0AA5-0015DF524C1B}"/>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8784" b="97297" l="9375" r="90000">
                        <a14:foregroundMark x1="9375" y1="56757" x2="9375" y2="56757"/>
                        <a14:foregroundMark x1="38750" y1="97297" x2="38750" y2="97297"/>
                      </a14:backgroundRemoval>
                    </a14:imgEffect>
                  </a14:imgLayer>
                </a14:imgProps>
              </a:ext>
              <a:ext uri="{28A0092B-C50C-407E-A947-70E740481C1C}">
                <a14:useLocalDpi xmlns:a14="http://schemas.microsoft.com/office/drawing/2010/main" val="0"/>
              </a:ext>
            </a:extLst>
          </a:blip>
          <a:srcRect/>
          <a:stretch>
            <a:fillRect/>
          </a:stretch>
        </p:blipFill>
        <p:spPr bwMode="auto">
          <a:xfrm>
            <a:off x="4439419" y="723244"/>
            <a:ext cx="762000" cy="7048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a 5">
            <a:extLst>
              <a:ext uri="{FF2B5EF4-FFF2-40B4-BE49-F238E27FC236}">
                <a16:creationId xmlns:a16="http://schemas.microsoft.com/office/drawing/2014/main" id="{9C8A0FF7-95B9-786B-D717-C4C04FA92564}"/>
              </a:ext>
            </a:extLst>
          </p:cNvPr>
          <p:cNvGraphicFramePr>
            <a:graphicFrameLocks noGrp="1"/>
          </p:cNvGraphicFramePr>
          <p:nvPr/>
        </p:nvGraphicFramePr>
        <p:xfrm>
          <a:off x="556913" y="1418252"/>
          <a:ext cx="10173291" cy="5326738"/>
        </p:xfrm>
        <a:graphic>
          <a:graphicData uri="http://schemas.openxmlformats.org/drawingml/2006/table">
            <a:tbl>
              <a:tblPr>
                <a:tableStyleId>{0E3FDE45-AF77-4B5C-9715-49D594BDF05E}</a:tableStyleId>
              </a:tblPr>
              <a:tblGrid>
                <a:gridCol w="10173291">
                  <a:extLst>
                    <a:ext uri="{9D8B030D-6E8A-4147-A177-3AD203B41FA5}">
                      <a16:colId xmlns:a16="http://schemas.microsoft.com/office/drawing/2014/main" val="895750951"/>
                    </a:ext>
                  </a:extLst>
                </a:gridCol>
              </a:tblGrid>
              <a:tr h="145988">
                <a:tc>
                  <a:txBody>
                    <a:bodyPr/>
                    <a:lstStyle/>
                    <a:p>
                      <a:pPr algn="l" fontAlgn="b"/>
                      <a:r>
                        <a:rPr lang="es-MX" sz="800" b="1" u="none" strike="noStrike">
                          <a:effectLst/>
                        </a:rPr>
                        <a:t>Gestión Estratégica</a:t>
                      </a:r>
                      <a:endParaRPr lang="es-MX" sz="800" b="1" i="0" u="none" strike="noStrike">
                        <a:solidFill>
                          <a:srgbClr val="000000"/>
                        </a:solidFill>
                        <a:effectLst/>
                        <a:latin typeface="Aptos Narrow" panose="020B0004020202020204" pitchFamily="34" charset="0"/>
                      </a:endParaRPr>
                    </a:p>
                  </a:txBody>
                  <a:tcPr marL="3740" marR="3740" marT="374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2660716707"/>
                  </a:ext>
                </a:extLst>
              </a:tr>
              <a:tr h="287630">
                <a:tc>
                  <a:txBody>
                    <a:bodyPr/>
                    <a:lstStyle/>
                    <a:p>
                      <a:pPr algn="l" fontAlgn="b"/>
                      <a:r>
                        <a:rPr lang="es-MX" sz="800" u="none" strike="noStrike">
                          <a:effectLst/>
                        </a:rPr>
                        <a:t>(Pregunta FURAG) Definir el direccionamiento estrategico teniendo en cuenta, misionalidad, necesidades o problemas de su grupo de valor, propuesta o inciativas de grupo de interes, los bienes y/o servicios para atender las necesidades o problemas del grupo de valor y los lineamientos para la gestion del riesgo </a:t>
                      </a:r>
                      <a:endParaRPr lang="es-MX" sz="800" b="0" i="0" u="none" strike="noStrike">
                        <a:solidFill>
                          <a:srgbClr val="000000"/>
                        </a:solidFill>
                        <a:effectLst/>
                        <a:latin typeface="Aptos Narrow" panose="020B0004020202020204" pitchFamily="34" charset="0"/>
                      </a:endParaRPr>
                    </a:p>
                  </a:txBody>
                  <a:tcPr marL="44875" marR="3740" marT="374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663612064"/>
                  </a:ext>
                </a:extLst>
              </a:tr>
              <a:tr h="287630">
                <a:tc>
                  <a:txBody>
                    <a:bodyPr/>
                    <a:lstStyle/>
                    <a:p>
                      <a:pPr algn="l" fontAlgn="b"/>
                      <a:r>
                        <a:rPr lang="es-MX" sz="800" u="none" strike="noStrike">
                          <a:effectLst/>
                        </a:rPr>
                        <a:t>(Pregunta FURAG) Definir en el plan de accion anual institucional, actividades metas, objetivo del plan, responsables de la ejecucion, tiempos de ejecucion, recurso, indicadores, mecanismos de participacion ciudada con enfoque diferencial, y asignacion de partida presupuestal para promover la participacion ciudadana</a:t>
                      </a:r>
                      <a:endParaRPr lang="es-MX" sz="800" b="0" i="0" u="none" strike="noStrike">
                        <a:solidFill>
                          <a:srgbClr val="000000"/>
                        </a:solidFill>
                        <a:effectLst/>
                        <a:latin typeface="Aptos Narrow" panose="020B0004020202020204" pitchFamily="34" charset="0"/>
                      </a:endParaRPr>
                    </a:p>
                  </a:txBody>
                  <a:tcPr marL="44875" marR="3740" marT="374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3784082702"/>
                  </a:ext>
                </a:extLst>
              </a:tr>
              <a:tr h="287630">
                <a:tc>
                  <a:txBody>
                    <a:bodyPr/>
                    <a:lstStyle/>
                    <a:p>
                      <a:pPr algn="l" fontAlgn="b"/>
                      <a:r>
                        <a:rPr lang="es-MX" sz="800" u="none" strike="noStrike">
                          <a:effectLst/>
                        </a:rPr>
                        <a:t>(Pregunta FURAG) definir las funciones del comité de gestión y desempeño institucional en relación a ; seguridad digital participación ciudadana en la gestión, rendición de cuentas, trámites, servicio al ciudadano, transparencia y lucha contra la corrupción y gestión documental y administración de archivos </a:t>
                      </a:r>
                      <a:endParaRPr lang="es-MX" sz="800" b="0" i="0" u="none" strike="noStrike">
                        <a:solidFill>
                          <a:srgbClr val="000000"/>
                        </a:solidFill>
                        <a:effectLst/>
                        <a:latin typeface="Aptos Narrow" panose="020B0004020202020204" pitchFamily="34" charset="0"/>
                      </a:endParaRPr>
                    </a:p>
                  </a:txBody>
                  <a:tcPr marL="44875" marR="3740" marT="374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3234721676"/>
                  </a:ext>
                </a:extLst>
              </a:tr>
              <a:tr h="287630">
                <a:tc>
                  <a:txBody>
                    <a:bodyPr/>
                    <a:lstStyle/>
                    <a:p>
                      <a:pPr algn="l" fontAlgn="b"/>
                      <a:r>
                        <a:rPr lang="es-MX" sz="800" u="none" strike="noStrike">
                          <a:effectLst/>
                        </a:rPr>
                        <a:t>(Pregunta FURAG) Desarrollar ejercicio de planeacion que comprenda el direccionamiento estrategico, la articulacion con el plan de desarrollo territorial, los objetivos institucionales, las metas y objetos, los proyectos para cada vigencia, los responsables, tiempos de ejecucion de las actividades, recursos, indicadores de segimiento, y lineamientos para la evaluacion del riesgo </a:t>
                      </a:r>
                      <a:endParaRPr lang="es-MX" sz="800" b="0" i="0" u="none" strike="noStrike">
                        <a:solidFill>
                          <a:srgbClr val="000000"/>
                        </a:solidFill>
                        <a:effectLst/>
                        <a:latin typeface="Aptos Narrow" panose="020B0004020202020204" pitchFamily="34" charset="0"/>
                      </a:endParaRPr>
                    </a:p>
                  </a:txBody>
                  <a:tcPr marL="44875" marR="3740" marT="374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585148408"/>
                  </a:ext>
                </a:extLst>
              </a:tr>
              <a:tr h="145988">
                <a:tc>
                  <a:txBody>
                    <a:bodyPr/>
                    <a:lstStyle/>
                    <a:p>
                      <a:pPr algn="l" fontAlgn="b"/>
                      <a:r>
                        <a:rPr lang="es-MX" sz="800" u="none" strike="noStrike">
                          <a:effectLst/>
                        </a:rPr>
                        <a:t>(Pregunta FURAG) Incluir en la planeación institucional la alienación con los ODS</a:t>
                      </a:r>
                      <a:endParaRPr lang="es-MX" sz="800" b="0" i="0" u="none" strike="noStrike">
                        <a:solidFill>
                          <a:srgbClr val="000000"/>
                        </a:solidFill>
                        <a:effectLst/>
                        <a:latin typeface="Aptos Narrow" panose="020B0004020202020204" pitchFamily="34" charset="0"/>
                      </a:endParaRPr>
                    </a:p>
                  </a:txBody>
                  <a:tcPr marL="44875" marR="3740" marT="374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2541056787"/>
                  </a:ext>
                </a:extLst>
              </a:tr>
              <a:tr h="145988">
                <a:tc>
                  <a:txBody>
                    <a:bodyPr/>
                    <a:lstStyle/>
                    <a:p>
                      <a:pPr algn="l" fontAlgn="b"/>
                      <a:r>
                        <a:rPr lang="es-MX" sz="800" u="none" strike="noStrike">
                          <a:effectLst/>
                        </a:rPr>
                        <a:t>(Pregunta FURAG) incluir en los planes, proyectos o programas de la entidad los recursos destinados para su ejecucion </a:t>
                      </a:r>
                      <a:endParaRPr lang="es-MX" sz="800" b="0" i="0" u="none" strike="noStrike">
                        <a:solidFill>
                          <a:srgbClr val="000000"/>
                        </a:solidFill>
                        <a:effectLst/>
                        <a:latin typeface="Aptos Narrow" panose="020B0004020202020204" pitchFamily="34" charset="0"/>
                      </a:endParaRPr>
                    </a:p>
                  </a:txBody>
                  <a:tcPr marL="44875" marR="3740" marT="374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2993884138"/>
                  </a:ext>
                </a:extLst>
              </a:tr>
              <a:tr h="287630">
                <a:tc>
                  <a:txBody>
                    <a:bodyPr/>
                    <a:lstStyle/>
                    <a:p>
                      <a:pPr algn="l" fontAlgn="b"/>
                      <a:r>
                        <a:rPr lang="es-MX" sz="800" u="none" strike="noStrike">
                          <a:effectLst/>
                        </a:rPr>
                        <a:t>(Pregunta FURAG)Construir indicadores para hacer seguimiento y evaluacion a la gestion que se encuentren documentados, con responsable, periodicidad establecida y lugar de consulta , los cuales permitan identificar desviaciones en las metas y toma de desiciones </a:t>
                      </a:r>
                      <a:endParaRPr lang="es-MX" sz="800" b="0" i="0" u="none" strike="noStrike">
                        <a:solidFill>
                          <a:srgbClr val="000000"/>
                        </a:solidFill>
                        <a:effectLst/>
                        <a:latin typeface="Aptos Narrow" panose="020B0004020202020204" pitchFamily="34" charset="0"/>
                      </a:endParaRPr>
                    </a:p>
                  </a:txBody>
                  <a:tcPr marL="44875" marR="3740" marT="374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3173142532"/>
                  </a:ext>
                </a:extLst>
              </a:tr>
              <a:tr h="145988">
                <a:tc>
                  <a:txBody>
                    <a:bodyPr/>
                    <a:lstStyle/>
                    <a:p>
                      <a:pPr algn="l" fontAlgn="b"/>
                      <a:r>
                        <a:rPr lang="es-MX" sz="800" u="none" strike="noStrike">
                          <a:effectLst/>
                        </a:rPr>
                        <a:t>(Pregunta FURAG)Documentar el impacto en el desarrollo de los planes y proyectos, los logros de resultados o cumplimientos de metas, gestion presupuestal, gestión contractual, entrega de bienes</a:t>
                      </a:r>
                      <a:endParaRPr lang="es-MX" sz="800" b="0" i="0" u="none" strike="noStrike">
                        <a:solidFill>
                          <a:srgbClr val="000000"/>
                        </a:solidFill>
                        <a:effectLst/>
                        <a:latin typeface="Aptos Narrow" panose="020B0004020202020204" pitchFamily="34" charset="0"/>
                      </a:endParaRPr>
                    </a:p>
                  </a:txBody>
                  <a:tcPr marL="44875" marR="3740" marT="374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860266289"/>
                  </a:ext>
                </a:extLst>
              </a:tr>
              <a:tr h="287630">
                <a:tc>
                  <a:txBody>
                    <a:bodyPr/>
                    <a:lstStyle/>
                    <a:p>
                      <a:pPr algn="l" fontAlgn="b"/>
                      <a:r>
                        <a:rPr lang="es-MX" sz="800" u="none" strike="noStrike">
                          <a:effectLst/>
                        </a:rPr>
                        <a:t>(Pregunta FURAG)Establecer responsables de consolidar y analizar los resultados de los indicadores de gestion que permitan generar alertas oportunas, y sean presentados al equipo directivo con el fin de generar recomenacioneses , ademas de presentarlos a la ciudadania </a:t>
                      </a:r>
                      <a:endParaRPr lang="es-MX" sz="800" b="0" i="0" u="none" strike="noStrike">
                        <a:solidFill>
                          <a:srgbClr val="000000"/>
                        </a:solidFill>
                        <a:effectLst/>
                        <a:latin typeface="Aptos Narrow" panose="020B0004020202020204" pitchFamily="34" charset="0"/>
                      </a:endParaRPr>
                    </a:p>
                  </a:txBody>
                  <a:tcPr marL="44875" marR="3740" marT="374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926584991"/>
                  </a:ext>
                </a:extLst>
              </a:tr>
              <a:tr h="145988">
                <a:tc>
                  <a:txBody>
                    <a:bodyPr/>
                    <a:lstStyle/>
                    <a:p>
                      <a:pPr algn="l" fontAlgn="b"/>
                      <a:r>
                        <a:rPr lang="es-MX" sz="800" u="none" strike="noStrike">
                          <a:effectLst/>
                        </a:rPr>
                        <a:t>Promover la innovación en las dependencias de la  UAECOB mediante campañas, correos y reuniones</a:t>
                      </a:r>
                      <a:endParaRPr lang="es-MX" sz="800" b="0" i="0" u="none" strike="noStrike">
                        <a:solidFill>
                          <a:srgbClr val="000000"/>
                        </a:solidFill>
                        <a:effectLst/>
                        <a:latin typeface="Aptos Narrow" panose="020B0004020202020204" pitchFamily="34" charset="0"/>
                      </a:endParaRPr>
                    </a:p>
                  </a:txBody>
                  <a:tcPr marL="44875" marR="3740" marT="374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2694477540"/>
                  </a:ext>
                </a:extLst>
              </a:tr>
              <a:tr h="145988">
                <a:tc>
                  <a:txBody>
                    <a:bodyPr/>
                    <a:lstStyle/>
                    <a:p>
                      <a:pPr algn="l" fontAlgn="b"/>
                      <a:r>
                        <a:rPr lang="es-MX" sz="800" u="none" strike="noStrike">
                          <a:effectLst/>
                        </a:rPr>
                        <a:t>Registrar justificación en SUIT no racionalización de trámites</a:t>
                      </a:r>
                      <a:endParaRPr lang="es-MX" sz="800" b="0" i="0" u="none" strike="noStrike">
                        <a:solidFill>
                          <a:srgbClr val="000000"/>
                        </a:solidFill>
                        <a:effectLst/>
                        <a:latin typeface="Aptos Narrow" panose="020B0004020202020204" pitchFamily="34" charset="0"/>
                      </a:endParaRPr>
                    </a:p>
                  </a:txBody>
                  <a:tcPr marL="44875" marR="3740" marT="374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617825568"/>
                  </a:ext>
                </a:extLst>
              </a:tr>
              <a:tr h="145988">
                <a:tc>
                  <a:txBody>
                    <a:bodyPr/>
                    <a:lstStyle/>
                    <a:p>
                      <a:pPr algn="l" fontAlgn="b"/>
                      <a:r>
                        <a:rPr lang="es-MX" sz="800" u="none" strike="noStrike">
                          <a:effectLst/>
                        </a:rPr>
                        <a:t>Solicitud eliminación formulario en revisión OPA Concepto técnico - Gestión Inventarios SUIT</a:t>
                      </a:r>
                      <a:endParaRPr lang="es-MX" sz="800" b="0" i="0" u="none" strike="noStrike">
                        <a:solidFill>
                          <a:srgbClr val="000000"/>
                        </a:solidFill>
                        <a:effectLst/>
                        <a:latin typeface="Aptos Narrow" panose="020B0004020202020204" pitchFamily="34" charset="0"/>
                      </a:endParaRPr>
                    </a:p>
                  </a:txBody>
                  <a:tcPr marL="44875" marR="3740" marT="374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3381338872"/>
                  </a:ext>
                </a:extLst>
              </a:tr>
              <a:tr h="145988">
                <a:tc>
                  <a:txBody>
                    <a:bodyPr/>
                    <a:lstStyle/>
                    <a:p>
                      <a:pPr algn="l" fontAlgn="b"/>
                      <a:r>
                        <a:rPr lang="es-MX" sz="800" b="1" u="none" strike="noStrike">
                          <a:effectLst/>
                        </a:rPr>
                        <a:t>Gestión Jurídica</a:t>
                      </a:r>
                      <a:endParaRPr lang="es-MX" sz="800" b="1" i="0" u="none" strike="noStrike">
                        <a:solidFill>
                          <a:srgbClr val="000000"/>
                        </a:solidFill>
                        <a:effectLst/>
                        <a:latin typeface="Aptos Narrow" panose="020B0004020202020204" pitchFamily="34" charset="0"/>
                      </a:endParaRPr>
                    </a:p>
                  </a:txBody>
                  <a:tcPr marL="3740" marR="3740" marT="374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837212684"/>
                  </a:ext>
                </a:extLst>
              </a:tr>
              <a:tr h="145988">
                <a:tc>
                  <a:txBody>
                    <a:bodyPr/>
                    <a:lstStyle/>
                    <a:p>
                      <a:pPr algn="l" fontAlgn="b"/>
                      <a:r>
                        <a:rPr lang="es-MX" sz="800" u="none" strike="noStrike">
                          <a:effectLst/>
                        </a:rPr>
                        <a:t>Analizar la demanda</a:t>
                      </a:r>
                      <a:endParaRPr lang="es-MX" sz="800" b="0" i="0" u="none" strike="noStrike">
                        <a:solidFill>
                          <a:srgbClr val="000000"/>
                        </a:solidFill>
                        <a:effectLst/>
                        <a:latin typeface="Aptos Narrow" panose="020B0004020202020204" pitchFamily="34" charset="0"/>
                      </a:endParaRPr>
                    </a:p>
                  </a:txBody>
                  <a:tcPr marL="44875" marR="3740" marT="374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2744216673"/>
                  </a:ext>
                </a:extLst>
              </a:tr>
              <a:tr h="145988">
                <a:tc>
                  <a:txBody>
                    <a:bodyPr/>
                    <a:lstStyle/>
                    <a:p>
                      <a:pPr algn="l" fontAlgn="b"/>
                      <a:r>
                        <a:rPr lang="es-MX" sz="800" u="none" strike="noStrike">
                          <a:effectLst/>
                        </a:rPr>
                        <a:t>Analizar la oferta</a:t>
                      </a:r>
                      <a:endParaRPr lang="es-MX" sz="800" b="0" i="0" u="none" strike="noStrike">
                        <a:solidFill>
                          <a:srgbClr val="000000"/>
                        </a:solidFill>
                        <a:effectLst/>
                        <a:latin typeface="Aptos Narrow" panose="020B0004020202020204" pitchFamily="34" charset="0"/>
                      </a:endParaRPr>
                    </a:p>
                  </a:txBody>
                  <a:tcPr marL="44875" marR="3740" marT="374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769635714"/>
                  </a:ext>
                </a:extLst>
              </a:tr>
              <a:tr h="145988">
                <a:tc>
                  <a:txBody>
                    <a:bodyPr/>
                    <a:lstStyle/>
                    <a:p>
                      <a:pPr algn="l" fontAlgn="b"/>
                      <a:r>
                        <a:rPr lang="es-MX" sz="800" u="none" strike="noStrike">
                          <a:effectLst/>
                        </a:rPr>
                        <a:t>Contratar</a:t>
                      </a:r>
                      <a:endParaRPr lang="es-MX" sz="800" b="0" i="0" u="none" strike="noStrike">
                        <a:solidFill>
                          <a:srgbClr val="000000"/>
                        </a:solidFill>
                        <a:effectLst/>
                        <a:latin typeface="Aptos Narrow" panose="020B0004020202020204" pitchFamily="34" charset="0"/>
                      </a:endParaRPr>
                    </a:p>
                  </a:txBody>
                  <a:tcPr marL="44875" marR="3740" marT="374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3486153271"/>
                  </a:ext>
                </a:extLst>
              </a:tr>
              <a:tr h="145988">
                <a:tc>
                  <a:txBody>
                    <a:bodyPr/>
                    <a:lstStyle/>
                    <a:p>
                      <a:pPr algn="l" fontAlgn="b"/>
                      <a:r>
                        <a:rPr lang="es-MX" sz="800" u="none" strike="noStrike">
                          <a:effectLst/>
                        </a:rPr>
                        <a:t>Definir las categorías de compra (general)</a:t>
                      </a:r>
                      <a:endParaRPr lang="es-MX" sz="800" b="0" i="0" u="none" strike="noStrike">
                        <a:solidFill>
                          <a:srgbClr val="000000"/>
                        </a:solidFill>
                        <a:effectLst/>
                        <a:latin typeface="Aptos Narrow" panose="020B0004020202020204" pitchFamily="34" charset="0"/>
                      </a:endParaRPr>
                    </a:p>
                  </a:txBody>
                  <a:tcPr marL="44875" marR="3740" marT="374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404624896"/>
                  </a:ext>
                </a:extLst>
              </a:tr>
              <a:tr h="145988">
                <a:tc>
                  <a:txBody>
                    <a:bodyPr/>
                    <a:lstStyle/>
                    <a:p>
                      <a:pPr algn="l" fontAlgn="b"/>
                      <a:r>
                        <a:rPr lang="es-MX" sz="800" u="none" strike="noStrike">
                          <a:effectLst/>
                        </a:rPr>
                        <a:t>El área de defensa judicial cuenta con la tabla de retención documental y/o tablas de valoración documental para la gestión de archivos.</a:t>
                      </a:r>
                      <a:endParaRPr lang="es-MX" sz="800" b="0" i="0" u="none" strike="noStrike">
                        <a:solidFill>
                          <a:srgbClr val="000000"/>
                        </a:solidFill>
                        <a:effectLst/>
                        <a:latin typeface="Aptos Narrow" panose="020B0004020202020204" pitchFamily="34" charset="0"/>
                      </a:endParaRPr>
                    </a:p>
                  </a:txBody>
                  <a:tcPr marL="44875" marR="3740" marT="374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2101320258"/>
                  </a:ext>
                </a:extLst>
              </a:tr>
              <a:tr h="145988">
                <a:tc>
                  <a:txBody>
                    <a:bodyPr/>
                    <a:lstStyle/>
                    <a:p>
                      <a:pPr algn="l" fontAlgn="b"/>
                      <a:r>
                        <a:rPr lang="es-MX" sz="800" u="none" strike="noStrike">
                          <a:effectLst/>
                        </a:rPr>
                        <a:t>El Comité de Conciliación diseñó y aprobó un documento con las políticas de defensa judicial de la entidad.</a:t>
                      </a:r>
                      <a:endParaRPr lang="es-MX" sz="800" b="0" i="0" u="none" strike="noStrike">
                        <a:solidFill>
                          <a:srgbClr val="000000"/>
                        </a:solidFill>
                        <a:effectLst/>
                        <a:latin typeface="Aptos Narrow" panose="020B0004020202020204" pitchFamily="34" charset="0"/>
                      </a:endParaRPr>
                    </a:p>
                  </a:txBody>
                  <a:tcPr marL="44875" marR="3740" marT="374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3186651931"/>
                  </a:ext>
                </a:extLst>
              </a:tr>
              <a:tr h="287630">
                <a:tc>
                  <a:txBody>
                    <a:bodyPr/>
                    <a:lstStyle/>
                    <a:p>
                      <a:pPr algn="l" fontAlgn="b"/>
                      <a:r>
                        <a:rPr lang="es-MX" sz="800" u="none" strike="noStrike">
                          <a:effectLst/>
                        </a:rPr>
                        <a:t>El Comité de Conciliación elabora documentos con los perfiles de abogados externos, y tiene en cuenta los criterios de litigiosidad, complejidad de los casos y el impacto de los procesos. Adicionalmente, remite los perfiles de abogados externos a la oficina jurídica, a la dependencia encargada de la contratación y al representante legal.</a:t>
                      </a:r>
                      <a:endParaRPr lang="es-MX" sz="800" b="0" i="0" u="none" strike="noStrike">
                        <a:solidFill>
                          <a:srgbClr val="000000"/>
                        </a:solidFill>
                        <a:effectLst/>
                        <a:latin typeface="Aptos Narrow" panose="020B0004020202020204" pitchFamily="34" charset="0"/>
                      </a:endParaRPr>
                    </a:p>
                  </a:txBody>
                  <a:tcPr marL="44875" marR="3740" marT="374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302157418"/>
                  </a:ext>
                </a:extLst>
              </a:tr>
              <a:tr h="145988">
                <a:tc>
                  <a:txBody>
                    <a:bodyPr/>
                    <a:lstStyle/>
                    <a:p>
                      <a:pPr algn="l" fontAlgn="b"/>
                      <a:r>
                        <a:rPr lang="es-MX" sz="800" u="none" strike="noStrike">
                          <a:effectLst/>
                        </a:rPr>
                        <a:t>El Comité de Conciliación elaboró su propio reglamento y está aprobado mediante resolución, circular o memorando.</a:t>
                      </a:r>
                      <a:endParaRPr lang="es-MX" sz="800" b="0" i="0" u="none" strike="noStrike">
                        <a:solidFill>
                          <a:srgbClr val="000000"/>
                        </a:solidFill>
                        <a:effectLst/>
                        <a:latin typeface="Aptos Narrow" panose="020B0004020202020204" pitchFamily="34" charset="0"/>
                      </a:endParaRPr>
                    </a:p>
                  </a:txBody>
                  <a:tcPr marL="44875" marR="3740" marT="374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3538858446"/>
                  </a:ext>
                </a:extLst>
              </a:tr>
              <a:tr h="145988">
                <a:tc>
                  <a:txBody>
                    <a:bodyPr/>
                    <a:lstStyle/>
                    <a:p>
                      <a:pPr algn="l" fontAlgn="b"/>
                      <a:r>
                        <a:rPr lang="es-MX" sz="800" u="none" strike="noStrike">
                          <a:effectLst/>
                        </a:rPr>
                        <a:t>El comité de conciliación se constituye en una instancia administrativa que deberá actuar como sede de estudio, análisis y formulación de políticas sobre prevención del daño antijurídico</a:t>
                      </a:r>
                      <a:endParaRPr lang="es-MX" sz="800" b="0" i="0" u="none" strike="noStrike">
                        <a:solidFill>
                          <a:srgbClr val="000000"/>
                        </a:solidFill>
                        <a:effectLst/>
                        <a:latin typeface="Aptos Narrow" panose="020B0004020202020204" pitchFamily="34" charset="0"/>
                      </a:endParaRPr>
                    </a:p>
                  </a:txBody>
                  <a:tcPr marL="44875" marR="3740" marT="374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2019844185"/>
                  </a:ext>
                </a:extLst>
              </a:tr>
              <a:tr h="145988">
                <a:tc>
                  <a:txBody>
                    <a:bodyPr/>
                    <a:lstStyle/>
                    <a:p>
                      <a:pPr algn="l" fontAlgn="b"/>
                      <a:r>
                        <a:rPr lang="es-MX" sz="800" u="none" strike="noStrike">
                          <a:effectLst/>
                        </a:rPr>
                        <a:t>En la entidad existen protocolos o procedimientos internos de manejo de archivos con el fin de facilitar a los apoderados la consecución de los antecedentes administrativos, para poder allegarlos en tiempo a los procesos judiciales.</a:t>
                      </a:r>
                      <a:endParaRPr lang="es-MX" sz="800" b="0" i="0" u="none" strike="noStrike">
                        <a:solidFill>
                          <a:srgbClr val="000000"/>
                        </a:solidFill>
                        <a:effectLst/>
                        <a:latin typeface="Aptos Narrow" panose="020B0004020202020204" pitchFamily="34" charset="0"/>
                      </a:endParaRPr>
                    </a:p>
                  </a:txBody>
                  <a:tcPr marL="44875" marR="3740" marT="374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629185933"/>
                  </a:ext>
                </a:extLst>
              </a:tr>
              <a:tr h="145988">
                <a:tc>
                  <a:txBody>
                    <a:bodyPr/>
                    <a:lstStyle/>
                    <a:p>
                      <a:pPr algn="l" fontAlgn="b"/>
                      <a:r>
                        <a:rPr lang="es-MX" sz="800" u="none" strike="noStrike">
                          <a:effectLst/>
                        </a:rPr>
                        <a:t>Hacer uso del formato Colombia Compra Eficiente</a:t>
                      </a:r>
                      <a:endParaRPr lang="es-MX" sz="800" b="0" i="0" u="none" strike="noStrike">
                        <a:solidFill>
                          <a:srgbClr val="000000"/>
                        </a:solidFill>
                        <a:effectLst/>
                        <a:latin typeface="Aptos Narrow" panose="020B0004020202020204" pitchFamily="34" charset="0"/>
                      </a:endParaRPr>
                    </a:p>
                  </a:txBody>
                  <a:tcPr marL="44875" marR="3740" marT="374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3744631988"/>
                  </a:ext>
                </a:extLst>
              </a:tr>
              <a:tr h="145988">
                <a:tc>
                  <a:txBody>
                    <a:bodyPr/>
                    <a:lstStyle/>
                    <a:p>
                      <a:pPr algn="l" fontAlgn="b"/>
                      <a:r>
                        <a:rPr lang="es-MX" sz="800" u="none" strike="noStrike">
                          <a:effectLst/>
                        </a:rPr>
                        <a:t>La entidad capacita y mantiene actualizados a los abogados que defienden sus intereses litigiosos</a:t>
                      </a:r>
                      <a:endParaRPr lang="es-MX" sz="800" b="0" i="0" u="none" strike="noStrike">
                        <a:solidFill>
                          <a:srgbClr val="000000"/>
                        </a:solidFill>
                        <a:effectLst/>
                        <a:latin typeface="Aptos Narrow" panose="020B0004020202020204" pitchFamily="34" charset="0"/>
                      </a:endParaRPr>
                    </a:p>
                  </a:txBody>
                  <a:tcPr marL="44875" marR="3740" marT="374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4132248901"/>
                  </a:ext>
                </a:extLst>
              </a:tr>
              <a:tr h="145988">
                <a:tc>
                  <a:txBody>
                    <a:bodyPr/>
                    <a:lstStyle/>
                    <a:p>
                      <a:pPr algn="l" fontAlgn="b"/>
                      <a:r>
                        <a:rPr lang="es-MX" sz="800" u="none" strike="noStrike">
                          <a:effectLst/>
                        </a:rPr>
                        <a:t>La entidad cuenta con una política pública de prevención del daño antijurídico aprobada tanto por el Comité de Conciliación mediante acta, como por la ANDJE.</a:t>
                      </a:r>
                      <a:endParaRPr lang="es-MX" sz="800" b="0" i="0" u="none" strike="noStrike">
                        <a:solidFill>
                          <a:srgbClr val="000000"/>
                        </a:solidFill>
                        <a:effectLst/>
                        <a:latin typeface="Aptos Narrow" panose="020B0004020202020204" pitchFamily="34" charset="0"/>
                      </a:endParaRPr>
                    </a:p>
                  </a:txBody>
                  <a:tcPr marL="44875" marR="3740" marT="374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2545590270"/>
                  </a:ext>
                </a:extLst>
              </a:tr>
              <a:tr h="145988">
                <a:tc>
                  <a:txBody>
                    <a:bodyPr/>
                    <a:lstStyle/>
                    <a:p>
                      <a:pPr algn="l" fontAlgn="b"/>
                      <a:r>
                        <a:rPr lang="es-MX" sz="800" u="none" strike="noStrike">
                          <a:effectLst/>
                        </a:rPr>
                        <a:t>La entidad ha adoptado procesos y/o procedimientos internos específicos para la defensa jurídica en los sistemas de gestión de calidad de las entidades.</a:t>
                      </a:r>
                      <a:endParaRPr lang="es-MX" sz="800" b="0" i="0" u="none" strike="noStrike">
                        <a:solidFill>
                          <a:srgbClr val="000000"/>
                        </a:solidFill>
                        <a:effectLst/>
                        <a:latin typeface="Aptos Narrow" panose="020B0004020202020204" pitchFamily="34" charset="0"/>
                      </a:endParaRPr>
                    </a:p>
                  </a:txBody>
                  <a:tcPr marL="44875" marR="3740" marT="374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202191963"/>
                  </a:ext>
                </a:extLst>
              </a:tr>
              <a:tr h="145988">
                <a:tc>
                  <a:txBody>
                    <a:bodyPr/>
                    <a:lstStyle/>
                    <a:p>
                      <a:pPr algn="l" fontAlgn="b"/>
                      <a:r>
                        <a:rPr lang="es-MX" sz="800" u="none" strike="noStrike">
                          <a:effectLst/>
                        </a:rPr>
                        <a:t>La entidad ha integrado un Comité de Conciliación conformado por funcionarios de nivel directivo designados para el efecto, de acuerdo con lo previsto en la Ley 23 de 1991, modificada por la Ley 446 de 1998.</a:t>
                      </a:r>
                      <a:endParaRPr lang="es-MX" sz="800" b="0" i="0" u="none" strike="noStrike">
                        <a:solidFill>
                          <a:srgbClr val="000000"/>
                        </a:solidFill>
                        <a:effectLst/>
                        <a:latin typeface="Aptos Narrow" panose="020B0004020202020204" pitchFamily="34" charset="0"/>
                      </a:endParaRPr>
                    </a:p>
                  </a:txBody>
                  <a:tcPr marL="44875" marR="3740" marT="374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471267373"/>
                  </a:ext>
                </a:extLst>
              </a:tr>
            </a:tbl>
          </a:graphicData>
        </a:graphic>
      </p:graphicFrame>
    </p:spTree>
    <p:extLst>
      <p:ext uri="{BB962C8B-B14F-4D97-AF65-F5344CB8AC3E}">
        <p14:creationId xmlns:p14="http://schemas.microsoft.com/office/powerpoint/2010/main" val="40464424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326636-F519-AF71-3A6E-3F552E852CDF}"/>
            </a:ext>
          </a:extLst>
        </p:cNvPr>
        <p:cNvGrpSpPr/>
        <p:nvPr/>
      </p:nvGrpSpPr>
      <p:grpSpPr>
        <a:xfrm>
          <a:off x="0" y="0"/>
          <a:ext cx="0" cy="0"/>
          <a:chOff x="0" y="0"/>
          <a:chExt cx="0" cy="0"/>
        </a:xfrm>
      </p:grpSpPr>
      <p:sp>
        <p:nvSpPr>
          <p:cNvPr id="4" name="Rectángulo 3">
            <a:extLst>
              <a:ext uri="{FF2B5EF4-FFF2-40B4-BE49-F238E27FC236}">
                <a16:creationId xmlns:a16="http://schemas.microsoft.com/office/drawing/2014/main" id="{2BF511D2-C996-F4D8-F032-ACFE125BF78F}"/>
              </a:ext>
            </a:extLst>
          </p:cNvPr>
          <p:cNvSpPr/>
          <p:nvPr/>
        </p:nvSpPr>
        <p:spPr>
          <a:xfrm>
            <a:off x="541679" y="264697"/>
            <a:ext cx="9749985" cy="646331"/>
          </a:xfrm>
          <a:prstGeom prst="rect">
            <a:avLst/>
          </a:prstGeom>
          <a:noFill/>
        </p:spPr>
        <p:txBody>
          <a:bodyPr wrap="square" lIns="91440" tIns="45720" rIns="91440" bIns="45720" anchor="t">
            <a:spAutoFit/>
          </a:bodyPr>
          <a:ls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CO" sz="3600" b="1" i="0" u="none" strike="noStrike" kern="1200" cap="none" spc="0" normalizeH="0" baseline="0" noProof="0">
                <a:ln>
                  <a:noFill/>
                </a:ln>
                <a:solidFill>
                  <a:prstClr val="black">
                    <a:lumMod val="75000"/>
                    <a:lumOff val="25000"/>
                  </a:prstClr>
                </a:solidFill>
                <a:effectLst/>
                <a:uLnTx/>
                <a:uFillTx/>
                <a:latin typeface="Aptos ExtraBold"/>
                <a:ea typeface="+mn-ea"/>
                <a:cs typeface="+mn-cs"/>
              </a:rPr>
              <a:t>Actividades </a:t>
            </a:r>
          </a:p>
        </p:txBody>
      </p:sp>
      <p:sp>
        <p:nvSpPr>
          <p:cNvPr id="6" name="CuadroTexto 14">
            <a:extLst>
              <a:ext uri="{FF2B5EF4-FFF2-40B4-BE49-F238E27FC236}">
                <a16:creationId xmlns:a16="http://schemas.microsoft.com/office/drawing/2014/main" id="{CAAEE9B5-7458-32A1-EF6A-D7436CE54F65}"/>
              </a:ext>
            </a:extLst>
          </p:cNvPr>
          <p:cNvSpPr txBox="1"/>
          <p:nvPr/>
        </p:nvSpPr>
        <p:spPr>
          <a:xfrm rot="16200000">
            <a:off x="-803744" y="2046183"/>
            <a:ext cx="2370059" cy="161583"/>
          </a:xfrm>
          <a:prstGeom prst="rect">
            <a:avLst/>
          </a:prstGeom>
          <a:noFill/>
        </p:spPr>
        <p:txBody>
          <a:bodyPr wrap="square" lIns="68580" tIns="34290" rIns="68580" bIns="34290" rtlCol="0" anchor="t">
            <a:spAutoFit/>
          </a:bodyPr>
          <a:ls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385763" rtl="0" eaLnBrk="1" fontAlgn="auto" latinLnBrk="0" hangingPunct="1">
              <a:lnSpc>
                <a:spcPct val="100000"/>
              </a:lnSpc>
              <a:spcBef>
                <a:spcPts val="0"/>
              </a:spcBef>
              <a:spcAft>
                <a:spcPts val="0"/>
              </a:spcAft>
              <a:buClrTx/>
              <a:buSzTx/>
              <a:buFontTx/>
              <a:buNone/>
              <a:tabLst/>
              <a:defRPr/>
            </a:pPr>
            <a:r>
              <a:rPr kumimoji="0" lang="es-ES" sz="600" b="0" i="0" u="none" strike="noStrike" kern="1200" cap="none" spc="0" normalizeH="0" baseline="0" noProof="0">
                <a:ln>
                  <a:noFill/>
                </a:ln>
                <a:solidFill>
                  <a:prstClr val="black">
                    <a:lumMod val="75000"/>
                    <a:lumOff val="25000"/>
                  </a:prstClr>
                </a:solidFill>
                <a:effectLst/>
                <a:uLnTx/>
                <a:uFillTx/>
                <a:latin typeface="Calibri Light"/>
                <a:ea typeface="Calibri Light"/>
                <a:cs typeface="Calibri Light"/>
              </a:rPr>
              <a:t>Oficina Asesora de Planeación</a:t>
            </a:r>
          </a:p>
        </p:txBody>
      </p:sp>
      <p:pic>
        <p:nvPicPr>
          <p:cNvPr id="8" name="Imagen 7">
            <a:extLst>
              <a:ext uri="{FF2B5EF4-FFF2-40B4-BE49-F238E27FC236}">
                <a16:creationId xmlns:a16="http://schemas.microsoft.com/office/drawing/2014/main" id="{1D783727-EFEB-3030-882F-60C3AD3BCB8E}"/>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6788331" y="1044844"/>
            <a:ext cx="4267538" cy="4768128"/>
          </a:xfrm>
          <a:prstGeom prst="rect">
            <a:avLst/>
          </a:prstGeom>
        </p:spPr>
      </p:pic>
      <p:sp>
        <p:nvSpPr>
          <p:cNvPr id="9" name="Rectángulo 8">
            <a:extLst>
              <a:ext uri="{FF2B5EF4-FFF2-40B4-BE49-F238E27FC236}">
                <a16:creationId xmlns:a16="http://schemas.microsoft.com/office/drawing/2014/main" id="{094510F5-CE98-3133-2110-BD426C101DFB}"/>
              </a:ext>
              <a:ext uri="{C183D7F6-B498-43B3-948B-1728B52AA6E4}">
                <adec:decorative xmlns:adec="http://schemas.microsoft.com/office/drawing/2017/decorative" val="1"/>
              </a:ext>
            </a:extLst>
          </p:cNvPr>
          <p:cNvSpPr/>
          <p:nvPr/>
        </p:nvSpPr>
        <p:spPr>
          <a:xfrm>
            <a:off x="811144" y="1072836"/>
            <a:ext cx="5820147" cy="4712146"/>
          </a:xfrm>
          <a:prstGeom prst="rect">
            <a:avLst/>
          </a:prstGeom>
          <a:noFill/>
          <a:ln w="76200" cap="flat" cmpd="sng" algn="ctr">
            <a:solidFill>
              <a:srgbClr val="FFC000"/>
            </a:solidFill>
            <a:prstDash val="solid"/>
            <a:miter lim="800000"/>
          </a:ln>
          <a:effectLst/>
        </p:spPr>
        <p:txBody>
          <a:bodyPr rtlCol="0" anchor="ctr"/>
          <a:lstStyle/>
          <a:p>
            <a:pPr algn="ctr" defTabSz="623346">
              <a:defRPr/>
            </a:pPr>
            <a:endParaRPr lang="es-CO" sz="1227" kern="0">
              <a:solidFill>
                <a:prstClr val="white"/>
              </a:solidFill>
              <a:latin typeface="Calibri" panose="020F0502020204030204"/>
            </a:endParaRPr>
          </a:p>
        </p:txBody>
      </p:sp>
      <p:sp>
        <p:nvSpPr>
          <p:cNvPr id="10" name="CuadroTexto 9">
            <a:extLst>
              <a:ext uri="{FF2B5EF4-FFF2-40B4-BE49-F238E27FC236}">
                <a16:creationId xmlns:a16="http://schemas.microsoft.com/office/drawing/2014/main" id="{4376D45B-88A9-E491-F657-7F3EBC85DCA2}"/>
              </a:ext>
              <a:ext uri="{C183D7F6-B498-43B3-948B-1728B52AA6E4}">
                <adec:decorative xmlns:adec="http://schemas.microsoft.com/office/drawing/2017/decorative" val="1"/>
              </a:ext>
            </a:extLst>
          </p:cNvPr>
          <p:cNvSpPr txBox="1"/>
          <p:nvPr/>
        </p:nvSpPr>
        <p:spPr>
          <a:xfrm>
            <a:off x="1036994" y="1234056"/>
            <a:ext cx="5282942" cy="3688807"/>
          </a:xfrm>
          <a:prstGeom prst="rect">
            <a:avLst/>
          </a:prstGeom>
          <a:noFill/>
        </p:spPr>
        <p:txBody>
          <a:bodyPr wrap="square" lIns="62334" tIns="31167" rIns="62334" bIns="31167" anchor="t">
            <a:spAutoFit/>
          </a:bodyPr>
          <a:lstStyle/>
          <a:p>
            <a:pPr algn="just" defTabSz="623346">
              <a:defRPr/>
            </a:pPr>
            <a:r>
              <a:rPr lang="es-MX" sz="2181">
                <a:solidFill>
                  <a:prstClr val="black"/>
                </a:solidFill>
                <a:latin typeface="Calibri" panose="020F0502020204030204"/>
              </a:rPr>
              <a:t>Conclusiones</a:t>
            </a:r>
          </a:p>
          <a:p>
            <a:pPr algn="just" defTabSz="623346">
              <a:defRPr/>
            </a:pPr>
            <a:endParaRPr lang="es-MX" sz="2181">
              <a:solidFill>
                <a:prstClr val="black"/>
              </a:solidFill>
              <a:latin typeface="Calibri" panose="020F0502020204030204"/>
              <a:ea typeface="Calibri"/>
              <a:cs typeface="Calibri"/>
            </a:endParaRPr>
          </a:p>
          <a:p>
            <a:pPr marL="342900" indent="-342900" algn="just" defTabSz="623346">
              <a:buFont typeface="Arial" panose="020B0604020202020204" pitchFamily="34" charset="0"/>
              <a:buChar char="•"/>
              <a:defRPr/>
            </a:pPr>
            <a:r>
              <a:rPr lang="es-MX" sz="1600">
                <a:solidFill>
                  <a:prstClr val="black"/>
                </a:solidFill>
                <a:latin typeface="Calibri" panose="020F0502020204030204"/>
                <a:ea typeface="Calibri"/>
                <a:cs typeface="Calibri"/>
              </a:rPr>
              <a:t>Aún con las alertas emitidas por la Oficina Asesora de Planeación, existen actividades por debajo del 50%, con relación a las políticas de Evaluación y Control (en temas de administración del riesgo), Defensa Jurídica y Mejora Normativa. Las cuales, se les dará cumplimiento en el último trimestre del año. </a:t>
            </a:r>
          </a:p>
          <a:p>
            <a:pPr algn="just" defTabSz="623346">
              <a:defRPr/>
            </a:pPr>
            <a:endParaRPr lang="es-MX" sz="1600">
              <a:solidFill>
                <a:prstClr val="black"/>
              </a:solidFill>
              <a:latin typeface="Calibri" panose="020F0502020204030204"/>
              <a:ea typeface="Calibri"/>
              <a:cs typeface="Calibri"/>
            </a:endParaRPr>
          </a:p>
          <a:p>
            <a:pPr marL="342900" indent="-342900" algn="just" defTabSz="623346">
              <a:buFont typeface="Arial" panose="020B0604020202020204" pitchFamily="34" charset="0"/>
              <a:buChar char="•"/>
              <a:defRPr/>
            </a:pPr>
            <a:r>
              <a:rPr lang="es-MX" sz="1600">
                <a:solidFill>
                  <a:prstClr val="black"/>
                </a:solidFill>
                <a:latin typeface="Calibri" panose="020F0502020204030204"/>
                <a:ea typeface="Calibri"/>
                <a:cs typeface="Calibri"/>
              </a:rPr>
              <a:t>Tener en cuenta para este trimestre se actualizaran las actividades MIPG en razón al levantamiento y reporte de los nuevos planes de mejoramiento por parte de los procesos, de acuerdo a las recomendaciones de mejora según resultados del FURAG 2023. </a:t>
            </a:r>
            <a:endParaRPr lang="es-MX" sz="2181">
              <a:solidFill>
                <a:prstClr val="black"/>
              </a:solidFill>
              <a:latin typeface="Calibri" panose="020F0502020204030204"/>
              <a:ea typeface="Calibri"/>
              <a:cs typeface="Calibri"/>
            </a:endParaRPr>
          </a:p>
        </p:txBody>
      </p:sp>
    </p:spTree>
    <p:extLst>
      <p:ext uri="{BB962C8B-B14F-4D97-AF65-F5344CB8AC3E}">
        <p14:creationId xmlns:p14="http://schemas.microsoft.com/office/powerpoint/2010/main" val="7027811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48A059BF-3781-C398-33D9-C6420F8556E6}"/>
              </a:ext>
            </a:extLst>
          </p:cNvPr>
          <p:cNvSpPr txBox="1"/>
          <p:nvPr/>
        </p:nvSpPr>
        <p:spPr>
          <a:xfrm>
            <a:off x="745595" y="662473"/>
            <a:ext cx="10124564" cy="517064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6600" b="1" i="0" u="none" strike="noStrike" kern="1200" cap="none" spc="0" normalizeH="0" baseline="0" noProof="0">
                <a:ln>
                  <a:noFill/>
                </a:ln>
                <a:solidFill>
                  <a:srgbClr val="D32D37"/>
                </a:solidFill>
                <a:effectLst/>
                <a:uLnTx/>
                <a:uFillTx/>
                <a:latin typeface="Aptos Black"/>
                <a:ea typeface="+mn-lt"/>
                <a:cs typeface="+mn-lt"/>
              </a:rPr>
              <a:t>PI 8126 - Fortalecimiento institucional de la UAECOB para un gobierno confiable Bogotá D.C</a:t>
            </a:r>
          </a:p>
        </p:txBody>
      </p:sp>
    </p:spTree>
    <p:extLst>
      <p:ext uri="{BB962C8B-B14F-4D97-AF65-F5344CB8AC3E}">
        <p14:creationId xmlns:p14="http://schemas.microsoft.com/office/powerpoint/2010/main" val="42915305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a:extLst>
            <a:ext uri="{FF2B5EF4-FFF2-40B4-BE49-F238E27FC236}">
              <a16:creationId xmlns:a16="http://schemas.microsoft.com/office/drawing/2014/main" id="{AD3BF8DD-8210-18F5-6948-67B2BA40B52E}"/>
            </a:ext>
          </a:extLst>
        </p:cNvPr>
        <p:cNvGrpSpPr/>
        <p:nvPr/>
      </p:nvGrpSpPr>
      <p:grpSpPr>
        <a:xfrm>
          <a:off x="0" y="0"/>
          <a:ext cx="0" cy="0"/>
          <a:chOff x="0" y="0"/>
          <a:chExt cx="0" cy="0"/>
        </a:xfrm>
      </p:grpSpPr>
      <p:sp>
        <p:nvSpPr>
          <p:cNvPr id="2" name="Rectángulo 1">
            <a:extLst>
              <a:ext uri="{FF2B5EF4-FFF2-40B4-BE49-F238E27FC236}">
                <a16:creationId xmlns:a16="http://schemas.microsoft.com/office/drawing/2014/main" id="{6FB4C09D-AC61-F788-9A1E-E8F4655073F5}"/>
              </a:ext>
            </a:extLst>
          </p:cNvPr>
          <p:cNvSpPr/>
          <p:nvPr/>
        </p:nvSpPr>
        <p:spPr>
          <a:xfrm>
            <a:off x="551011" y="199382"/>
            <a:ext cx="9414083" cy="830997"/>
          </a:xfrm>
          <a:prstGeom prst="rect">
            <a:avLst/>
          </a:prstGeom>
          <a:noFill/>
        </p:spPr>
        <p:txBody>
          <a:bodyPr wrap="square" lIns="91440" tIns="45720" rIns="91440" bIns="45720" anchor="t">
            <a:spAutoFit/>
          </a:bodyPr>
          <a:ls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2400" b="1">
                <a:latin typeface="Aptos ExtraBold"/>
              </a:rPr>
              <a:t>P.I. 8126 Fortalecimiento institucional de la UAECOB para un gobierno confiable Bogotá D.C</a:t>
            </a:r>
          </a:p>
        </p:txBody>
      </p:sp>
      <p:sp>
        <p:nvSpPr>
          <p:cNvPr id="3" name="CuadroTexto 14">
            <a:extLst>
              <a:ext uri="{FF2B5EF4-FFF2-40B4-BE49-F238E27FC236}">
                <a16:creationId xmlns:a16="http://schemas.microsoft.com/office/drawing/2014/main" id="{5D733BE8-F43C-93AA-D9DE-64B06124F5F4}"/>
              </a:ext>
            </a:extLst>
          </p:cNvPr>
          <p:cNvSpPr txBox="1"/>
          <p:nvPr/>
        </p:nvSpPr>
        <p:spPr>
          <a:xfrm rot="16200000">
            <a:off x="-803744" y="2046183"/>
            <a:ext cx="2370059" cy="161583"/>
          </a:xfrm>
          <a:prstGeom prst="rect">
            <a:avLst/>
          </a:prstGeom>
          <a:noFill/>
        </p:spPr>
        <p:txBody>
          <a:bodyPr wrap="square" lIns="68580" tIns="34290" rIns="68580" bIns="34290" rtlCol="0" anchor="t">
            <a:spAutoFit/>
          </a:bodyPr>
          <a:ls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385763" rtl="0" eaLnBrk="1" fontAlgn="auto" latinLnBrk="0" hangingPunct="1">
              <a:lnSpc>
                <a:spcPct val="100000"/>
              </a:lnSpc>
              <a:spcBef>
                <a:spcPts val="0"/>
              </a:spcBef>
              <a:spcAft>
                <a:spcPts val="0"/>
              </a:spcAft>
              <a:buClrTx/>
              <a:buSzTx/>
              <a:buFontTx/>
              <a:buNone/>
              <a:tabLst/>
              <a:defRPr/>
            </a:pPr>
            <a:r>
              <a:rPr kumimoji="0" lang="es-ES" sz="600" b="0" i="0" u="none" strike="noStrike" kern="1200" cap="none" spc="0" normalizeH="0" baseline="0" noProof="0">
                <a:ln>
                  <a:noFill/>
                </a:ln>
                <a:solidFill>
                  <a:prstClr val="black">
                    <a:lumMod val="75000"/>
                    <a:lumOff val="25000"/>
                  </a:prstClr>
                </a:solidFill>
                <a:effectLst/>
                <a:uLnTx/>
                <a:uFillTx/>
                <a:latin typeface="Calibri Light"/>
                <a:ea typeface="Calibri Light"/>
                <a:cs typeface="Calibri Light"/>
              </a:rPr>
              <a:t>Oficina Asesora de Planeación </a:t>
            </a:r>
          </a:p>
        </p:txBody>
      </p:sp>
      <p:sp>
        <p:nvSpPr>
          <p:cNvPr id="4" name="CuadroTexto 3">
            <a:extLst>
              <a:ext uri="{FF2B5EF4-FFF2-40B4-BE49-F238E27FC236}">
                <a16:creationId xmlns:a16="http://schemas.microsoft.com/office/drawing/2014/main" id="{C44579FF-95DA-9B37-9EC6-AE03199A0CD7}"/>
              </a:ext>
            </a:extLst>
          </p:cNvPr>
          <p:cNvSpPr txBox="1"/>
          <p:nvPr/>
        </p:nvSpPr>
        <p:spPr>
          <a:xfrm>
            <a:off x="613488" y="1075081"/>
            <a:ext cx="5022202" cy="1815882"/>
          </a:xfrm>
          <a:prstGeom prst="rect">
            <a:avLst/>
          </a:prstGeom>
          <a:noFill/>
        </p:spPr>
        <p:txBody>
          <a:bodyPr wrap="square">
            <a:spAutoFit/>
          </a:bodyPr>
          <a:lstStyle/>
          <a:p>
            <a:pPr algn="just"/>
            <a:r>
              <a:rPr lang="es-CO" sz="1600"/>
              <a:t>1-Implementar el 100% de las actividades de seguimiento y control de los requisitos y directrices de las políticas del Modelo integrado de Planeación y Gestión – MIPG. </a:t>
            </a:r>
          </a:p>
          <a:p>
            <a:pPr algn="just">
              <a:lnSpc>
                <a:spcPct val="200000"/>
              </a:lnSpc>
            </a:pPr>
            <a:r>
              <a:rPr lang="es-CO" sz="1600"/>
              <a:t>Responsable: Oficina Asesora de Planeación.</a:t>
            </a:r>
          </a:p>
          <a:p>
            <a:pPr algn="just"/>
            <a:endParaRPr lang="es-CO" sz="1600"/>
          </a:p>
        </p:txBody>
      </p:sp>
      <p:cxnSp>
        <p:nvCxnSpPr>
          <p:cNvPr id="5" name="Conector recto 4">
            <a:extLst>
              <a:ext uri="{FF2B5EF4-FFF2-40B4-BE49-F238E27FC236}">
                <a16:creationId xmlns:a16="http://schemas.microsoft.com/office/drawing/2014/main" id="{F1F45120-ACCB-9B64-DD4E-FC85703063ED}"/>
              </a:ext>
            </a:extLst>
          </p:cNvPr>
          <p:cNvCxnSpPr>
            <a:cxnSpLocks/>
          </p:cNvCxnSpPr>
          <p:nvPr/>
        </p:nvCxnSpPr>
        <p:spPr>
          <a:xfrm>
            <a:off x="5775650" y="918130"/>
            <a:ext cx="0" cy="5230743"/>
          </a:xfrm>
          <a:prstGeom prst="line">
            <a:avLst/>
          </a:prstGeom>
          <a:ln w="28575"/>
        </p:spPr>
        <p:style>
          <a:lnRef idx="2">
            <a:schemeClr val="accent1"/>
          </a:lnRef>
          <a:fillRef idx="0">
            <a:schemeClr val="accent1"/>
          </a:fillRef>
          <a:effectRef idx="1">
            <a:schemeClr val="accent1"/>
          </a:effectRef>
          <a:fontRef idx="minor">
            <a:schemeClr val="tx1"/>
          </a:fontRef>
        </p:style>
      </p:cxnSp>
      <p:graphicFrame>
        <p:nvGraphicFramePr>
          <p:cNvPr id="6" name="Gráfico 5">
            <a:extLst>
              <a:ext uri="{FF2B5EF4-FFF2-40B4-BE49-F238E27FC236}">
                <a16:creationId xmlns:a16="http://schemas.microsoft.com/office/drawing/2014/main" id="{6A359512-6359-3C99-E1CA-5E4FCD79FC2F}"/>
              </a:ext>
            </a:extLst>
          </p:cNvPr>
          <p:cNvGraphicFramePr/>
          <p:nvPr/>
        </p:nvGraphicFramePr>
        <p:xfrm>
          <a:off x="2651450" y="2392285"/>
          <a:ext cx="2875902" cy="2957803"/>
        </p:xfrm>
        <a:graphic>
          <a:graphicData uri="http://schemas.openxmlformats.org/drawingml/2006/chart">
            <c:chart xmlns:c="http://schemas.openxmlformats.org/drawingml/2006/chart" xmlns:r="http://schemas.openxmlformats.org/officeDocument/2006/relationships" r:id="rId3"/>
          </a:graphicData>
        </a:graphic>
      </p:graphicFrame>
      <p:sp>
        <p:nvSpPr>
          <p:cNvPr id="7" name="CuadroTexto 6">
            <a:extLst>
              <a:ext uri="{FF2B5EF4-FFF2-40B4-BE49-F238E27FC236}">
                <a16:creationId xmlns:a16="http://schemas.microsoft.com/office/drawing/2014/main" id="{EAC1556A-2BAE-DEF4-336D-393F440BFD09}"/>
              </a:ext>
            </a:extLst>
          </p:cNvPr>
          <p:cNvSpPr txBox="1"/>
          <p:nvPr/>
        </p:nvSpPr>
        <p:spPr>
          <a:xfrm>
            <a:off x="884466" y="3161421"/>
            <a:ext cx="1660070" cy="584775"/>
          </a:xfrm>
          <a:prstGeom prst="rect">
            <a:avLst/>
          </a:prstGeom>
          <a:noFill/>
        </p:spPr>
        <p:txBody>
          <a:bodyPr wrap="square">
            <a:spAutoFit/>
          </a:bodyPr>
          <a:lstStyle/>
          <a:p>
            <a:pPr algn="just"/>
            <a:r>
              <a:rPr lang="es-MX" sz="1600" b="1"/>
              <a:t>Programado:</a:t>
            </a:r>
          </a:p>
          <a:p>
            <a:pPr algn="just"/>
            <a:r>
              <a:rPr lang="es-MX" sz="1600"/>
              <a:t>100% </a:t>
            </a:r>
            <a:endParaRPr lang="es-CO" sz="1600"/>
          </a:p>
        </p:txBody>
      </p:sp>
      <p:sp>
        <p:nvSpPr>
          <p:cNvPr id="8" name="Rectángulo 7">
            <a:extLst>
              <a:ext uri="{FF2B5EF4-FFF2-40B4-BE49-F238E27FC236}">
                <a16:creationId xmlns:a16="http://schemas.microsoft.com/office/drawing/2014/main" id="{974647F7-A2C6-1489-322E-7581B2233F36}"/>
              </a:ext>
            </a:extLst>
          </p:cNvPr>
          <p:cNvSpPr/>
          <p:nvPr/>
        </p:nvSpPr>
        <p:spPr>
          <a:xfrm>
            <a:off x="697074" y="3251417"/>
            <a:ext cx="205274" cy="205274"/>
          </a:xfrm>
          <a:prstGeom prst="rect">
            <a:avLst/>
          </a:prstGeom>
          <a:solidFill>
            <a:srgbClr val="FFC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sz="1600"/>
          </a:p>
        </p:txBody>
      </p:sp>
      <p:sp>
        <p:nvSpPr>
          <p:cNvPr id="9" name="CuadroTexto 8">
            <a:extLst>
              <a:ext uri="{FF2B5EF4-FFF2-40B4-BE49-F238E27FC236}">
                <a16:creationId xmlns:a16="http://schemas.microsoft.com/office/drawing/2014/main" id="{D8A8EFA3-1608-4C39-7DE4-D4E58C6C7ABB}"/>
              </a:ext>
            </a:extLst>
          </p:cNvPr>
          <p:cNvSpPr txBox="1"/>
          <p:nvPr/>
        </p:nvSpPr>
        <p:spPr>
          <a:xfrm>
            <a:off x="3173055" y="3744528"/>
            <a:ext cx="1726163" cy="1015663"/>
          </a:xfrm>
          <a:prstGeom prst="rect">
            <a:avLst/>
          </a:prstGeom>
          <a:noFill/>
        </p:spPr>
        <p:txBody>
          <a:bodyPr wrap="square">
            <a:spAutoFit/>
          </a:bodyPr>
          <a:lstStyle/>
          <a:p>
            <a:pPr algn="ctr"/>
            <a:r>
              <a:rPr lang="es-MX" sz="6000" b="1">
                <a:solidFill>
                  <a:schemeClr val="bg1"/>
                </a:solidFill>
              </a:rPr>
              <a:t>93%</a:t>
            </a:r>
            <a:endParaRPr lang="es-CO" sz="6000">
              <a:solidFill>
                <a:schemeClr val="bg1"/>
              </a:solidFill>
            </a:endParaRPr>
          </a:p>
        </p:txBody>
      </p:sp>
      <p:sp>
        <p:nvSpPr>
          <p:cNvPr id="10" name="CuadroTexto 9">
            <a:extLst>
              <a:ext uri="{FF2B5EF4-FFF2-40B4-BE49-F238E27FC236}">
                <a16:creationId xmlns:a16="http://schemas.microsoft.com/office/drawing/2014/main" id="{5545E221-1746-2E55-6C04-81F71B2C0292}"/>
              </a:ext>
            </a:extLst>
          </p:cNvPr>
          <p:cNvSpPr txBox="1"/>
          <p:nvPr/>
        </p:nvSpPr>
        <p:spPr>
          <a:xfrm>
            <a:off x="884466" y="3814564"/>
            <a:ext cx="1660070" cy="584775"/>
          </a:xfrm>
          <a:prstGeom prst="rect">
            <a:avLst/>
          </a:prstGeom>
          <a:noFill/>
        </p:spPr>
        <p:txBody>
          <a:bodyPr wrap="square">
            <a:spAutoFit/>
          </a:bodyPr>
          <a:lstStyle/>
          <a:p>
            <a:pPr algn="just"/>
            <a:r>
              <a:rPr lang="es-MX" sz="1600" b="1"/>
              <a:t>Avance:</a:t>
            </a:r>
          </a:p>
          <a:p>
            <a:pPr algn="just"/>
            <a:r>
              <a:rPr lang="es-MX" sz="1600"/>
              <a:t>93% </a:t>
            </a:r>
            <a:endParaRPr lang="es-CO" sz="1600"/>
          </a:p>
        </p:txBody>
      </p:sp>
      <p:sp>
        <p:nvSpPr>
          <p:cNvPr id="11" name="Rectángulo 10">
            <a:extLst>
              <a:ext uri="{FF2B5EF4-FFF2-40B4-BE49-F238E27FC236}">
                <a16:creationId xmlns:a16="http://schemas.microsoft.com/office/drawing/2014/main" id="{973E4099-439F-F26C-7B43-704D8DCE528A}"/>
              </a:ext>
            </a:extLst>
          </p:cNvPr>
          <p:cNvSpPr/>
          <p:nvPr/>
        </p:nvSpPr>
        <p:spPr>
          <a:xfrm>
            <a:off x="697074" y="3904560"/>
            <a:ext cx="205274" cy="205274"/>
          </a:xfrm>
          <a:prstGeom prst="rect">
            <a:avLst/>
          </a:prstGeom>
          <a:solidFill>
            <a:srgbClr val="00206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sz="1600"/>
          </a:p>
        </p:txBody>
      </p:sp>
      <p:sp>
        <p:nvSpPr>
          <p:cNvPr id="12" name="CuadroTexto 11">
            <a:extLst>
              <a:ext uri="{FF2B5EF4-FFF2-40B4-BE49-F238E27FC236}">
                <a16:creationId xmlns:a16="http://schemas.microsoft.com/office/drawing/2014/main" id="{34AA6330-D408-3591-44AF-8346C52FC79B}"/>
              </a:ext>
            </a:extLst>
          </p:cNvPr>
          <p:cNvSpPr txBox="1"/>
          <p:nvPr/>
        </p:nvSpPr>
        <p:spPr>
          <a:xfrm>
            <a:off x="421045" y="2745042"/>
            <a:ext cx="1712943" cy="338554"/>
          </a:xfrm>
          <a:prstGeom prst="rect">
            <a:avLst/>
          </a:prstGeom>
          <a:noFill/>
        </p:spPr>
        <p:txBody>
          <a:bodyPr wrap="square">
            <a:spAutoFit/>
          </a:bodyPr>
          <a:lstStyle/>
          <a:p>
            <a:pPr algn="just"/>
            <a:r>
              <a:rPr lang="es-MX" sz="1600" b="1"/>
              <a:t>Meta 2024:</a:t>
            </a:r>
            <a:endParaRPr lang="es-CO" sz="1600"/>
          </a:p>
        </p:txBody>
      </p:sp>
      <p:sp>
        <p:nvSpPr>
          <p:cNvPr id="13" name="CuadroTexto 12">
            <a:extLst>
              <a:ext uri="{FF2B5EF4-FFF2-40B4-BE49-F238E27FC236}">
                <a16:creationId xmlns:a16="http://schemas.microsoft.com/office/drawing/2014/main" id="{4D0D1174-6FE3-E249-7442-6F1D81D77D3B}"/>
              </a:ext>
            </a:extLst>
          </p:cNvPr>
          <p:cNvSpPr txBox="1"/>
          <p:nvPr/>
        </p:nvSpPr>
        <p:spPr>
          <a:xfrm>
            <a:off x="300493" y="5180811"/>
            <a:ext cx="3003677" cy="338554"/>
          </a:xfrm>
          <a:prstGeom prst="rect">
            <a:avLst/>
          </a:prstGeom>
          <a:noFill/>
        </p:spPr>
        <p:txBody>
          <a:bodyPr wrap="square">
            <a:spAutoFit/>
          </a:bodyPr>
          <a:lstStyle/>
          <a:p>
            <a:pPr algn="just"/>
            <a:r>
              <a:rPr lang="es-MX" sz="1600" b="1"/>
              <a:t>Apropiación: </a:t>
            </a:r>
            <a:r>
              <a:rPr lang="es-MX" sz="1600"/>
              <a:t> $452.631.100</a:t>
            </a:r>
            <a:endParaRPr lang="es-CO" sz="1600"/>
          </a:p>
        </p:txBody>
      </p:sp>
      <p:sp>
        <p:nvSpPr>
          <p:cNvPr id="14" name="CuadroTexto 13">
            <a:extLst>
              <a:ext uri="{FF2B5EF4-FFF2-40B4-BE49-F238E27FC236}">
                <a16:creationId xmlns:a16="http://schemas.microsoft.com/office/drawing/2014/main" id="{2D7924F4-F1D7-F1A3-CB07-031650C164DC}"/>
              </a:ext>
            </a:extLst>
          </p:cNvPr>
          <p:cNvSpPr txBox="1"/>
          <p:nvPr/>
        </p:nvSpPr>
        <p:spPr>
          <a:xfrm>
            <a:off x="311800" y="4816932"/>
            <a:ext cx="2487383" cy="338554"/>
          </a:xfrm>
          <a:prstGeom prst="rect">
            <a:avLst/>
          </a:prstGeom>
          <a:noFill/>
        </p:spPr>
        <p:txBody>
          <a:bodyPr wrap="square">
            <a:spAutoFit/>
          </a:bodyPr>
          <a:lstStyle/>
          <a:p>
            <a:pPr algn="just"/>
            <a:r>
              <a:rPr lang="es-MX" sz="1600" b="1"/>
              <a:t>Presupuesto 2024:</a:t>
            </a:r>
            <a:endParaRPr lang="es-CO" sz="1600"/>
          </a:p>
        </p:txBody>
      </p:sp>
      <p:sp>
        <p:nvSpPr>
          <p:cNvPr id="15" name="CuadroTexto 14">
            <a:extLst>
              <a:ext uri="{FF2B5EF4-FFF2-40B4-BE49-F238E27FC236}">
                <a16:creationId xmlns:a16="http://schemas.microsoft.com/office/drawing/2014/main" id="{E056CC39-1B3B-6A2B-B606-A21427761247}"/>
              </a:ext>
            </a:extLst>
          </p:cNvPr>
          <p:cNvSpPr txBox="1"/>
          <p:nvPr/>
        </p:nvSpPr>
        <p:spPr>
          <a:xfrm>
            <a:off x="311800" y="5473469"/>
            <a:ext cx="3414224" cy="338554"/>
          </a:xfrm>
          <a:prstGeom prst="rect">
            <a:avLst/>
          </a:prstGeom>
          <a:noFill/>
        </p:spPr>
        <p:txBody>
          <a:bodyPr wrap="square">
            <a:spAutoFit/>
          </a:bodyPr>
          <a:lstStyle/>
          <a:p>
            <a:pPr algn="just"/>
            <a:r>
              <a:rPr lang="es-MX" sz="1600" b="1"/>
              <a:t>Compromisos: </a:t>
            </a:r>
            <a:r>
              <a:rPr lang="es-MX" sz="1600"/>
              <a:t> $437.647.600</a:t>
            </a:r>
            <a:endParaRPr lang="es-CO" sz="1600"/>
          </a:p>
        </p:txBody>
      </p:sp>
      <p:sp>
        <p:nvSpPr>
          <p:cNvPr id="16" name="CuadroTexto 15">
            <a:extLst>
              <a:ext uri="{FF2B5EF4-FFF2-40B4-BE49-F238E27FC236}">
                <a16:creationId xmlns:a16="http://schemas.microsoft.com/office/drawing/2014/main" id="{A52CEC90-0B2B-786C-C184-33D97934B0FD}"/>
              </a:ext>
            </a:extLst>
          </p:cNvPr>
          <p:cNvSpPr txBox="1"/>
          <p:nvPr/>
        </p:nvSpPr>
        <p:spPr>
          <a:xfrm>
            <a:off x="326280" y="5766127"/>
            <a:ext cx="3003677" cy="338554"/>
          </a:xfrm>
          <a:prstGeom prst="rect">
            <a:avLst/>
          </a:prstGeom>
          <a:noFill/>
        </p:spPr>
        <p:txBody>
          <a:bodyPr wrap="square">
            <a:spAutoFit/>
          </a:bodyPr>
          <a:lstStyle/>
          <a:p>
            <a:pPr algn="just"/>
            <a:r>
              <a:rPr lang="es-MX" sz="1600" b="1"/>
              <a:t>Giros: </a:t>
            </a:r>
            <a:r>
              <a:rPr lang="es-MX" sz="1600"/>
              <a:t> $83.607.676</a:t>
            </a:r>
            <a:endParaRPr lang="es-CO" sz="1600"/>
          </a:p>
        </p:txBody>
      </p:sp>
      <p:sp>
        <p:nvSpPr>
          <p:cNvPr id="17" name="CuadroTexto 16">
            <a:extLst>
              <a:ext uri="{FF2B5EF4-FFF2-40B4-BE49-F238E27FC236}">
                <a16:creationId xmlns:a16="http://schemas.microsoft.com/office/drawing/2014/main" id="{229673AB-3F60-3C86-48DD-A98954BCA084}"/>
              </a:ext>
            </a:extLst>
          </p:cNvPr>
          <p:cNvSpPr txBox="1"/>
          <p:nvPr/>
        </p:nvSpPr>
        <p:spPr>
          <a:xfrm>
            <a:off x="6006582" y="1112404"/>
            <a:ext cx="5367433" cy="1503425"/>
          </a:xfrm>
          <a:prstGeom prst="rect">
            <a:avLst/>
          </a:prstGeom>
          <a:noFill/>
        </p:spPr>
        <p:txBody>
          <a:bodyPr wrap="square">
            <a:spAutoFit/>
          </a:bodyPr>
          <a:lstStyle/>
          <a:p>
            <a:pPr algn="just"/>
            <a:r>
              <a:rPr lang="es-MX" sz="1600"/>
              <a:t>2-Formular y ejecutar el 100% de las actividades asociadas al modelo de relacionamiento con la ciudadanía; participación y  colaboración ciudadana y, medidas de integridad y anticorrupción.</a:t>
            </a:r>
          </a:p>
          <a:p>
            <a:pPr algn="just">
              <a:lnSpc>
                <a:spcPct val="200000"/>
              </a:lnSpc>
            </a:pPr>
            <a:r>
              <a:rPr lang="es-CO" sz="1600"/>
              <a:t>Responsable: Oficina Asesora de Planeación.</a:t>
            </a:r>
          </a:p>
        </p:txBody>
      </p:sp>
      <p:graphicFrame>
        <p:nvGraphicFramePr>
          <p:cNvPr id="18" name="Gráfico 17">
            <a:extLst>
              <a:ext uri="{FF2B5EF4-FFF2-40B4-BE49-F238E27FC236}">
                <a16:creationId xmlns:a16="http://schemas.microsoft.com/office/drawing/2014/main" id="{F81195B7-6278-E0E1-5407-23B4B11BA277}"/>
              </a:ext>
            </a:extLst>
          </p:cNvPr>
          <p:cNvGraphicFramePr/>
          <p:nvPr/>
        </p:nvGraphicFramePr>
        <p:xfrm>
          <a:off x="8665958" y="2373478"/>
          <a:ext cx="2875902" cy="2957803"/>
        </p:xfrm>
        <a:graphic>
          <a:graphicData uri="http://schemas.openxmlformats.org/drawingml/2006/chart">
            <c:chart xmlns:c="http://schemas.openxmlformats.org/drawingml/2006/chart" xmlns:r="http://schemas.openxmlformats.org/officeDocument/2006/relationships" r:id="rId4"/>
          </a:graphicData>
        </a:graphic>
      </p:graphicFrame>
      <p:sp>
        <p:nvSpPr>
          <p:cNvPr id="19" name="CuadroTexto 18">
            <a:extLst>
              <a:ext uri="{FF2B5EF4-FFF2-40B4-BE49-F238E27FC236}">
                <a16:creationId xmlns:a16="http://schemas.microsoft.com/office/drawing/2014/main" id="{04505DEE-362C-4F24-4673-2774CD2E6017}"/>
              </a:ext>
            </a:extLst>
          </p:cNvPr>
          <p:cNvSpPr txBox="1"/>
          <p:nvPr/>
        </p:nvSpPr>
        <p:spPr>
          <a:xfrm>
            <a:off x="6705649" y="3199237"/>
            <a:ext cx="1660070" cy="584775"/>
          </a:xfrm>
          <a:prstGeom prst="rect">
            <a:avLst/>
          </a:prstGeom>
          <a:noFill/>
        </p:spPr>
        <p:txBody>
          <a:bodyPr wrap="square">
            <a:spAutoFit/>
          </a:bodyPr>
          <a:lstStyle/>
          <a:p>
            <a:pPr algn="just"/>
            <a:r>
              <a:rPr lang="es-MX" sz="1600" b="1"/>
              <a:t>Programado:</a:t>
            </a:r>
          </a:p>
          <a:p>
            <a:pPr algn="just"/>
            <a:r>
              <a:rPr lang="es-MX" sz="1600"/>
              <a:t>100% </a:t>
            </a:r>
            <a:endParaRPr lang="es-CO" sz="1600"/>
          </a:p>
        </p:txBody>
      </p:sp>
      <p:sp>
        <p:nvSpPr>
          <p:cNvPr id="20" name="Rectángulo 19">
            <a:extLst>
              <a:ext uri="{FF2B5EF4-FFF2-40B4-BE49-F238E27FC236}">
                <a16:creationId xmlns:a16="http://schemas.microsoft.com/office/drawing/2014/main" id="{DC61AB29-843B-34D3-917C-5C1D36E646A8}"/>
              </a:ext>
            </a:extLst>
          </p:cNvPr>
          <p:cNvSpPr/>
          <p:nvPr/>
        </p:nvSpPr>
        <p:spPr>
          <a:xfrm>
            <a:off x="6452037" y="3275297"/>
            <a:ext cx="205274" cy="205274"/>
          </a:xfrm>
          <a:prstGeom prst="rect">
            <a:avLst/>
          </a:prstGeom>
          <a:solidFill>
            <a:srgbClr val="FFC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sz="1600"/>
          </a:p>
        </p:txBody>
      </p:sp>
      <p:sp>
        <p:nvSpPr>
          <p:cNvPr id="21" name="CuadroTexto 20">
            <a:extLst>
              <a:ext uri="{FF2B5EF4-FFF2-40B4-BE49-F238E27FC236}">
                <a16:creationId xmlns:a16="http://schemas.microsoft.com/office/drawing/2014/main" id="{675EC3CF-D5DC-C132-1F3E-F9D0A1AB4189}"/>
              </a:ext>
            </a:extLst>
          </p:cNvPr>
          <p:cNvSpPr txBox="1"/>
          <p:nvPr/>
        </p:nvSpPr>
        <p:spPr>
          <a:xfrm>
            <a:off x="9535778" y="4012754"/>
            <a:ext cx="1726163" cy="923330"/>
          </a:xfrm>
          <a:prstGeom prst="rect">
            <a:avLst/>
          </a:prstGeom>
          <a:noFill/>
        </p:spPr>
        <p:txBody>
          <a:bodyPr wrap="square">
            <a:spAutoFit/>
          </a:bodyPr>
          <a:lstStyle/>
          <a:p>
            <a:pPr algn="ctr"/>
            <a:r>
              <a:rPr lang="es-MX" sz="5400" b="1">
                <a:solidFill>
                  <a:schemeClr val="bg1"/>
                </a:solidFill>
              </a:rPr>
              <a:t>61%</a:t>
            </a:r>
            <a:endParaRPr lang="es-CO" sz="5400">
              <a:solidFill>
                <a:schemeClr val="bg1"/>
              </a:solidFill>
            </a:endParaRPr>
          </a:p>
        </p:txBody>
      </p:sp>
      <p:sp>
        <p:nvSpPr>
          <p:cNvPr id="22" name="CuadroTexto 21">
            <a:extLst>
              <a:ext uri="{FF2B5EF4-FFF2-40B4-BE49-F238E27FC236}">
                <a16:creationId xmlns:a16="http://schemas.microsoft.com/office/drawing/2014/main" id="{AD899673-8849-A6C7-1852-B0F56833C066}"/>
              </a:ext>
            </a:extLst>
          </p:cNvPr>
          <p:cNvSpPr txBox="1"/>
          <p:nvPr/>
        </p:nvSpPr>
        <p:spPr>
          <a:xfrm>
            <a:off x="6705649" y="3852380"/>
            <a:ext cx="1660070" cy="584775"/>
          </a:xfrm>
          <a:prstGeom prst="rect">
            <a:avLst/>
          </a:prstGeom>
          <a:noFill/>
        </p:spPr>
        <p:txBody>
          <a:bodyPr wrap="square">
            <a:spAutoFit/>
          </a:bodyPr>
          <a:lstStyle/>
          <a:p>
            <a:pPr algn="just"/>
            <a:r>
              <a:rPr lang="es-MX" sz="1600" b="1"/>
              <a:t>Avance:</a:t>
            </a:r>
          </a:p>
          <a:p>
            <a:pPr algn="just"/>
            <a:r>
              <a:rPr lang="es-MX" sz="1600"/>
              <a:t>61% </a:t>
            </a:r>
            <a:endParaRPr lang="es-CO" sz="1600"/>
          </a:p>
        </p:txBody>
      </p:sp>
      <p:sp>
        <p:nvSpPr>
          <p:cNvPr id="23" name="Rectángulo 22">
            <a:extLst>
              <a:ext uri="{FF2B5EF4-FFF2-40B4-BE49-F238E27FC236}">
                <a16:creationId xmlns:a16="http://schemas.microsoft.com/office/drawing/2014/main" id="{F27B59F8-6D96-776C-34E6-351B7F602D8D}"/>
              </a:ext>
            </a:extLst>
          </p:cNvPr>
          <p:cNvSpPr/>
          <p:nvPr/>
        </p:nvSpPr>
        <p:spPr>
          <a:xfrm>
            <a:off x="6518257" y="3942376"/>
            <a:ext cx="205274" cy="205274"/>
          </a:xfrm>
          <a:prstGeom prst="rect">
            <a:avLst/>
          </a:prstGeom>
          <a:solidFill>
            <a:srgbClr val="00206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sz="1600"/>
          </a:p>
        </p:txBody>
      </p:sp>
      <p:sp>
        <p:nvSpPr>
          <p:cNvPr id="24" name="CuadroTexto 23">
            <a:extLst>
              <a:ext uri="{FF2B5EF4-FFF2-40B4-BE49-F238E27FC236}">
                <a16:creationId xmlns:a16="http://schemas.microsoft.com/office/drawing/2014/main" id="{0CA2342A-606D-B0B8-765B-57F10F954989}"/>
              </a:ext>
            </a:extLst>
          </p:cNvPr>
          <p:cNvSpPr txBox="1"/>
          <p:nvPr/>
        </p:nvSpPr>
        <p:spPr>
          <a:xfrm>
            <a:off x="6242228" y="2782858"/>
            <a:ext cx="1712943" cy="338554"/>
          </a:xfrm>
          <a:prstGeom prst="rect">
            <a:avLst/>
          </a:prstGeom>
          <a:noFill/>
        </p:spPr>
        <p:txBody>
          <a:bodyPr wrap="square">
            <a:spAutoFit/>
          </a:bodyPr>
          <a:lstStyle/>
          <a:p>
            <a:pPr algn="just"/>
            <a:r>
              <a:rPr lang="es-MX" sz="1600" b="1"/>
              <a:t>Meta 2024:</a:t>
            </a:r>
            <a:endParaRPr lang="es-CO" sz="1600"/>
          </a:p>
        </p:txBody>
      </p:sp>
      <p:sp>
        <p:nvSpPr>
          <p:cNvPr id="25" name="CuadroTexto 24">
            <a:extLst>
              <a:ext uri="{FF2B5EF4-FFF2-40B4-BE49-F238E27FC236}">
                <a16:creationId xmlns:a16="http://schemas.microsoft.com/office/drawing/2014/main" id="{5BC38FFB-A3A1-115F-2705-953B0386D1B6}"/>
              </a:ext>
            </a:extLst>
          </p:cNvPr>
          <p:cNvSpPr txBox="1"/>
          <p:nvPr/>
        </p:nvSpPr>
        <p:spPr>
          <a:xfrm>
            <a:off x="7110707" y="5102679"/>
            <a:ext cx="3003677" cy="338554"/>
          </a:xfrm>
          <a:prstGeom prst="rect">
            <a:avLst/>
          </a:prstGeom>
          <a:noFill/>
        </p:spPr>
        <p:txBody>
          <a:bodyPr wrap="square">
            <a:spAutoFit/>
          </a:bodyPr>
          <a:lstStyle/>
          <a:p>
            <a:pPr algn="just"/>
            <a:r>
              <a:rPr lang="es-MX" sz="1600" b="1"/>
              <a:t>Apropiación: </a:t>
            </a:r>
            <a:r>
              <a:rPr lang="es-MX" sz="1600"/>
              <a:t> $219.787.340</a:t>
            </a:r>
            <a:endParaRPr lang="es-CO" sz="1600"/>
          </a:p>
        </p:txBody>
      </p:sp>
      <p:sp>
        <p:nvSpPr>
          <p:cNvPr id="26" name="CuadroTexto 25">
            <a:extLst>
              <a:ext uri="{FF2B5EF4-FFF2-40B4-BE49-F238E27FC236}">
                <a16:creationId xmlns:a16="http://schemas.microsoft.com/office/drawing/2014/main" id="{920E22A4-BD96-F89C-A90D-A00489B4EDDE}"/>
              </a:ext>
            </a:extLst>
          </p:cNvPr>
          <p:cNvSpPr txBox="1"/>
          <p:nvPr/>
        </p:nvSpPr>
        <p:spPr>
          <a:xfrm>
            <a:off x="5863515" y="4686300"/>
            <a:ext cx="2487383" cy="338554"/>
          </a:xfrm>
          <a:prstGeom prst="rect">
            <a:avLst/>
          </a:prstGeom>
          <a:noFill/>
        </p:spPr>
        <p:txBody>
          <a:bodyPr wrap="square">
            <a:spAutoFit/>
          </a:bodyPr>
          <a:lstStyle/>
          <a:p>
            <a:pPr algn="just"/>
            <a:r>
              <a:rPr lang="es-MX" sz="1600" b="1"/>
              <a:t>Presupuesto 2024:</a:t>
            </a:r>
            <a:endParaRPr lang="es-CO" sz="1600"/>
          </a:p>
        </p:txBody>
      </p:sp>
      <p:sp>
        <p:nvSpPr>
          <p:cNvPr id="27" name="CuadroTexto 26">
            <a:extLst>
              <a:ext uri="{FF2B5EF4-FFF2-40B4-BE49-F238E27FC236}">
                <a16:creationId xmlns:a16="http://schemas.microsoft.com/office/drawing/2014/main" id="{F72DC6B1-5E8E-8E3A-7735-BD46F51DDF87}"/>
              </a:ext>
            </a:extLst>
          </p:cNvPr>
          <p:cNvSpPr txBox="1"/>
          <p:nvPr/>
        </p:nvSpPr>
        <p:spPr>
          <a:xfrm>
            <a:off x="6886772" y="5475904"/>
            <a:ext cx="3414224" cy="338554"/>
          </a:xfrm>
          <a:prstGeom prst="rect">
            <a:avLst/>
          </a:prstGeom>
          <a:noFill/>
        </p:spPr>
        <p:txBody>
          <a:bodyPr wrap="square">
            <a:spAutoFit/>
          </a:bodyPr>
          <a:lstStyle/>
          <a:p>
            <a:pPr algn="just"/>
            <a:r>
              <a:rPr lang="es-MX" sz="1600" b="1"/>
              <a:t>Compromisos: </a:t>
            </a:r>
            <a:r>
              <a:rPr lang="es-MX" sz="1600"/>
              <a:t> $195.500.000</a:t>
            </a:r>
            <a:endParaRPr lang="es-CO" sz="1600"/>
          </a:p>
        </p:txBody>
      </p:sp>
      <p:sp>
        <p:nvSpPr>
          <p:cNvPr id="28" name="CuadroTexto 27">
            <a:extLst>
              <a:ext uri="{FF2B5EF4-FFF2-40B4-BE49-F238E27FC236}">
                <a16:creationId xmlns:a16="http://schemas.microsoft.com/office/drawing/2014/main" id="{995719BE-B34C-4665-EE0A-396C692A992E}"/>
              </a:ext>
            </a:extLst>
          </p:cNvPr>
          <p:cNvSpPr txBox="1"/>
          <p:nvPr/>
        </p:nvSpPr>
        <p:spPr>
          <a:xfrm>
            <a:off x="7810503" y="5849129"/>
            <a:ext cx="3003677" cy="338554"/>
          </a:xfrm>
          <a:prstGeom prst="rect">
            <a:avLst/>
          </a:prstGeom>
          <a:noFill/>
        </p:spPr>
        <p:txBody>
          <a:bodyPr wrap="square">
            <a:spAutoFit/>
          </a:bodyPr>
          <a:lstStyle/>
          <a:p>
            <a:pPr algn="just"/>
            <a:r>
              <a:rPr lang="es-MX" sz="1600" b="1"/>
              <a:t>Giros: </a:t>
            </a:r>
            <a:r>
              <a:rPr lang="es-MX" sz="1600"/>
              <a:t> $20.316.667</a:t>
            </a:r>
            <a:endParaRPr lang="es-CO" sz="1600"/>
          </a:p>
        </p:txBody>
      </p:sp>
      <p:graphicFrame>
        <p:nvGraphicFramePr>
          <p:cNvPr id="31" name="Tabla 30">
            <a:extLst>
              <a:ext uri="{FF2B5EF4-FFF2-40B4-BE49-F238E27FC236}">
                <a16:creationId xmlns:a16="http://schemas.microsoft.com/office/drawing/2014/main" id="{4ED80020-5A5F-6040-5425-30945D7E9037}"/>
              </a:ext>
            </a:extLst>
          </p:cNvPr>
          <p:cNvGraphicFramePr>
            <a:graphicFrameLocks noGrp="1"/>
          </p:cNvGraphicFramePr>
          <p:nvPr/>
        </p:nvGraphicFramePr>
        <p:xfrm>
          <a:off x="1456079" y="6246534"/>
          <a:ext cx="8630312" cy="518160"/>
        </p:xfrm>
        <a:graphic>
          <a:graphicData uri="http://schemas.openxmlformats.org/drawingml/2006/table">
            <a:tbl>
              <a:tblPr firstRow="1" bandRow="1">
                <a:tableStyleId>{5C22544A-7EE6-4342-B048-85BDC9FD1C3A}</a:tableStyleId>
              </a:tblPr>
              <a:tblGrid>
                <a:gridCol w="4315156">
                  <a:extLst>
                    <a:ext uri="{9D8B030D-6E8A-4147-A177-3AD203B41FA5}">
                      <a16:colId xmlns:a16="http://schemas.microsoft.com/office/drawing/2014/main" val="2814354756"/>
                    </a:ext>
                  </a:extLst>
                </a:gridCol>
                <a:gridCol w="4315156">
                  <a:extLst>
                    <a:ext uri="{9D8B030D-6E8A-4147-A177-3AD203B41FA5}">
                      <a16:colId xmlns:a16="http://schemas.microsoft.com/office/drawing/2014/main" val="1557970858"/>
                    </a:ext>
                  </a:extLst>
                </a:gridCol>
              </a:tblGrid>
              <a:tr h="148194">
                <a:tc>
                  <a:txBody>
                    <a:bodyPr/>
                    <a:lstStyle/>
                    <a:p>
                      <a:pPr algn="ctr"/>
                      <a:r>
                        <a:rPr lang="es-MX" sz="1100"/>
                        <a:t>Bogdata</a:t>
                      </a:r>
                      <a:endParaRPr lang="es-CO" sz="1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r>
                        <a:rPr lang="es-MX" sz="1100"/>
                        <a:t>Segplan </a:t>
                      </a:r>
                      <a:endParaRPr lang="es-CO" sz="1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3245861610"/>
                  </a:ext>
                </a:extLst>
              </a:tr>
              <a:tr h="20096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100"/>
                        <a:t>Fuente de información Financiera (Corte 31 de Octubre)</a:t>
                      </a:r>
                      <a:endParaRPr lang="es-CO" sz="1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s-MX" sz="1100"/>
                        <a:t>Información de Metas (Corte 30 de septiembre</a:t>
                      </a:r>
                      <a:endParaRPr lang="es-CO" sz="1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03064589"/>
                  </a:ext>
                </a:extLst>
              </a:tr>
            </a:tbl>
          </a:graphicData>
        </a:graphic>
      </p:graphicFrame>
    </p:spTree>
    <p:extLst>
      <p:ext uri="{BB962C8B-B14F-4D97-AF65-F5344CB8AC3E}">
        <p14:creationId xmlns:p14="http://schemas.microsoft.com/office/powerpoint/2010/main" val="40512936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a:extLst>
            <a:ext uri="{FF2B5EF4-FFF2-40B4-BE49-F238E27FC236}">
              <a16:creationId xmlns:a16="http://schemas.microsoft.com/office/drawing/2014/main" id="{7A7C4AAA-0FBE-B55A-1E74-62F27AEDE87A}"/>
            </a:ext>
          </a:extLst>
        </p:cNvPr>
        <p:cNvGrpSpPr/>
        <p:nvPr/>
      </p:nvGrpSpPr>
      <p:grpSpPr>
        <a:xfrm>
          <a:off x="0" y="0"/>
          <a:ext cx="0" cy="0"/>
          <a:chOff x="0" y="0"/>
          <a:chExt cx="0" cy="0"/>
        </a:xfrm>
      </p:grpSpPr>
      <p:sp>
        <p:nvSpPr>
          <p:cNvPr id="31" name="Rectángulo 30">
            <a:extLst>
              <a:ext uri="{FF2B5EF4-FFF2-40B4-BE49-F238E27FC236}">
                <a16:creationId xmlns:a16="http://schemas.microsoft.com/office/drawing/2014/main" id="{461C8D7F-8D3F-F547-E5F6-C8F7AA3F3925}"/>
              </a:ext>
            </a:extLst>
          </p:cNvPr>
          <p:cNvSpPr/>
          <p:nvPr/>
        </p:nvSpPr>
        <p:spPr>
          <a:xfrm>
            <a:off x="551011" y="199382"/>
            <a:ext cx="9414083" cy="830997"/>
          </a:xfrm>
          <a:prstGeom prst="rect">
            <a:avLst/>
          </a:prstGeom>
          <a:noFill/>
        </p:spPr>
        <p:txBody>
          <a:bodyPr wrap="square" lIns="91440" tIns="45720" rIns="91440" bIns="45720" anchor="t">
            <a:spAutoFit/>
          </a:bodyPr>
          <a:ls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2400" b="1">
                <a:latin typeface="Aptos ExtraBold"/>
              </a:rPr>
              <a:t>P.I. 8126 </a:t>
            </a:r>
            <a:r>
              <a:rPr lang="es-MX" sz="2400" b="1">
                <a:solidFill>
                  <a:schemeClr val="tx1">
                    <a:lumMod val="75000"/>
                    <a:lumOff val="25000"/>
                  </a:schemeClr>
                </a:solidFill>
                <a:latin typeface="Aptos ExtraBold"/>
              </a:rPr>
              <a:t>Fortalecimiento institucional de la UAECOB para un gobierno confiable Bogotá D.C</a:t>
            </a:r>
          </a:p>
        </p:txBody>
      </p:sp>
      <p:sp>
        <p:nvSpPr>
          <p:cNvPr id="32" name="CuadroTexto 14">
            <a:extLst>
              <a:ext uri="{FF2B5EF4-FFF2-40B4-BE49-F238E27FC236}">
                <a16:creationId xmlns:a16="http://schemas.microsoft.com/office/drawing/2014/main" id="{CE72692F-6CB3-0ED8-A27C-1E4EF266ED24}"/>
              </a:ext>
            </a:extLst>
          </p:cNvPr>
          <p:cNvSpPr txBox="1"/>
          <p:nvPr/>
        </p:nvSpPr>
        <p:spPr>
          <a:xfrm rot="16200000">
            <a:off x="-803744" y="2046183"/>
            <a:ext cx="2370059" cy="161583"/>
          </a:xfrm>
          <a:prstGeom prst="rect">
            <a:avLst/>
          </a:prstGeom>
          <a:noFill/>
        </p:spPr>
        <p:txBody>
          <a:bodyPr wrap="square" lIns="68580" tIns="34290" rIns="68580" bIns="34290" rtlCol="0" anchor="t">
            <a:spAutoFit/>
          </a:bodyPr>
          <a:ls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385763" rtl="0" eaLnBrk="1" fontAlgn="auto" latinLnBrk="0" hangingPunct="1">
              <a:lnSpc>
                <a:spcPct val="100000"/>
              </a:lnSpc>
              <a:spcBef>
                <a:spcPts val="0"/>
              </a:spcBef>
              <a:spcAft>
                <a:spcPts val="0"/>
              </a:spcAft>
              <a:buClrTx/>
              <a:buSzTx/>
              <a:buFontTx/>
              <a:buNone/>
              <a:tabLst/>
              <a:defRPr/>
            </a:pPr>
            <a:r>
              <a:rPr kumimoji="0" lang="es-ES" sz="600" b="0" i="0" u="none" strike="noStrike" kern="1200" cap="none" spc="0" normalizeH="0" baseline="0" noProof="0">
                <a:ln>
                  <a:noFill/>
                </a:ln>
                <a:solidFill>
                  <a:prstClr val="black">
                    <a:lumMod val="75000"/>
                    <a:lumOff val="25000"/>
                  </a:prstClr>
                </a:solidFill>
                <a:effectLst/>
                <a:uLnTx/>
                <a:uFillTx/>
                <a:latin typeface="Calibri Light"/>
                <a:ea typeface="Calibri Light"/>
                <a:cs typeface="Calibri Light"/>
              </a:rPr>
              <a:t>Oficina Asesora de Planeación </a:t>
            </a:r>
          </a:p>
        </p:txBody>
      </p:sp>
      <p:sp>
        <p:nvSpPr>
          <p:cNvPr id="33" name="CuadroTexto 32">
            <a:extLst>
              <a:ext uri="{FF2B5EF4-FFF2-40B4-BE49-F238E27FC236}">
                <a16:creationId xmlns:a16="http://schemas.microsoft.com/office/drawing/2014/main" id="{3CA86FAD-14F0-2BE7-BE12-A50A32B0DDEB}"/>
              </a:ext>
            </a:extLst>
          </p:cNvPr>
          <p:cNvSpPr txBox="1"/>
          <p:nvPr/>
        </p:nvSpPr>
        <p:spPr>
          <a:xfrm>
            <a:off x="613488" y="1175854"/>
            <a:ext cx="5022202" cy="1010982"/>
          </a:xfrm>
          <a:prstGeom prst="rect">
            <a:avLst/>
          </a:prstGeom>
          <a:noFill/>
        </p:spPr>
        <p:txBody>
          <a:bodyPr wrap="square">
            <a:spAutoFit/>
          </a:bodyPr>
          <a:lstStyle/>
          <a:p>
            <a:pPr algn="just"/>
            <a:r>
              <a:rPr lang="es-MX" sz="1600"/>
              <a:t>3-Implementar el 100% de los sistemas y modelos de gestión que defina la UAECOB en el marco del MIPG.</a:t>
            </a:r>
          </a:p>
          <a:p>
            <a:pPr algn="just">
              <a:lnSpc>
                <a:spcPct val="200000"/>
              </a:lnSpc>
            </a:pPr>
            <a:r>
              <a:rPr lang="es-CO" sz="1600"/>
              <a:t>Responsable: Oficina Asesora de Planeación.</a:t>
            </a:r>
          </a:p>
        </p:txBody>
      </p:sp>
      <p:sp>
        <p:nvSpPr>
          <p:cNvPr id="45" name="CuadroTexto 44">
            <a:extLst>
              <a:ext uri="{FF2B5EF4-FFF2-40B4-BE49-F238E27FC236}">
                <a16:creationId xmlns:a16="http://schemas.microsoft.com/office/drawing/2014/main" id="{919028A2-7CDD-1261-E241-C4F0AE751D49}"/>
              </a:ext>
            </a:extLst>
          </p:cNvPr>
          <p:cNvSpPr txBox="1"/>
          <p:nvPr/>
        </p:nvSpPr>
        <p:spPr>
          <a:xfrm>
            <a:off x="6006582" y="1175854"/>
            <a:ext cx="5367433" cy="1010982"/>
          </a:xfrm>
          <a:prstGeom prst="rect">
            <a:avLst/>
          </a:prstGeom>
          <a:noFill/>
        </p:spPr>
        <p:txBody>
          <a:bodyPr wrap="square">
            <a:spAutoFit/>
          </a:bodyPr>
          <a:lstStyle/>
          <a:p>
            <a:pPr algn="just"/>
            <a:r>
              <a:rPr lang="es-MX" sz="1600"/>
              <a:t>4-Administrar, soportar y mantener el 100% del servicio de Herramientas de Colaboración y sistemas de información.</a:t>
            </a:r>
          </a:p>
          <a:p>
            <a:pPr algn="just">
              <a:lnSpc>
                <a:spcPct val="200000"/>
              </a:lnSpc>
            </a:pPr>
            <a:r>
              <a:rPr lang="es-CO" sz="1600"/>
              <a:t>Responsable: Tecnologías de la información.</a:t>
            </a:r>
          </a:p>
        </p:txBody>
      </p:sp>
      <p:graphicFrame>
        <p:nvGraphicFramePr>
          <p:cNvPr id="46" name="Gráfico 45">
            <a:extLst>
              <a:ext uri="{FF2B5EF4-FFF2-40B4-BE49-F238E27FC236}">
                <a16:creationId xmlns:a16="http://schemas.microsoft.com/office/drawing/2014/main" id="{8CFE0606-F25E-A06E-596E-76DF987741FB}"/>
              </a:ext>
            </a:extLst>
          </p:cNvPr>
          <p:cNvGraphicFramePr/>
          <p:nvPr/>
        </p:nvGraphicFramePr>
        <p:xfrm>
          <a:off x="8134222" y="2047135"/>
          <a:ext cx="2875902" cy="2957803"/>
        </p:xfrm>
        <a:graphic>
          <a:graphicData uri="http://schemas.openxmlformats.org/drawingml/2006/chart">
            <c:chart xmlns:c="http://schemas.openxmlformats.org/drawingml/2006/chart" xmlns:r="http://schemas.openxmlformats.org/officeDocument/2006/relationships" r:id="rId3"/>
          </a:graphicData>
        </a:graphic>
      </p:graphicFrame>
      <p:sp>
        <p:nvSpPr>
          <p:cNvPr id="47" name="CuadroTexto 46">
            <a:extLst>
              <a:ext uri="{FF2B5EF4-FFF2-40B4-BE49-F238E27FC236}">
                <a16:creationId xmlns:a16="http://schemas.microsoft.com/office/drawing/2014/main" id="{5D136A80-C151-5B87-85AB-25FCFD7AD6C9}"/>
              </a:ext>
            </a:extLst>
          </p:cNvPr>
          <p:cNvSpPr txBox="1"/>
          <p:nvPr/>
        </p:nvSpPr>
        <p:spPr>
          <a:xfrm>
            <a:off x="6578863" y="2927522"/>
            <a:ext cx="1660070" cy="584775"/>
          </a:xfrm>
          <a:prstGeom prst="rect">
            <a:avLst/>
          </a:prstGeom>
          <a:noFill/>
        </p:spPr>
        <p:txBody>
          <a:bodyPr wrap="square">
            <a:spAutoFit/>
          </a:bodyPr>
          <a:lstStyle/>
          <a:p>
            <a:pPr algn="just"/>
            <a:r>
              <a:rPr lang="es-MX" sz="1600" b="1"/>
              <a:t>Programado:</a:t>
            </a:r>
          </a:p>
          <a:p>
            <a:pPr algn="just"/>
            <a:r>
              <a:rPr lang="es-MX" sz="1600"/>
              <a:t>100% </a:t>
            </a:r>
            <a:endParaRPr lang="es-CO" sz="1600"/>
          </a:p>
        </p:txBody>
      </p:sp>
      <p:sp>
        <p:nvSpPr>
          <p:cNvPr id="48" name="Rectángulo 47">
            <a:extLst>
              <a:ext uri="{FF2B5EF4-FFF2-40B4-BE49-F238E27FC236}">
                <a16:creationId xmlns:a16="http://schemas.microsoft.com/office/drawing/2014/main" id="{B5D39B3C-0773-47C0-D302-71875A786FD8}"/>
              </a:ext>
            </a:extLst>
          </p:cNvPr>
          <p:cNvSpPr/>
          <p:nvPr/>
        </p:nvSpPr>
        <p:spPr>
          <a:xfrm>
            <a:off x="6391471" y="3017518"/>
            <a:ext cx="205274" cy="205274"/>
          </a:xfrm>
          <a:prstGeom prst="rect">
            <a:avLst/>
          </a:prstGeom>
          <a:solidFill>
            <a:srgbClr val="FFC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sz="1600"/>
          </a:p>
        </p:txBody>
      </p:sp>
      <p:sp>
        <p:nvSpPr>
          <p:cNvPr id="49" name="CuadroTexto 48">
            <a:extLst>
              <a:ext uri="{FF2B5EF4-FFF2-40B4-BE49-F238E27FC236}">
                <a16:creationId xmlns:a16="http://schemas.microsoft.com/office/drawing/2014/main" id="{0F22EC1F-264A-F88A-7A7D-63A5742C14DC}"/>
              </a:ext>
            </a:extLst>
          </p:cNvPr>
          <p:cNvSpPr txBox="1"/>
          <p:nvPr/>
        </p:nvSpPr>
        <p:spPr>
          <a:xfrm>
            <a:off x="8556171" y="3761056"/>
            <a:ext cx="2127381" cy="830997"/>
          </a:xfrm>
          <a:prstGeom prst="rect">
            <a:avLst/>
          </a:prstGeom>
          <a:noFill/>
        </p:spPr>
        <p:txBody>
          <a:bodyPr wrap="square">
            <a:spAutoFit/>
          </a:bodyPr>
          <a:lstStyle/>
          <a:p>
            <a:pPr algn="ctr"/>
            <a:r>
              <a:rPr lang="es-MX" sz="4800" b="1">
                <a:solidFill>
                  <a:schemeClr val="bg1"/>
                </a:solidFill>
              </a:rPr>
              <a:t>67,4%</a:t>
            </a:r>
            <a:endParaRPr lang="es-CO" sz="4800">
              <a:solidFill>
                <a:schemeClr val="bg1"/>
              </a:solidFill>
            </a:endParaRPr>
          </a:p>
        </p:txBody>
      </p:sp>
      <p:sp>
        <p:nvSpPr>
          <p:cNvPr id="50" name="CuadroTexto 49">
            <a:extLst>
              <a:ext uri="{FF2B5EF4-FFF2-40B4-BE49-F238E27FC236}">
                <a16:creationId xmlns:a16="http://schemas.microsoft.com/office/drawing/2014/main" id="{30DACCF8-D6BC-B8AC-629F-9D55629565B5}"/>
              </a:ext>
            </a:extLst>
          </p:cNvPr>
          <p:cNvSpPr txBox="1"/>
          <p:nvPr/>
        </p:nvSpPr>
        <p:spPr>
          <a:xfrm>
            <a:off x="6578863" y="3580665"/>
            <a:ext cx="1660070" cy="584775"/>
          </a:xfrm>
          <a:prstGeom prst="rect">
            <a:avLst/>
          </a:prstGeom>
          <a:noFill/>
        </p:spPr>
        <p:txBody>
          <a:bodyPr wrap="square">
            <a:spAutoFit/>
          </a:bodyPr>
          <a:lstStyle/>
          <a:p>
            <a:pPr algn="just"/>
            <a:r>
              <a:rPr lang="es-MX" sz="1600" b="1"/>
              <a:t>Avance:</a:t>
            </a:r>
          </a:p>
          <a:p>
            <a:pPr algn="just"/>
            <a:r>
              <a:rPr lang="es-MX" sz="1600"/>
              <a:t>67,4% </a:t>
            </a:r>
            <a:endParaRPr lang="es-CO" sz="1600"/>
          </a:p>
        </p:txBody>
      </p:sp>
      <p:sp>
        <p:nvSpPr>
          <p:cNvPr id="51" name="Rectángulo 50">
            <a:extLst>
              <a:ext uri="{FF2B5EF4-FFF2-40B4-BE49-F238E27FC236}">
                <a16:creationId xmlns:a16="http://schemas.microsoft.com/office/drawing/2014/main" id="{6E74A7EE-AFD4-474E-3AFE-8EDEB6AF15B2}"/>
              </a:ext>
            </a:extLst>
          </p:cNvPr>
          <p:cNvSpPr/>
          <p:nvPr/>
        </p:nvSpPr>
        <p:spPr>
          <a:xfrm>
            <a:off x="6391471" y="3670661"/>
            <a:ext cx="205274" cy="205274"/>
          </a:xfrm>
          <a:prstGeom prst="rect">
            <a:avLst/>
          </a:prstGeom>
          <a:solidFill>
            <a:srgbClr val="00206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sz="1600"/>
          </a:p>
        </p:txBody>
      </p:sp>
      <p:sp>
        <p:nvSpPr>
          <p:cNvPr id="52" name="CuadroTexto 51">
            <a:extLst>
              <a:ext uri="{FF2B5EF4-FFF2-40B4-BE49-F238E27FC236}">
                <a16:creationId xmlns:a16="http://schemas.microsoft.com/office/drawing/2014/main" id="{8602BE54-DC5F-7F8C-744E-A33098D21B3D}"/>
              </a:ext>
            </a:extLst>
          </p:cNvPr>
          <p:cNvSpPr txBox="1"/>
          <p:nvPr/>
        </p:nvSpPr>
        <p:spPr>
          <a:xfrm>
            <a:off x="6115442" y="2511143"/>
            <a:ext cx="1712943" cy="338554"/>
          </a:xfrm>
          <a:prstGeom prst="rect">
            <a:avLst/>
          </a:prstGeom>
          <a:noFill/>
        </p:spPr>
        <p:txBody>
          <a:bodyPr wrap="square">
            <a:spAutoFit/>
          </a:bodyPr>
          <a:lstStyle/>
          <a:p>
            <a:pPr algn="just"/>
            <a:r>
              <a:rPr lang="es-MX" sz="1600" b="1"/>
              <a:t>Meta 2024:</a:t>
            </a:r>
            <a:endParaRPr lang="es-CO" sz="1600"/>
          </a:p>
        </p:txBody>
      </p:sp>
      <p:sp>
        <p:nvSpPr>
          <p:cNvPr id="53" name="CuadroTexto 52">
            <a:extLst>
              <a:ext uri="{FF2B5EF4-FFF2-40B4-BE49-F238E27FC236}">
                <a16:creationId xmlns:a16="http://schemas.microsoft.com/office/drawing/2014/main" id="{1056E289-6C57-8563-BED1-7FD2958DD01F}"/>
              </a:ext>
            </a:extLst>
          </p:cNvPr>
          <p:cNvSpPr txBox="1"/>
          <p:nvPr/>
        </p:nvSpPr>
        <p:spPr>
          <a:xfrm>
            <a:off x="7110707" y="4942933"/>
            <a:ext cx="3003677" cy="338554"/>
          </a:xfrm>
          <a:prstGeom prst="rect">
            <a:avLst/>
          </a:prstGeom>
          <a:noFill/>
        </p:spPr>
        <p:txBody>
          <a:bodyPr wrap="square">
            <a:spAutoFit/>
          </a:bodyPr>
          <a:lstStyle/>
          <a:p>
            <a:pPr algn="just"/>
            <a:r>
              <a:rPr lang="es-MX" sz="1600" b="1"/>
              <a:t>Apropiación: </a:t>
            </a:r>
            <a:r>
              <a:rPr lang="es-MX" sz="1600"/>
              <a:t> $391.143.900</a:t>
            </a:r>
            <a:endParaRPr lang="es-CO" sz="1600"/>
          </a:p>
        </p:txBody>
      </p:sp>
      <p:sp>
        <p:nvSpPr>
          <p:cNvPr id="54" name="CuadroTexto 53">
            <a:extLst>
              <a:ext uri="{FF2B5EF4-FFF2-40B4-BE49-F238E27FC236}">
                <a16:creationId xmlns:a16="http://schemas.microsoft.com/office/drawing/2014/main" id="{170ED5F9-3487-814F-B04D-9FE5580796D8}"/>
              </a:ext>
            </a:extLst>
          </p:cNvPr>
          <p:cNvSpPr txBox="1"/>
          <p:nvPr/>
        </p:nvSpPr>
        <p:spPr>
          <a:xfrm>
            <a:off x="5863515" y="4526554"/>
            <a:ext cx="2487383" cy="338554"/>
          </a:xfrm>
          <a:prstGeom prst="rect">
            <a:avLst/>
          </a:prstGeom>
          <a:noFill/>
        </p:spPr>
        <p:txBody>
          <a:bodyPr wrap="square">
            <a:spAutoFit/>
          </a:bodyPr>
          <a:lstStyle/>
          <a:p>
            <a:pPr algn="just"/>
            <a:r>
              <a:rPr lang="es-MX" sz="1600" b="1"/>
              <a:t>Presupuesto 2024:</a:t>
            </a:r>
            <a:endParaRPr lang="es-CO" sz="1600"/>
          </a:p>
        </p:txBody>
      </p:sp>
      <p:sp>
        <p:nvSpPr>
          <p:cNvPr id="55" name="CuadroTexto 54">
            <a:extLst>
              <a:ext uri="{FF2B5EF4-FFF2-40B4-BE49-F238E27FC236}">
                <a16:creationId xmlns:a16="http://schemas.microsoft.com/office/drawing/2014/main" id="{FB709BF8-2E99-0D46-5248-FFC75969790E}"/>
              </a:ext>
            </a:extLst>
          </p:cNvPr>
          <p:cNvSpPr txBox="1"/>
          <p:nvPr/>
        </p:nvSpPr>
        <p:spPr>
          <a:xfrm>
            <a:off x="6886772" y="5316158"/>
            <a:ext cx="3414224" cy="338554"/>
          </a:xfrm>
          <a:prstGeom prst="rect">
            <a:avLst/>
          </a:prstGeom>
          <a:noFill/>
        </p:spPr>
        <p:txBody>
          <a:bodyPr wrap="square">
            <a:spAutoFit/>
          </a:bodyPr>
          <a:lstStyle/>
          <a:p>
            <a:pPr algn="just"/>
            <a:r>
              <a:rPr lang="es-MX" sz="1600" b="1"/>
              <a:t>Compromisos: </a:t>
            </a:r>
            <a:r>
              <a:rPr lang="es-MX" sz="1600"/>
              <a:t> $195.792.551</a:t>
            </a:r>
            <a:endParaRPr lang="es-CO" sz="1600"/>
          </a:p>
        </p:txBody>
      </p:sp>
      <p:sp>
        <p:nvSpPr>
          <p:cNvPr id="56" name="CuadroTexto 55">
            <a:extLst>
              <a:ext uri="{FF2B5EF4-FFF2-40B4-BE49-F238E27FC236}">
                <a16:creationId xmlns:a16="http://schemas.microsoft.com/office/drawing/2014/main" id="{34469320-8211-81A1-9147-C1CED3DB88EC}"/>
              </a:ext>
            </a:extLst>
          </p:cNvPr>
          <p:cNvSpPr txBox="1"/>
          <p:nvPr/>
        </p:nvSpPr>
        <p:spPr>
          <a:xfrm>
            <a:off x="7810503" y="5689383"/>
            <a:ext cx="3003677" cy="338554"/>
          </a:xfrm>
          <a:prstGeom prst="rect">
            <a:avLst/>
          </a:prstGeom>
          <a:noFill/>
        </p:spPr>
        <p:txBody>
          <a:bodyPr wrap="square">
            <a:spAutoFit/>
          </a:bodyPr>
          <a:lstStyle/>
          <a:p>
            <a:pPr algn="just"/>
            <a:r>
              <a:rPr lang="es-MX" sz="1600" b="1"/>
              <a:t>Giros: </a:t>
            </a:r>
            <a:r>
              <a:rPr lang="es-MX" sz="1600"/>
              <a:t> $50.645.371</a:t>
            </a:r>
            <a:endParaRPr lang="es-CO" sz="1600"/>
          </a:p>
        </p:txBody>
      </p:sp>
      <p:cxnSp>
        <p:nvCxnSpPr>
          <p:cNvPr id="57" name="Conector recto 56">
            <a:extLst>
              <a:ext uri="{FF2B5EF4-FFF2-40B4-BE49-F238E27FC236}">
                <a16:creationId xmlns:a16="http://schemas.microsoft.com/office/drawing/2014/main" id="{D86CFF97-AF24-B1DA-8441-F774C76641D3}"/>
              </a:ext>
            </a:extLst>
          </p:cNvPr>
          <p:cNvCxnSpPr>
            <a:cxnSpLocks/>
          </p:cNvCxnSpPr>
          <p:nvPr/>
        </p:nvCxnSpPr>
        <p:spPr>
          <a:xfrm>
            <a:off x="5775650" y="918130"/>
            <a:ext cx="0" cy="5414937"/>
          </a:xfrm>
          <a:prstGeom prst="line">
            <a:avLst/>
          </a:prstGeom>
          <a:ln w="28575"/>
        </p:spPr>
        <p:style>
          <a:lnRef idx="2">
            <a:schemeClr val="accent1"/>
          </a:lnRef>
          <a:fillRef idx="0">
            <a:schemeClr val="accent1"/>
          </a:fillRef>
          <a:effectRef idx="1">
            <a:schemeClr val="accent1"/>
          </a:effectRef>
          <a:fontRef idx="minor">
            <a:schemeClr val="tx1"/>
          </a:fontRef>
        </p:style>
      </p:cxnSp>
      <p:sp>
        <p:nvSpPr>
          <p:cNvPr id="14" name="CuadroTexto 13">
            <a:extLst>
              <a:ext uri="{FF2B5EF4-FFF2-40B4-BE49-F238E27FC236}">
                <a16:creationId xmlns:a16="http://schemas.microsoft.com/office/drawing/2014/main" id="{D8F61D74-5B79-6128-2DB8-8AA7622CC96F}"/>
              </a:ext>
            </a:extLst>
          </p:cNvPr>
          <p:cNvSpPr txBox="1"/>
          <p:nvPr/>
        </p:nvSpPr>
        <p:spPr>
          <a:xfrm>
            <a:off x="1045809" y="2899530"/>
            <a:ext cx="1660070" cy="584775"/>
          </a:xfrm>
          <a:prstGeom prst="rect">
            <a:avLst/>
          </a:prstGeom>
          <a:noFill/>
        </p:spPr>
        <p:txBody>
          <a:bodyPr wrap="square">
            <a:spAutoFit/>
          </a:bodyPr>
          <a:lstStyle/>
          <a:p>
            <a:pPr algn="just"/>
            <a:r>
              <a:rPr lang="es-MX" sz="1600" b="1"/>
              <a:t>Programado:</a:t>
            </a:r>
          </a:p>
          <a:p>
            <a:pPr algn="just"/>
            <a:r>
              <a:rPr lang="es-MX" sz="1600"/>
              <a:t>100%</a:t>
            </a:r>
            <a:endParaRPr lang="es-CO" sz="1600"/>
          </a:p>
        </p:txBody>
      </p:sp>
      <p:sp>
        <p:nvSpPr>
          <p:cNvPr id="15" name="Rectángulo 14">
            <a:extLst>
              <a:ext uri="{FF2B5EF4-FFF2-40B4-BE49-F238E27FC236}">
                <a16:creationId xmlns:a16="http://schemas.microsoft.com/office/drawing/2014/main" id="{BD7139E6-8F53-279A-F426-78D9AF9B453D}"/>
              </a:ext>
            </a:extLst>
          </p:cNvPr>
          <p:cNvSpPr/>
          <p:nvPr/>
        </p:nvSpPr>
        <p:spPr>
          <a:xfrm>
            <a:off x="858417" y="2989526"/>
            <a:ext cx="205274" cy="205274"/>
          </a:xfrm>
          <a:prstGeom prst="rect">
            <a:avLst/>
          </a:prstGeom>
          <a:solidFill>
            <a:srgbClr val="FFC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sz="1600"/>
          </a:p>
        </p:txBody>
      </p:sp>
      <p:sp>
        <p:nvSpPr>
          <p:cNvPr id="16" name="CuadroTexto 15">
            <a:extLst>
              <a:ext uri="{FF2B5EF4-FFF2-40B4-BE49-F238E27FC236}">
                <a16:creationId xmlns:a16="http://schemas.microsoft.com/office/drawing/2014/main" id="{6503F7EC-8288-4140-DD05-396E8B26BFD3}"/>
              </a:ext>
            </a:extLst>
          </p:cNvPr>
          <p:cNvSpPr txBox="1"/>
          <p:nvPr/>
        </p:nvSpPr>
        <p:spPr>
          <a:xfrm>
            <a:off x="1045809" y="3552673"/>
            <a:ext cx="1660070" cy="584775"/>
          </a:xfrm>
          <a:prstGeom prst="rect">
            <a:avLst/>
          </a:prstGeom>
          <a:noFill/>
        </p:spPr>
        <p:txBody>
          <a:bodyPr wrap="square">
            <a:spAutoFit/>
          </a:bodyPr>
          <a:lstStyle/>
          <a:p>
            <a:pPr algn="just"/>
            <a:r>
              <a:rPr lang="es-MX" sz="1600" b="1"/>
              <a:t>Avance:</a:t>
            </a:r>
          </a:p>
          <a:p>
            <a:pPr algn="just"/>
            <a:r>
              <a:rPr lang="es-MX" sz="1600"/>
              <a:t>26,7</a:t>
            </a:r>
            <a:endParaRPr lang="es-CO" sz="1600"/>
          </a:p>
        </p:txBody>
      </p:sp>
      <p:sp>
        <p:nvSpPr>
          <p:cNvPr id="17" name="Rectángulo 16">
            <a:extLst>
              <a:ext uri="{FF2B5EF4-FFF2-40B4-BE49-F238E27FC236}">
                <a16:creationId xmlns:a16="http://schemas.microsoft.com/office/drawing/2014/main" id="{F69D724E-41C7-046F-6995-CB0D4396D8A7}"/>
              </a:ext>
            </a:extLst>
          </p:cNvPr>
          <p:cNvSpPr/>
          <p:nvPr/>
        </p:nvSpPr>
        <p:spPr>
          <a:xfrm>
            <a:off x="858417" y="3642669"/>
            <a:ext cx="205274" cy="205274"/>
          </a:xfrm>
          <a:prstGeom prst="rect">
            <a:avLst/>
          </a:prstGeom>
          <a:solidFill>
            <a:srgbClr val="00206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sz="1600"/>
          </a:p>
        </p:txBody>
      </p:sp>
      <p:sp>
        <p:nvSpPr>
          <p:cNvPr id="18" name="CuadroTexto 17">
            <a:extLst>
              <a:ext uri="{FF2B5EF4-FFF2-40B4-BE49-F238E27FC236}">
                <a16:creationId xmlns:a16="http://schemas.microsoft.com/office/drawing/2014/main" id="{B0E82BDC-E6EE-3A5B-93DB-A085A0B4EECA}"/>
              </a:ext>
            </a:extLst>
          </p:cNvPr>
          <p:cNvSpPr txBox="1"/>
          <p:nvPr/>
        </p:nvSpPr>
        <p:spPr>
          <a:xfrm>
            <a:off x="582388" y="2483151"/>
            <a:ext cx="2142897" cy="338554"/>
          </a:xfrm>
          <a:prstGeom prst="rect">
            <a:avLst/>
          </a:prstGeom>
          <a:noFill/>
        </p:spPr>
        <p:txBody>
          <a:bodyPr wrap="square">
            <a:spAutoFit/>
          </a:bodyPr>
          <a:lstStyle/>
          <a:p>
            <a:pPr algn="just"/>
            <a:r>
              <a:rPr lang="es-MX" sz="1600" b="1"/>
              <a:t>Meta 2024: 15%</a:t>
            </a:r>
          </a:p>
        </p:txBody>
      </p:sp>
      <p:sp>
        <p:nvSpPr>
          <p:cNvPr id="19" name="CuadroTexto 18">
            <a:extLst>
              <a:ext uri="{FF2B5EF4-FFF2-40B4-BE49-F238E27FC236}">
                <a16:creationId xmlns:a16="http://schemas.microsoft.com/office/drawing/2014/main" id="{ADC8ACB1-2F55-5A32-76FE-0386905BE52E}"/>
              </a:ext>
            </a:extLst>
          </p:cNvPr>
          <p:cNvSpPr txBox="1"/>
          <p:nvPr/>
        </p:nvSpPr>
        <p:spPr>
          <a:xfrm>
            <a:off x="1693717" y="5082893"/>
            <a:ext cx="3003677" cy="338554"/>
          </a:xfrm>
          <a:prstGeom prst="rect">
            <a:avLst/>
          </a:prstGeom>
          <a:noFill/>
        </p:spPr>
        <p:txBody>
          <a:bodyPr wrap="square">
            <a:spAutoFit/>
          </a:bodyPr>
          <a:lstStyle/>
          <a:p>
            <a:pPr algn="just"/>
            <a:r>
              <a:rPr lang="es-MX" sz="1600" b="1"/>
              <a:t>Apropiación: </a:t>
            </a:r>
            <a:r>
              <a:rPr lang="es-MX" sz="1600"/>
              <a:t> $162.500.000</a:t>
            </a:r>
            <a:endParaRPr lang="es-CO" sz="1600"/>
          </a:p>
        </p:txBody>
      </p:sp>
      <p:sp>
        <p:nvSpPr>
          <p:cNvPr id="20" name="CuadroTexto 19">
            <a:extLst>
              <a:ext uri="{FF2B5EF4-FFF2-40B4-BE49-F238E27FC236}">
                <a16:creationId xmlns:a16="http://schemas.microsoft.com/office/drawing/2014/main" id="{7D8BF245-3FA8-5EF8-6B25-C1A5CCA8CC18}"/>
              </a:ext>
            </a:extLst>
          </p:cNvPr>
          <p:cNvSpPr txBox="1"/>
          <p:nvPr/>
        </p:nvSpPr>
        <p:spPr>
          <a:xfrm>
            <a:off x="311800" y="4703836"/>
            <a:ext cx="2487383" cy="400110"/>
          </a:xfrm>
          <a:prstGeom prst="rect">
            <a:avLst/>
          </a:prstGeom>
          <a:noFill/>
        </p:spPr>
        <p:txBody>
          <a:bodyPr wrap="square">
            <a:spAutoFit/>
          </a:bodyPr>
          <a:lstStyle/>
          <a:p>
            <a:pPr algn="just"/>
            <a:r>
              <a:rPr lang="es-MX" sz="2000" b="1"/>
              <a:t>Presupuesto 2024:</a:t>
            </a:r>
            <a:endParaRPr lang="es-CO" sz="2000"/>
          </a:p>
        </p:txBody>
      </p:sp>
      <p:sp>
        <p:nvSpPr>
          <p:cNvPr id="21" name="CuadroTexto 20">
            <a:extLst>
              <a:ext uri="{FF2B5EF4-FFF2-40B4-BE49-F238E27FC236}">
                <a16:creationId xmlns:a16="http://schemas.microsoft.com/office/drawing/2014/main" id="{F2849D43-A006-4E3A-6B5F-F17620896646}"/>
              </a:ext>
            </a:extLst>
          </p:cNvPr>
          <p:cNvSpPr txBox="1"/>
          <p:nvPr/>
        </p:nvSpPr>
        <p:spPr>
          <a:xfrm>
            <a:off x="1721320" y="5483552"/>
            <a:ext cx="3414224" cy="338554"/>
          </a:xfrm>
          <a:prstGeom prst="rect">
            <a:avLst/>
          </a:prstGeom>
          <a:noFill/>
        </p:spPr>
        <p:txBody>
          <a:bodyPr wrap="square">
            <a:spAutoFit/>
          </a:bodyPr>
          <a:lstStyle/>
          <a:p>
            <a:pPr algn="just"/>
            <a:r>
              <a:rPr lang="es-MX" sz="1600" b="1"/>
              <a:t>Compromisos: </a:t>
            </a:r>
            <a:r>
              <a:rPr lang="es-MX" sz="1600"/>
              <a:t> $159.750.000</a:t>
            </a:r>
            <a:endParaRPr lang="es-CO" sz="1600"/>
          </a:p>
        </p:txBody>
      </p:sp>
      <p:sp>
        <p:nvSpPr>
          <p:cNvPr id="22" name="CuadroTexto 21">
            <a:extLst>
              <a:ext uri="{FF2B5EF4-FFF2-40B4-BE49-F238E27FC236}">
                <a16:creationId xmlns:a16="http://schemas.microsoft.com/office/drawing/2014/main" id="{A0414486-CFCA-2F0A-F89D-8FB72897A846}"/>
              </a:ext>
            </a:extLst>
          </p:cNvPr>
          <p:cNvSpPr txBox="1"/>
          <p:nvPr/>
        </p:nvSpPr>
        <p:spPr>
          <a:xfrm>
            <a:off x="1693716" y="5883820"/>
            <a:ext cx="3003677" cy="338554"/>
          </a:xfrm>
          <a:prstGeom prst="rect">
            <a:avLst/>
          </a:prstGeom>
          <a:noFill/>
        </p:spPr>
        <p:txBody>
          <a:bodyPr wrap="square">
            <a:spAutoFit/>
          </a:bodyPr>
          <a:lstStyle/>
          <a:p>
            <a:pPr algn="just"/>
            <a:r>
              <a:rPr lang="es-MX" sz="1600" b="1"/>
              <a:t>Giros: </a:t>
            </a:r>
            <a:r>
              <a:rPr lang="es-MX" sz="1600"/>
              <a:t> $18.366.666</a:t>
            </a:r>
            <a:endParaRPr lang="es-CO" sz="1600"/>
          </a:p>
        </p:txBody>
      </p:sp>
      <p:graphicFrame>
        <p:nvGraphicFramePr>
          <p:cNvPr id="23" name="Gráfico 22">
            <a:extLst>
              <a:ext uri="{FF2B5EF4-FFF2-40B4-BE49-F238E27FC236}">
                <a16:creationId xmlns:a16="http://schemas.microsoft.com/office/drawing/2014/main" id="{2A3F9B29-7A00-2D06-DF86-5E7280E0AA9A}"/>
              </a:ext>
            </a:extLst>
          </p:cNvPr>
          <p:cNvGraphicFramePr/>
          <p:nvPr/>
        </p:nvGraphicFramePr>
        <p:xfrm>
          <a:off x="2251829" y="2229083"/>
          <a:ext cx="3253232" cy="2606040"/>
        </p:xfrm>
        <a:graphic>
          <a:graphicData uri="http://schemas.openxmlformats.org/drawingml/2006/chart">
            <c:chart xmlns:c="http://schemas.openxmlformats.org/drawingml/2006/chart" xmlns:r="http://schemas.openxmlformats.org/officeDocument/2006/relationships" r:id="rId4"/>
          </a:graphicData>
        </a:graphic>
      </p:graphicFrame>
      <p:sp>
        <p:nvSpPr>
          <p:cNvPr id="24" name="CuadroTexto 23">
            <a:extLst>
              <a:ext uri="{FF2B5EF4-FFF2-40B4-BE49-F238E27FC236}">
                <a16:creationId xmlns:a16="http://schemas.microsoft.com/office/drawing/2014/main" id="{A26CA28A-F457-B9A0-3C18-54417126E1F3}"/>
              </a:ext>
            </a:extLst>
          </p:cNvPr>
          <p:cNvSpPr txBox="1"/>
          <p:nvPr/>
        </p:nvSpPr>
        <p:spPr>
          <a:xfrm>
            <a:off x="2709283" y="3525745"/>
            <a:ext cx="610362" cy="369332"/>
          </a:xfrm>
          <a:prstGeom prst="rect">
            <a:avLst/>
          </a:prstGeom>
          <a:noFill/>
        </p:spPr>
        <p:txBody>
          <a:bodyPr wrap="square">
            <a:spAutoFit/>
          </a:bodyPr>
          <a:lstStyle/>
          <a:p>
            <a:pPr algn="just"/>
            <a:r>
              <a:rPr lang="es-MX" sz="1800"/>
              <a:t>15%</a:t>
            </a:r>
            <a:endParaRPr lang="es-CO" sz="1800"/>
          </a:p>
        </p:txBody>
      </p:sp>
      <p:sp>
        <p:nvSpPr>
          <p:cNvPr id="25" name="CuadroTexto 24">
            <a:extLst>
              <a:ext uri="{FF2B5EF4-FFF2-40B4-BE49-F238E27FC236}">
                <a16:creationId xmlns:a16="http://schemas.microsoft.com/office/drawing/2014/main" id="{1C196B3E-7691-2B81-531B-BC223B7B540B}"/>
              </a:ext>
            </a:extLst>
          </p:cNvPr>
          <p:cNvSpPr txBox="1"/>
          <p:nvPr/>
        </p:nvSpPr>
        <p:spPr>
          <a:xfrm>
            <a:off x="3852283" y="2785081"/>
            <a:ext cx="610362" cy="369332"/>
          </a:xfrm>
          <a:prstGeom prst="rect">
            <a:avLst/>
          </a:prstGeom>
          <a:noFill/>
        </p:spPr>
        <p:txBody>
          <a:bodyPr wrap="square">
            <a:spAutoFit/>
          </a:bodyPr>
          <a:lstStyle/>
          <a:p>
            <a:pPr algn="just"/>
            <a:r>
              <a:rPr lang="es-MX" sz="1800"/>
              <a:t>4%</a:t>
            </a:r>
            <a:endParaRPr lang="es-CO" sz="1800"/>
          </a:p>
        </p:txBody>
      </p:sp>
      <p:graphicFrame>
        <p:nvGraphicFramePr>
          <p:cNvPr id="4" name="Tabla 3">
            <a:extLst>
              <a:ext uri="{FF2B5EF4-FFF2-40B4-BE49-F238E27FC236}">
                <a16:creationId xmlns:a16="http://schemas.microsoft.com/office/drawing/2014/main" id="{20CF220F-2E88-A308-BD1B-FA2BFE1DEF60}"/>
              </a:ext>
            </a:extLst>
          </p:cNvPr>
          <p:cNvGraphicFramePr>
            <a:graphicFrameLocks noGrp="1"/>
          </p:cNvGraphicFramePr>
          <p:nvPr/>
        </p:nvGraphicFramePr>
        <p:xfrm>
          <a:off x="1465409" y="6265195"/>
          <a:ext cx="8630312" cy="518160"/>
        </p:xfrm>
        <a:graphic>
          <a:graphicData uri="http://schemas.openxmlformats.org/drawingml/2006/table">
            <a:tbl>
              <a:tblPr firstRow="1" bandRow="1">
                <a:tableStyleId>{5C22544A-7EE6-4342-B048-85BDC9FD1C3A}</a:tableStyleId>
              </a:tblPr>
              <a:tblGrid>
                <a:gridCol w="4315156">
                  <a:extLst>
                    <a:ext uri="{9D8B030D-6E8A-4147-A177-3AD203B41FA5}">
                      <a16:colId xmlns:a16="http://schemas.microsoft.com/office/drawing/2014/main" val="2814354756"/>
                    </a:ext>
                  </a:extLst>
                </a:gridCol>
                <a:gridCol w="4315156">
                  <a:extLst>
                    <a:ext uri="{9D8B030D-6E8A-4147-A177-3AD203B41FA5}">
                      <a16:colId xmlns:a16="http://schemas.microsoft.com/office/drawing/2014/main" val="1557970858"/>
                    </a:ext>
                  </a:extLst>
                </a:gridCol>
              </a:tblGrid>
              <a:tr h="148194">
                <a:tc>
                  <a:txBody>
                    <a:bodyPr/>
                    <a:lstStyle/>
                    <a:p>
                      <a:pPr algn="ctr"/>
                      <a:r>
                        <a:rPr lang="es-MX" sz="1100"/>
                        <a:t>Bogdata</a:t>
                      </a:r>
                      <a:endParaRPr lang="es-CO" sz="1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r>
                        <a:rPr lang="es-MX" sz="1100"/>
                        <a:t>Segplan </a:t>
                      </a:r>
                      <a:endParaRPr lang="es-CO" sz="1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3245861610"/>
                  </a:ext>
                </a:extLst>
              </a:tr>
              <a:tr h="20096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100"/>
                        <a:t>Fuente de información Financiera (Corte 31 de Octubre)</a:t>
                      </a:r>
                      <a:endParaRPr lang="es-CO" sz="1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s-MX" sz="1100"/>
                        <a:t>Información de Metas (Corte 30 de septiembre</a:t>
                      </a:r>
                      <a:endParaRPr lang="es-CO" sz="1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03064589"/>
                  </a:ext>
                </a:extLst>
              </a:tr>
            </a:tbl>
          </a:graphicData>
        </a:graphic>
      </p:graphicFrame>
    </p:spTree>
    <p:extLst>
      <p:ext uri="{BB962C8B-B14F-4D97-AF65-F5344CB8AC3E}">
        <p14:creationId xmlns:p14="http://schemas.microsoft.com/office/powerpoint/2010/main" val="17747524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a:extLst>
            <a:ext uri="{FF2B5EF4-FFF2-40B4-BE49-F238E27FC236}">
              <a16:creationId xmlns:a16="http://schemas.microsoft.com/office/drawing/2014/main" id="{2556E6D5-2C28-5F23-93FE-AA321944B205}"/>
            </a:ext>
          </a:extLst>
        </p:cNvPr>
        <p:cNvGrpSpPr/>
        <p:nvPr/>
      </p:nvGrpSpPr>
      <p:grpSpPr>
        <a:xfrm>
          <a:off x="0" y="0"/>
          <a:ext cx="0" cy="0"/>
          <a:chOff x="0" y="0"/>
          <a:chExt cx="0" cy="0"/>
        </a:xfrm>
      </p:grpSpPr>
      <p:sp>
        <p:nvSpPr>
          <p:cNvPr id="2" name="Rectángulo 1">
            <a:extLst>
              <a:ext uri="{FF2B5EF4-FFF2-40B4-BE49-F238E27FC236}">
                <a16:creationId xmlns:a16="http://schemas.microsoft.com/office/drawing/2014/main" id="{89146F7B-0299-B068-DB1C-BC9404A4B3B8}"/>
              </a:ext>
            </a:extLst>
          </p:cNvPr>
          <p:cNvSpPr/>
          <p:nvPr/>
        </p:nvSpPr>
        <p:spPr>
          <a:xfrm>
            <a:off x="551011" y="199382"/>
            <a:ext cx="9414083" cy="830997"/>
          </a:xfrm>
          <a:prstGeom prst="rect">
            <a:avLst/>
          </a:prstGeom>
          <a:noFill/>
        </p:spPr>
        <p:txBody>
          <a:bodyPr wrap="square" lIns="91440" tIns="45720" rIns="91440" bIns="45720" anchor="t">
            <a:spAutoFit/>
          </a:bodyPr>
          <a:ls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2400" b="1">
                <a:latin typeface="Aptos ExtraBold"/>
              </a:rPr>
              <a:t>P.I. 8126 </a:t>
            </a:r>
            <a:r>
              <a:rPr lang="es-MX" sz="2400" b="1">
                <a:solidFill>
                  <a:schemeClr val="tx1">
                    <a:lumMod val="75000"/>
                    <a:lumOff val="25000"/>
                  </a:schemeClr>
                </a:solidFill>
                <a:latin typeface="Aptos ExtraBold"/>
              </a:rPr>
              <a:t>Fortalecimiento institucional de la UAECOB para un gobierno confiable Bogotá D.C</a:t>
            </a:r>
          </a:p>
        </p:txBody>
      </p:sp>
      <p:sp>
        <p:nvSpPr>
          <p:cNvPr id="3" name="CuadroTexto 14">
            <a:extLst>
              <a:ext uri="{FF2B5EF4-FFF2-40B4-BE49-F238E27FC236}">
                <a16:creationId xmlns:a16="http://schemas.microsoft.com/office/drawing/2014/main" id="{21B28007-4F3D-18D6-5BEF-27FBD6CFF132}"/>
              </a:ext>
            </a:extLst>
          </p:cNvPr>
          <p:cNvSpPr txBox="1"/>
          <p:nvPr/>
        </p:nvSpPr>
        <p:spPr>
          <a:xfrm rot="16200000">
            <a:off x="-803744" y="2046183"/>
            <a:ext cx="2370059" cy="161583"/>
          </a:xfrm>
          <a:prstGeom prst="rect">
            <a:avLst/>
          </a:prstGeom>
          <a:noFill/>
        </p:spPr>
        <p:txBody>
          <a:bodyPr wrap="square" lIns="68580" tIns="34290" rIns="68580" bIns="34290" rtlCol="0" anchor="t">
            <a:spAutoFit/>
          </a:bodyPr>
          <a:ls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385763" rtl="0" eaLnBrk="1" fontAlgn="auto" latinLnBrk="0" hangingPunct="1">
              <a:lnSpc>
                <a:spcPct val="100000"/>
              </a:lnSpc>
              <a:spcBef>
                <a:spcPts val="0"/>
              </a:spcBef>
              <a:spcAft>
                <a:spcPts val="0"/>
              </a:spcAft>
              <a:buClrTx/>
              <a:buSzTx/>
              <a:buFontTx/>
              <a:buNone/>
              <a:tabLst/>
              <a:defRPr/>
            </a:pPr>
            <a:r>
              <a:rPr kumimoji="0" lang="es-ES" sz="600" b="0" i="0" u="none" strike="noStrike" kern="1200" cap="none" spc="0" normalizeH="0" baseline="0" noProof="0">
                <a:ln>
                  <a:noFill/>
                </a:ln>
                <a:solidFill>
                  <a:prstClr val="black">
                    <a:lumMod val="75000"/>
                    <a:lumOff val="25000"/>
                  </a:prstClr>
                </a:solidFill>
                <a:effectLst/>
                <a:uLnTx/>
                <a:uFillTx/>
                <a:latin typeface="Calibri Light"/>
                <a:ea typeface="Calibri Light"/>
                <a:cs typeface="Calibri Light"/>
              </a:rPr>
              <a:t>Oficina Asesora de Planeación </a:t>
            </a:r>
          </a:p>
        </p:txBody>
      </p:sp>
      <p:sp>
        <p:nvSpPr>
          <p:cNvPr id="4" name="CuadroTexto 3">
            <a:extLst>
              <a:ext uri="{FF2B5EF4-FFF2-40B4-BE49-F238E27FC236}">
                <a16:creationId xmlns:a16="http://schemas.microsoft.com/office/drawing/2014/main" id="{737FCFBB-0C69-C097-94D1-C40229D9AB18}"/>
              </a:ext>
            </a:extLst>
          </p:cNvPr>
          <p:cNvSpPr txBox="1"/>
          <p:nvPr/>
        </p:nvSpPr>
        <p:spPr>
          <a:xfrm>
            <a:off x="613488" y="1175854"/>
            <a:ext cx="5022202" cy="1257204"/>
          </a:xfrm>
          <a:prstGeom prst="rect">
            <a:avLst/>
          </a:prstGeom>
          <a:noFill/>
        </p:spPr>
        <p:txBody>
          <a:bodyPr wrap="square">
            <a:spAutoFit/>
          </a:bodyPr>
          <a:lstStyle/>
          <a:p>
            <a:pPr algn="just"/>
            <a:r>
              <a:rPr lang="es-MX" sz="1600"/>
              <a:t>5-Desarrollar el 100% de las acciones asociadas al fortalecimiento de la infraestructura tecnológica y de comunicaciones de la UAECOB.</a:t>
            </a:r>
          </a:p>
          <a:p>
            <a:pPr algn="just">
              <a:lnSpc>
                <a:spcPct val="200000"/>
              </a:lnSpc>
            </a:pPr>
            <a:r>
              <a:rPr lang="es-CO" sz="1600"/>
              <a:t>Responsable: Tecnologías de la información.</a:t>
            </a:r>
          </a:p>
        </p:txBody>
      </p:sp>
      <p:graphicFrame>
        <p:nvGraphicFramePr>
          <p:cNvPr id="5" name="Gráfico 4">
            <a:extLst>
              <a:ext uri="{FF2B5EF4-FFF2-40B4-BE49-F238E27FC236}">
                <a16:creationId xmlns:a16="http://schemas.microsoft.com/office/drawing/2014/main" id="{9C6CEB76-9067-4003-3DDC-04CA9B79C295}"/>
              </a:ext>
            </a:extLst>
          </p:cNvPr>
          <p:cNvGraphicFramePr/>
          <p:nvPr/>
        </p:nvGraphicFramePr>
        <p:xfrm>
          <a:off x="2582507" y="2360645"/>
          <a:ext cx="2642636" cy="2699195"/>
        </p:xfrm>
        <a:graphic>
          <a:graphicData uri="http://schemas.openxmlformats.org/drawingml/2006/chart">
            <c:chart xmlns:c="http://schemas.openxmlformats.org/drawingml/2006/chart" xmlns:r="http://schemas.openxmlformats.org/officeDocument/2006/relationships" r:id="rId3"/>
          </a:graphicData>
        </a:graphic>
      </p:graphicFrame>
      <p:sp>
        <p:nvSpPr>
          <p:cNvPr id="6" name="CuadroTexto 5">
            <a:extLst>
              <a:ext uri="{FF2B5EF4-FFF2-40B4-BE49-F238E27FC236}">
                <a16:creationId xmlns:a16="http://schemas.microsoft.com/office/drawing/2014/main" id="{8B308043-28C0-842C-22B6-D76D34FA3C17}"/>
              </a:ext>
            </a:extLst>
          </p:cNvPr>
          <p:cNvSpPr txBox="1"/>
          <p:nvPr/>
        </p:nvSpPr>
        <p:spPr>
          <a:xfrm>
            <a:off x="1027148" y="2982424"/>
            <a:ext cx="1660070" cy="584775"/>
          </a:xfrm>
          <a:prstGeom prst="rect">
            <a:avLst/>
          </a:prstGeom>
          <a:noFill/>
        </p:spPr>
        <p:txBody>
          <a:bodyPr wrap="square">
            <a:spAutoFit/>
          </a:bodyPr>
          <a:lstStyle/>
          <a:p>
            <a:pPr algn="just"/>
            <a:r>
              <a:rPr lang="es-MX" sz="1600" b="1"/>
              <a:t>Programado:</a:t>
            </a:r>
          </a:p>
          <a:p>
            <a:pPr algn="just"/>
            <a:r>
              <a:rPr lang="es-MX" sz="1600"/>
              <a:t>100% </a:t>
            </a:r>
            <a:endParaRPr lang="es-CO" sz="1600"/>
          </a:p>
        </p:txBody>
      </p:sp>
      <p:sp>
        <p:nvSpPr>
          <p:cNvPr id="7" name="Rectángulo 6">
            <a:extLst>
              <a:ext uri="{FF2B5EF4-FFF2-40B4-BE49-F238E27FC236}">
                <a16:creationId xmlns:a16="http://schemas.microsoft.com/office/drawing/2014/main" id="{A8B858F3-E3F1-87EA-D844-88216F7D179F}"/>
              </a:ext>
            </a:extLst>
          </p:cNvPr>
          <p:cNvSpPr/>
          <p:nvPr/>
        </p:nvSpPr>
        <p:spPr>
          <a:xfrm>
            <a:off x="839756" y="3072420"/>
            <a:ext cx="205274" cy="205274"/>
          </a:xfrm>
          <a:prstGeom prst="rect">
            <a:avLst/>
          </a:prstGeom>
          <a:solidFill>
            <a:srgbClr val="FFC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sz="1600"/>
          </a:p>
        </p:txBody>
      </p:sp>
      <p:sp>
        <p:nvSpPr>
          <p:cNvPr id="8" name="CuadroTexto 7">
            <a:extLst>
              <a:ext uri="{FF2B5EF4-FFF2-40B4-BE49-F238E27FC236}">
                <a16:creationId xmlns:a16="http://schemas.microsoft.com/office/drawing/2014/main" id="{4B136B3D-80C6-5F31-7D7B-6047E8460EA9}"/>
              </a:ext>
            </a:extLst>
          </p:cNvPr>
          <p:cNvSpPr txBox="1"/>
          <p:nvPr/>
        </p:nvSpPr>
        <p:spPr>
          <a:xfrm>
            <a:off x="2799185" y="3937258"/>
            <a:ext cx="2425960" cy="769441"/>
          </a:xfrm>
          <a:prstGeom prst="rect">
            <a:avLst/>
          </a:prstGeom>
          <a:noFill/>
        </p:spPr>
        <p:txBody>
          <a:bodyPr wrap="square">
            <a:spAutoFit/>
          </a:bodyPr>
          <a:lstStyle/>
          <a:p>
            <a:pPr algn="ctr"/>
            <a:r>
              <a:rPr lang="es-MX" sz="4400" b="1">
                <a:solidFill>
                  <a:schemeClr val="bg1"/>
                </a:solidFill>
              </a:rPr>
              <a:t>64,7%</a:t>
            </a:r>
            <a:endParaRPr lang="es-CO" sz="4400">
              <a:solidFill>
                <a:schemeClr val="bg1"/>
              </a:solidFill>
            </a:endParaRPr>
          </a:p>
        </p:txBody>
      </p:sp>
      <p:sp>
        <p:nvSpPr>
          <p:cNvPr id="9" name="CuadroTexto 8">
            <a:extLst>
              <a:ext uri="{FF2B5EF4-FFF2-40B4-BE49-F238E27FC236}">
                <a16:creationId xmlns:a16="http://schemas.microsoft.com/office/drawing/2014/main" id="{F5FEAA5D-4E18-5576-A079-B20AACCB1DAF}"/>
              </a:ext>
            </a:extLst>
          </p:cNvPr>
          <p:cNvSpPr txBox="1"/>
          <p:nvPr/>
        </p:nvSpPr>
        <p:spPr>
          <a:xfrm>
            <a:off x="1027148" y="3635567"/>
            <a:ext cx="1660070" cy="584775"/>
          </a:xfrm>
          <a:prstGeom prst="rect">
            <a:avLst/>
          </a:prstGeom>
          <a:noFill/>
        </p:spPr>
        <p:txBody>
          <a:bodyPr wrap="square">
            <a:spAutoFit/>
          </a:bodyPr>
          <a:lstStyle/>
          <a:p>
            <a:pPr algn="just"/>
            <a:r>
              <a:rPr lang="es-MX" sz="1600" b="1"/>
              <a:t>Avance:</a:t>
            </a:r>
          </a:p>
          <a:p>
            <a:pPr algn="just"/>
            <a:r>
              <a:rPr lang="es-MX" sz="1600"/>
              <a:t>64,3% </a:t>
            </a:r>
            <a:endParaRPr lang="es-CO" sz="1600"/>
          </a:p>
        </p:txBody>
      </p:sp>
      <p:sp>
        <p:nvSpPr>
          <p:cNvPr id="10" name="Rectángulo 9">
            <a:extLst>
              <a:ext uri="{FF2B5EF4-FFF2-40B4-BE49-F238E27FC236}">
                <a16:creationId xmlns:a16="http://schemas.microsoft.com/office/drawing/2014/main" id="{0E9A06AC-BDAA-46CF-130C-5F53FB806250}"/>
              </a:ext>
            </a:extLst>
          </p:cNvPr>
          <p:cNvSpPr/>
          <p:nvPr/>
        </p:nvSpPr>
        <p:spPr>
          <a:xfrm>
            <a:off x="839756" y="3725563"/>
            <a:ext cx="205274" cy="205274"/>
          </a:xfrm>
          <a:prstGeom prst="rect">
            <a:avLst/>
          </a:prstGeom>
          <a:solidFill>
            <a:srgbClr val="00206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sz="1600"/>
          </a:p>
        </p:txBody>
      </p:sp>
      <p:sp>
        <p:nvSpPr>
          <p:cNvPr id="11" name="CuadroTexto 10">
            <a:extLst>
              <a:ext uri="{FF2B5EF4-FFF2-40B4-BE49-F238E27FC236}">
                <a16:creationId xmlns:a16="http://schemas.microsoft.com/office/drawing/2014/main" id="{0AE7E93F-F54A-81F9-D8CA-94902044215F}"/>
              </a:ext>
            </a:extLst>
          </p:cNvPr>
          <p:cNvSpPr txBox="1"/>
          <p:nvPr/>
        </p:nvSpPr>
        <p:spPr>
          <a:xfrm>
            <a:off x="563727" y="2566045"/>
            <a:ext cx="1712943" cy="338554"/>
          </a:xfrm>
          <a:prstGeom prst="rect">
            <a:avLst/>
          </a:prstGeom>
          <a:noFill/>
        </p:spPr>
        <p:txBody>
          <a:bodyPr wrap="square">
            <a:spAutoFit/>
          </a:bodyPr>
          <a:lstStyle/>
          <a:p>
            <a:pPr algn="just"/>
            <a:r>
              <a:rPr lang="es-MX" sz="1600" b="1"/>
              <a:t>Meta 2024:</a:t>
            </a:r>
            <a:endParaRPr lang="es-CO" sz="1600"/>
          </a:p>
        </p:txBody>
      </p:sp>
      <p:sp>
        <p:nvSpPr>
          <p:cNvPr id="12" name="CuadroTexto 11">
            <a:extLst>
              <a:ext uri="{FF2B5EF4-FFF2-40B4-BE49-F238E27FC236}">
                <a16:creationId xmlns:a16="http://schemas.microsoft.com/office/drawing/2014/main" id="{453C1C86-5DFC-817A-F746-0948482D7394}"/>
              </a:ext>
            </a:extLst>
          </p:cNvPr>
          <p:cNvSpPr txBox="1"/>
          <p:nvPr/>
        </p:nvSpPr>
        <p:spPr>
          <a:xfrm>
            <a:off x="1558992" y="5100471"/>
            <a:ext cx="3544853" cy="338554"/>
          </a:xfrm>
          <a:prstGeom prst="rect">
            <a:avLst/>
          </a:prstGeom>
          <a:noFill/>
        </p:spPr>
        <p:txBody>
          <a:bodyPr wrap="square">
            <a:spAutoFit/>
          </a:bodyPr>
          <a:lstStyle/>
          <a:p>
            <a:pPr algn="just"/>
            <a:r>
              <a:rPr lang="es-MX" sz="1600" b="1"/>
              <a:t>Apropiación: </a:t>
            </a:r>
            <a:r>
              <a:rPr lang="es-MX" sz="1600"/>
              <a:t> $2.181.198.838</a:t>
            </a:r>
            <a:endParaRPr lang="es-CO" sz="1600"/>
          </a:p>
        </p:txBody>
      </p:sp>
      <p:sp>
        <p:nvSpPr>
          <p:cNvPr id="13" name="CuadroTexto 12">
            <a:extLst>
              <a:ext uri="{FF2B5EF4-FFF2-40B4-BE49-F238E27FC236}">
                <a16:creationId xmlns:a16="http://schemas.microsoft.com/office/drawing/2014/main" id="{CD984DDC-A95D-8E62-D501-5209CDDEE194}"/>
              </a:ext>
            </a:extLst>
          </p:cNvPr>
          <p:cNvSpPr txBox="1"/>
          <p:nvPr/>
        </p:nvSpPr>
        <p:spPr>
          <a:xfrm>
            <a:off x="311800" y="4684092"/>
            <a:ext cx="2487383" cy="338554"/>
          </a:xfrm>
          <a:prstGeom prst="rect">
            <a:avLst/>
          </a:prstGeom>
          <a:noFill/>
        </p:spPr>
        <p:txBody>
          <a:bodyPr wrap="square">
            <a:spAutoFit/>
          </a:bodyPr>
          <a:lstStyle/>
          <a:p>
            <a:pPr algn="just"/>
            <a:r>
              <a:rPr lang="es-MX" sz="1600" b="1"/>
              <a:t>Presupuesto 2024:</a:t>
            </a:r>
            <a:endParaRPr lang="es-CO" sz="1600"/>
          </a:p>
        </p:txBody>
      </p:sp>
      <p:sp>
        <p:nvSpPr>
          <p:cNvPr id="14" name="CuadroTexto 13">
            <a:extLst>
              <a:ext uri="{FF2B5EF4-FFF2-40B4-BE49-F238E27FC236}">
                <a16:creationId xmlns:a16="http://schemas.microsoft.com/office/drawing/2014/main" id="{8F70F5BE-2382-A622-E2E8-F22FFB048EB3}"/>
              </a:ext>
            </a:extLst>
          </p:cNvPr>
          <p:cNvSpPr txBox="1"/>
          <p:nvPr/>
        </p:nvSpPr>
        <p:spPr>
          <a:xfrm>
            <a:off x="1335057" y="5473696"/>
            <a:ext cx="3414224" cy="338554"/>
          </a:xfrm>
          <a:prstGeom prst="rect">
            <a:avLst/>
          </a:prstGeom>
          <a:noFill/>
        </p:spPr>
        <p:txBody>
          <a:bodyPr wrap="square">
            <a:spAutoFit/>
          </a:bodyPr>
          <a:lstStyle/>
          <a:p>
            <a:pPr algn="just"/>
            <a:r>
              <a:rPr lang="es-MX" sz="1600" b="1"/>
              <a:t>Compromisos: </a:t>
            </a:r>
            <a:r>
              <a:rPr lang="es-MX" sz="1600"/>
              <a:t> $658.608.286</a:t>
            </a:r>
            <a:endParaRPr lang="es-CO" sz="1600"/>
          </a:p>
        </p:txBody>
      </p:sp>
      <p:sp>
        <p:nvSpPr>
          <p:cNvPr id="15" name="CuadroTexto 14">
            <a:extLst>
              <a:ext uri="{FF2B5EF4-FFF2-40B4-BE49-F238E27FC236}">
                <a16:creationId xmlns:a16="http://schemas.microsoft.com/office/drawing/2014/main" id="{653F66D5-1AF9-A473-5412-18EC80BE9A74}"/>
              </a:ext>
            </a:extLst>
          </p:cNvPr>
          <p:cNvSpPr txBox="1"/>
          <p:nvPr/>
        </p:nvSpPr>
        <p:spPr>
          <a:xfrm>
            <a:off x="2258788" y="5846921"/>
            <a:ext cx="3003677" cy="338554"/>
          </a:xfrm>
          <a:prstGeom prst="rect">
            <a:avLst/>
          </a:prstGeom>
          <a:noFill/>
        </p:spPr>
        <p:txBody>
          <a:bodyPr wrap="square">
            <a:spAutoFit/>
          </a:bodyPr>
          <a:lstStyle/>
          <a:p>
            <a:pPr algn="just"/>
            <a:r>
              <a:rPr lang="es-MX" sz="1600" b="1"/>
              <a:t>Giros: </a:t>
            </a:r>
            <a:r>
              <a:rPr lang="es-MX" sz="1600"/>
              <a:t> $231.701.777</a:t>
            </a:r>
            <a:endParaRPr lang="es-CO" sz="1600"/>
          </a:p>
        </p:txBody>
      </p:sp>
      <p:sp>
        <p:nvSpPr>
          <p:cNvPr id="16" name="CuadroTexto 15">
            <a:extLst>
              <a:ext uri="{FF2B5EF4-FFF2-40B4-BE49-F238E27FC236}">
                <a16:creationId xmlns:a16="http://schemas.microsoft.com/office/drawing/2014/main" id="{758FEF23-4268-0E3F-A66B-DEB46CB6EC88}"/>
              </a:ext>
            </a:extLst>
          </p:cNvPr>
          <p:cNvSpPr txBox="1"/>
          <p:nvPr/>
        </p:nvSpPr>
        <p:spPr>
          <a:xfrm>
            <a:off x="6006582" y="1175854"/>
            <a:ext cx="5367433" cy="1257204"/>
          </a:xfrm>
          <a:prstGeom prst="rect">
            <a:avLst/>
          </a:prstGeom>
          <a:noFill/>
        </p:spPr>
        <p:txBody>
          <a:bodyPr wrap="square">
            <a:spAutoFit/>
          </a:bodyPr>
          <a:lstStyle/>
          <a:p>
            <a:pPr algn="just"/>
            <a:r>
              <a:rPr lang="es-MX" sz="1600"/>
              <a:t>6-Formular e Implementar 1 Plan Estratégico de Tecnologías de la Información y Transformación Digital de la UAECOB.</a:t>
            </a:r>
          </a:p>
          <a:p>
            <a:pPr algn="just">
              <a:lnSpc>
                <a:spcPct val="200000"/>
              </a:lnSpc>
            </a:pPr>
            <a:r>
              <a:rPr lang="es-CO" sz="1600"/>
              <a:t>Responsable: Tecnologías de la información.</a:t>
            </a:r>
          </a:p>
        </p:txBody>
      </p:sp>
      <p:sp>
        <p:nvSpPr>
          <p:cNvPr id="17" name="CuadroTexto 16">
            <a:extLst>
              <a:ext uri="{FF2B5EF4-FFF2-40B4-BE49-F238E27FC236}">
                <a16:creationId xmlns:a16="http://schemas.microsoft.com/office/drawing/2014/main" id="{47298BEB-339B-0E22-DD70-911E711475A4}"/>
              </a:ext>
            </a:extLst>
          </p:cNvPr>
          <p:cNvSpPr txBox="1"/>
          <p:nvPr/>
        </p:nvSpPr>
        <p:spPr>
          <a:xfrm>
            <a:off x="6578863" y="3001085"/>
            <a:ext cx="1660070" cy="584775"/>
          </a:xfrm>
          <a:prstGeom prst="rect">
            <a:avLst/>
          </a:prstGeom>
          <a:noFill/>
        </p:spPr>
        <p:txBody>
          <a:bodyPr wrap="square">
            <a:spAutoFit/>
          </a:bodyPr>
          <a:lstStyle/>
          <a:p>
            <a:pPr algn="just"/>
            <a:r>
              <a:rPr lang="es-MX" sz="1600" b="1"/>
              <a:t>Programado:</a:t>
            </a:r>
          </a:p>
          <a:p>
            <a:pPr algn="just"/>
            <a:r>
              <a:rPr lang="es-MX" sz="1600"/>
              <a:t>1</a:t>
            </a:r>
            <a:endParaRPr lang="es-CO" sz="1600"/>
          </a:p>
        </p:txBody>
      </p:sp>
      <p:sp>
        <p:nvSpPr>
          <p:cNvPr id="18" name="Rectángulo 17">
            <a:extLst>
              <a:ext uri="{FF2B5EF4-FFF2-40B4-BE49-F238E27FC236}">
                <a16:creationId xmlns:a16="http://schemas.microsoft.com/office/drawing/2014/main" id="{0A6F083D-2C0D-D7E9-FCAD-0C89EFC62AC1}"/>
              </a:ext>
            </a:extLst>
          </p:cNvPr>
          <p:cNvSpPr/>
          <p:nvPr/>
        </p:nvSpPr>
        <p:spPr>
          <a:xfrm>
            <a:off x="6391471" y="3091081"/>
            <a:ext cx="205274" cy="205274"/>
          </a:xfrm>
          <a:prstGeom prst="rect">
            <a:avLst/>
          </a:prstGeom>
          <a:solidFill>
            <a:srgbClr val="FFC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sz="1600"/>
          </a:p>
        </p:txBody>
      </p:sp>
      <p:sp>
        <p:nvSpPr>
          <p:cNvPr id="19" name="CuadroTexto 18">
            <a:extLst>
              <a:ext uri="{FF2B5EF4-FFF2-40B4-BE49-F238E27FC236}">
                <a16:creationId xmlns:a16="http://schemas.microsoft.com/office/drawing/2014/main" id="{5BC76664-E0BC-4FAC-A0F6-0D0DD659E36F}"/>
              </a:ext>
            </a:extLst>
          </p:cNvPr>
          <p:cNvSpPr txBox="1"/>
          <p:nvPr/>
        </p:nvSpPr>
        <p:spPr>
          <a:xfrm>
            <a:off x="6578863" y="3654228"/>
            <a:ext cx="1660070" cy="584775"/>
          </a:xfrm>
          <a:prstGeom prst="rect">
            <a:avLst/>
          </a:prstGeom>
          <a:noFill/>
        </p:spPr>
        <p:txBody>
          <a:bodyPr wrap="square">
            <a:spAutoFit/>
          </a:bodyPr>
          <a:lstStyle/>
          <a:p>
            <a:pPr algn="just"/>
            <a:r>
              <a:rPr lang="es-MX" sz="1600" b="1"/>
              <a:t>Avance:</a:t>
            </a:r>
          </a:p>
          <a:p>
            <a:pPr algn="just"/>
            <a:r>
              <a:rPr lang="es-MX" sz="1600"/>
              <a:t>0,5</a:t>
            </a:r>
            <a:endParaRPr lang="es-CO" sz="1600"/>
          </a:p>
        </p:txBody>
      </p:sp>
      <p:sp>
        <p:nvSpPr>
          <p:cNvPr id="20" name="Rectángulo 19">
            <a:extLst>
              <a:ext uri="{FF2B5EF4-FFF2-40B4-BE49-F238E27FC236}">
                <a16:creationId xmlns:a16="http://schemas.microsoft.com/office/drawing/2014/main" id="{D1868CDA-D803-235D-A8E0-1783D9DF19B3}"/>
              </a:ext>
            </a:extLst>
          </p:cNvPr>
          <p:cNvSpPr/>
          <p:nvPr/>
        </p:nvSpPr>
        <p:spPr>
          <a:xfrm>
            <a:off x="6391471" y="3744224"/>
            <a:ext cx="205274" cy="205274"/>
          </a:xfrm>
          <a:prstGeom prst="rect">
            <a:avLst/>
          </a:prstGeom>
          <a:solidFill>
            <a:srgbClr val="00206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sz="1600"/>
          </a:p>
        </p:txBody>
      </p:sp>
      <p:sp>
        <p:nvSpPr>
          <p:cNvPr id="21" name="CuadroTexto 20">
            <a:extLst>
              <a:ext uri="{FF2B5EF4-FFF2-40B4-BE49-F238E27FC236}">
                <a16:creationId xmlns:a16="http://schemas.microsoft.com/office/drawing/2014/main" id="{402AD262-B74D-AA5E-F7E9-15486934A572}"/>
              </a:ext>
            </a:extLst>
          </p:cNvPr>
          <p:cNvSpPr txBox="1"/>
          <p:nvPr/>
        </p:nvSpPr>
        <p:spPr>
          <a:xfrm>
            <a:off x="6115442" y="2584706"/>
            <a:ext cx="1712943" cy="338554"/>
          </a:xfrm>
          <a:prstGeom prst="rect">
            <a:avLst/>
          </a:prstGeom>
          <a:noFill/>
        </p:spPr>
        <p:txBody>
          <a:bodyPr wrap="square">
            <a:spAutoFit/>
          </a:bodyPr>
          <a:lstStyle/>
          <a:p>
            <a:pPr algn="just"/>
            <a:r>
              <a:rPr lang="es-MX" sz="1600" b="1"/>
              <a:t>Meta 2024:</a:t>
            </a:r>
            <a:endParaRPr lang="es-CO" sz="1600"/>
          </a:p>
        </p:txBody>
      </p:sp>
      <p:sp>
        <p:nvSpPr>
          <p:cNvPr id="22" name="CuadroTexto 21">
            <a:extLst>
              <a:ext uri="{FF2B5EF4-FFF2-40B4-BE49-F238E27FC236}">
                <a16:creationId xmlns:a16="http://schemas.microsoft.com/office/drawing/2014/main" id="{2E2FB1D2-D6E5-5E1D-5CC6-21EE2E2EDD33}"/>
              </a:ext>
            </a:extLst>
          </p:cNvPr>
          <p:cNvSpPr txBox="1"/>
          <p:nvPr/>
        </p:nvSpPr>
        <p:spPr>
          <a:xfrm>
            <a:off x="7148030" y="5072480"/>
            <a:ext cx="3003677" cy="338554"/>
          </a:xfrm>
          <a:prstGeom prst="rect">
            <a:avLst/>
          </a:prstGeom>
          <a:noFill/>
        </p:spPr>
        <p:txBody>
          <a:bodyPr wrap="square">
            <a:spAutoFit/>
          </a:bodyPr>
          <a:lstStyle/>
          <a:p>
            <a:pPr algn="just"/>
            <a:r>
              <a:rPr lang="es-MX" sz="1600" b="1"/>
              <a:t>Apropiación: </a:t>
            </a:r>
            <a:r>
              <a:rPr lang="es-MX" sz="1600"/>
              <a:t> $110.395.399</a:t>
            </a:r>
            <a:endParaRPr lang="es-CO" sz="1600"/>
          </a:p>
        </p:txBody>
      </p:sp>
      <p:sp>
        <p:nvSpPr>
          <p:cNvPr id="23" name="CuadroTexto 22">
            <a:extLst>
              <a:ext uri="{FF2B5EF4-FFF2-40B4-BE49-F238E27FC236}">
                <a16:creationId xmlns:a16="http://schemas.microsoft.com/office/drawing/2014/main" id="{DD8558DD-AD86-C30B-0817-88C9C464A365}"/>
              </a:ext>
            </a:extLst>
          </p:cNvPr>
          <p:cNvSpPr txBox="1"/>
          <p:nvPr/>
        </p:nvSpPr>
        <p:spPr>
          <a:xfrm>
            <a:off x="5900838" y="4730749"/>
            <a:ext cx="2487383" cy="338554"/>
          </a:xfrm>
          <a:prstGeom prst="rect">
            <a:avLst/>
          </a:prstGeom>
          <a:noFill/>
        </p:spPr>
        <p:txBody>
          <a:bodyPr wrap="square">
            <a:spAutoFit/>
          </a:bodyPr>
          <a:lstStyle/>
          <a:p>
            <a:pPr algn="just"/>
            <a:r>
              <a:rPr lang="es-MX" sz="1600" b="1"/>
              <a:t>Presupuesto 2024:</a:t>
            </a:r>
            <a:endParaRPr lang="es-CO" sz="1600"/>
          </a:p>
        </p:txBody>
      </p:sp>
      <p:sp>
        <p:nvSpPr>
          <p:cNvPr id="24" name="CuadroTexto 23">
            <a:extLst>
              <a:ext uri="{FF2B5EF4-FFF2-40B4-BE49-F238E27FC236}">
                <a16:creationId xmlns:a16="http://schemas.microsoft.com/office/drawing/2014/main" id="{D7E1B94B-D374-F182-58F1-5045173E63E0}"/>
              </a:ext>
            </a:extLst>
          </p:cNvPr>
          <p:cNvSpPr txBox="1"/>
          <p:nvPr/>
        </p:nvSpPr>
        <p:spPr>
          <a:xfrm>
            <a:off x="6924095" y="5445705"/>
            <a:ext cx="3414224" cy="338554"/>
          </a:xfrm>
          <a:prstGeom prst="rect">
            <a:avLst/>
          </a:prstGeom>
          <a:noFill/>
        </p:spPr>
        <p:txBody>
          <a:bodyPr wrap="square">
            <a:spAutoFit/>
          </a:bodyPr>
          <a:lstStyle/>
          <a:p>
            <a:pPr algn="just"/>
            <a:r>
              <a:rPr lang="es-MX" sz="1600" b="1"/>
              <a:t>Compromisos: </a:t>
            </a:r>
            <a:r>
              <a:rPr lang="es-MX" sz="1600"/>
              <a:t> $104.300.000</a:t>
            </a:r>
            <a:endParaRPr lang="es-CO" sz="1600"/>
          </a:p>
        </p:txBody>
      </p:sp>
      <p:sp>
        <p:nvSpPr>
          <p:cNvPr id="25" name="CuadroTexto 24">
            <a:extLst>
              <a:ext uri="{FF2B5EF4-FFF2-40B4-BE49-F238E27FC236}">
                <a16:creationId xmlns:a16="http://schemas.microsoft.com/office/drawing/2014/main" id="{BDAC07F4-1DF0-A583-B071-0842DFCE48EC}"/>
              </a:ext>
            </a:extLst>
          </p:cNvPr>
          <p:cNvSpPr txBox="1"/>
          <p:nvPr/>
        </p:nvSpPr>
        <p:spPr>
          <a:xfrm>
            <a:off x="7847826" y="5818930"/>
            <a:ext cx="3003677" cy="338554"/>
          </a:xfrm>
          <a:prstGeom prst="rect">
            <a:avLst/>
          </a:prstGeom>
          <a:noFill/>
        </p:spPr>
        <p:txBody>
          <a:bodyPr wrap="square">
            <a:spAutoFit/>
          </a:bodyPr>
          <a:lstStyle/>
          <a:p>
            <a:pPr algn="just"/>
            <a:r>
              <a:rPr lang="es-MX" sz="1600" b="1"/>
              <a:t>Giros: </a:t>
            </a:r>
            <a:r>
              <a:rPr lang="es-MX" sz="1600"/>
              <a:t> $14.650.000</a:t>
            </a:r>
            <a:endParaRPr lang="es-CO" sz="1600"/>
          </a:p>
        </p:txBody>
      </p:sp>
      <p:graphicFrame>
        <p:nvGraphicFramePr>
          <p:cNvPr id="26" name="Gráfico 25">
            <a:extLst>
              <a:ext uri="{FF2B5EF4-FFF2-40B4-BE49-F238E27FC236}">
                <a16:creationId xmlns:a16="http://schemas.microsoft.com/office/drawing/2014/main" id="{3E5916CB-7C4B-296F-6BA7-C84342B42CBC}"/>
              </a:ext>
            </a:extLst>
          </p:cNvPr>
          <p:cNvGraphicFramePr/>
          <p:nvPr/>
        </p:nvGraphicFramePr>
        <p:xfrm>
          <a:off x="8154955" y="2372623"/>
          <a:ext cx="3153747" cy="2575250"/>
        </p:xfrm>
        <a:graphic>
          <a:graphicData uri="http://schemas.openxmlformats.org/drawingml/2006/chart">
            <c:chart xmlns:c="http://schemas.openxmlformats.org/drawingml/2006/chart" xmlns:r="http://schemas.openxmlformats.org/officeDocument/2006/relationships" r:id="rId4"/>
          </a:graphicData>
        </a:graphic>
      </p:graphicFrame>
      <p:cxnSp>
        <p:nvCxnSpPr>
          <p:cNvPr id="27" name="Conector recto 26">
            <a:extLst>
              <a:ext uri="{FF2B5EF4-FFF2-40B4-BE49-F238E27FC236}">
                <a16:creationId xmlns:a16="http://schemas.microsoft.com/office/drawing/2014/main" id="{973C94DD-921B-B026-339A-D21E4704FD6A}"/>
              </a:ext>
            </a:extLst>
          </p:cNvPr>
          <p:cNvCxnSpPr>
            <a:cxnSpLocks/>
          </p:cNvCxnSpPr>
          <p:nvPr/>
        </p:nvCxnSpPr>
        <p:spPr>
          <a:xfrm>
            <a:off x="5775650" y="918130"/>
            <a:ext cx="0" cy="5414937"/>
          </a:xfrm>
          <a:prstGeom prst="line">
            <a:avLst/>
          </a:prstGeom>
          <a:ln w="28575"/>
        </p:spPr>
        <p:style>
          <a:lnRef idx="2">
            <a:schemeClr val="accent1"/>
          </a:lnRef>
          <a:fillRef idx="0">
            <a:schemeClr val="accent1"/>
          </a:fillRef>
          <a:effectRef idx="1">
            <a:schemeClr val="accent1"/>
          </a:effectRef>
          <a:fontRef idx="minor">
            <a:schemeClr val="tx1"/>
          </a:fontRef>
        </p:style>
      </p:cxnSp>
      <p:graphicFrame>
        <p:nvGraphicFramePr>
          <p:cNvPr id="30" name="Tabla 29">
            <a:extLst>
              <a:ext uri="{FF2B5EF4-FFF2-40B4-BE49-F238E27FC236}">
                <a16:creationId xmlns:a16="http://schemas.microsoft.com/office/drawing/2014/main" id="{6CA7B832-02B0-FAC9-2C5C-60380FA819B5}"/>
              </a:ext>
            </a:extLst>
          </p:cNvPr>
          <p:cNvGraphicFramePr>
            <a:graphicFrameLocks noGrp="1"/>
          </p:cNvGraphicFramePr>
          <p:nvPr/>
        </p:nvGraphicFramePr>
        <p:xfrm>
          <a:off x="1456079" y="6246534"/>
          <a:ext cx="8630312" cy="518160"/>
        </p:xfrm>
        <a:graphic>
          <a:graphicData uri="http://schemas.openxmlformats.org/drawingml/2006/table">
            <a:tbl>
              <a:tblPr firstRow="1" bandRow="1">
                <a:tableStyleId>{5C22544A-7EE6-4342-B048-85BDC9FD1C3A}</a:tableStyleId>
              </a:tblPr>
              <a:tblGrid>
                <a:gridCol w="4315156">
                  <a:extLst>
                    <a:ext uri="{9D8B030D-6E8A-4147-A177-3AD203B41FA5}">
                      <a16:colId xmlns:a16="http://schemas.microsoft.com/office/drawing/2014/main" val="2814354756"/>
                    </a:ext>
                  </a:extLst>
                </a:gridCol>
                <a:gridCol w="4315156">
                  <a:extLst>
                    <a:ext uri="{9D8B030D-6E8A-4147-A177-3AD203B41FA5}">
                      <a16:colId xmlns:a16="http://schemas.microsoft.com/office/drawing/2014/main" val="1557970858"/>
                    </a:ext>
                  </a:extLst>
                </a:gridCol>
              </a:tblGrid>
              <a:tr h="148194">
                <a:tc>
                  <a:txBody>
                    <a:bodyPr/>
                    <a:lstStyle/>
                    <a:p>
                      <a:pPr algn="ctr"/>
                      <a:r>
                        <a:rPr lang="es-MX" sz="1100"/>
                        <a:t>Bogdata</a:t>
                      </a:r>
                      <a:endParaRPr lang="es-CO" sz="1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r>
                        <a:rPr lang="es-MX" sz="1100"/>
                        <a:t>Segplan </a:t>
                      </a:r>
                      <a:endParaRPr lang="es-CO" sz="1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3245861610"/>
                  </a:ext>
                </a:extLst>
              </a:tr>
              <a:tr h="20096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100"/>
                        <a:t>Fuente de información Financiera (Corte 31 de Octubre)</a:t>
                      </a:r>
                      <a:endParaRPr lang="es-CO" sz="1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s-MX" sz="1100"/>
                        <a:t>Información de Metas (Corte 30 de septiembre</a:t>
                      </a:r>
                      <a:endParaRPr lang="es-CO" sz="1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03064589"/>
                  </a:ext>
                </a:extLst>
              </a:tr>
            </a:tbl>
          </a:graphicData>
        </a:graphic>
      </p:graphicFrame>
    </p:spTree>
    <p:extLst>
      <p:ext uri="{BB962C8B-B14F-4D97-AF65-F5344CB8AC3E}">
        <p14:creationId xmlns:p14="http://schemas.microsoft.com/office/powerpoint/2010/main" val="13187198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a:extLst>
            <a:ext uri="{FF2B5EF4-FFF2-40B4-BE49-F238E27FC236}">
              <a16:creationId xmlns:a16="http://schemas.microsoft.com/office/drawing/2014/main" id="{623EB00E-B28F-F0DA-5B40-013F03C6D67B}"/>
            </a:ext>
          </a:extLst>
        </p:cNvPr>
        <p:cNvGrpSpPr/>
        <p:nvPr/>
      </p:nvGrpSpPr>
      <p:grpSpPr>
        <a:xfrm>
          <a:off x="0" y="0"/>
          <a:ext cx="0" cy="0"/>
          <a:chOff x="0" y="0"/>
          <a:chExt cx="0" cy="0"/>
        </a:xfrm>
      </p:grpSpPr>
      <p:sp>
        <p:nvSpPr>
          <p:cNvPr id="2" name="Rectángulo 1">
            <a:extLst>
              <a:ext uri="{FF2B5EF4-FFF2-40B4-BE49-F238E27FC236}">
                <a16:creationId xmlns:a16="http://schemas.microsoft.com/office/drawing/2014/main" id="{36C01441-2E8F-8E0E-58BF-E8EF600430EF}"/>
              </a:ext>
            </a:extLst>
          </p:cNvPr>
          <p:cNvSpPr/>
          <p:nvPr/>
        </p:nvSpPr>
        <p:spPr>
          <a:xfrm>
            <a:off x="599179" y="110948"/>
            <a:ext cx="9414083" cy="830997"/>
          </a:xfrm>
          <a:prstGeom prst="rect">
            <a:avLst/>
          </a:prstGeom>
          <a:noFill/>
        </p:spPr>
        <p:txBody>
          <a:bodyPr wrap="square" lIns="91440" tIns="45720" rIns="91440" bIns="45720" anchor="t">
            <a:spAutoFit/>
          </a:bodyPr>
          <a:ls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2400" b="1">
                <a:latin typeface="Aptos ExtraBold"/>
              </a:rPr>
              <a:t>P.I. 8126 </a:t>
            </a:r>
            <a:r>
              <a:rPr lang="es-MX" sz="2400" b="1">
                <a:solidFill>
                  <a:schemeClr val="tx1">
                    <a:lumMod val="75000"/>
                    <a:lumOff val="25000"/>
                  </a:schemeClr>
                </a:solidFill>
                <a:latin typeface="Aptos ExtraBold"/>
              </a:rPr>
              <a:t>Fortalecimiento institucional de la UAECOB para un gobierno confiable Bogotá D.C</a:t>
            </a:r>
          </a:p>
        </p:txBody>
      </p:sp>
      <p:sp>
        <p:nvSpPr>
          <p:cNvPr id="3" name="CuadroTexto 14">
            <a:extLst>
              <a:ext uri="{FF2B5EF4-FFF2-40B4-BE49-F238E27FC236}">
                <a16:creationId xmlns:a16="http://schemas.microsoft.com/office/drawing/2014/main" id="{55530D22-8FDD-A8F8-1CB6-5790C070752C}"/>
              </a:ext>
            </a:extLst>
          </p:cNvPr>
          <p:cNvSpPr txBox="1"/>
          <p:nvPr/>
        </p:nvSpPr>
        <p:spPr>
          <a:xfrm rot="16200000">
            <a:off x="-803744" y="2046183"/>
            <a:ext cx="2370059" cy="161583"/>
          </a:xfrm>
          <a:prstGeom prst="rect">
            <a:avLst/>
          </a:prstGeom>
          <a:noFill/>
        </p:spPr>
        <p:txBody>
          <a:bodyPr wrap="square" lIns="68580" tIns="34290" rIns="68580" bIns="34290" rtlCol="0" anchor="t">
            <a:spAutoFit/>
          </a:bodyPr>
          <a:ls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385763" rtl="0" eaLnBrk="1" fontAlgn="auto" latinLnBrk="0" hangingPunct="1">
              <a:lnSpc>
                <a:spcPct val="100000"/>
              </a:lnSpc>
              <a:spcBef>
                <a:spcPts val="0"/>
              </a:spcBef>
              <a:spcAft>
                <a:spcPts val="0"/>
              </a:spcAft>
              <a:buClrTx/>
              <a:buSzTx/>
              <a:buFontTx/>
              <a:buNone/>
              <a:tabLst/>
              <a:defRPr/>
            </a:pPr>
            <a:r>
              <a:rPr kumimoji="0" lang="es-ES" sz="600" b="0" i="0" u="none" strike="noStrike" kern="1200" cap="none" spc="0" normalizeH="0" baseline="0" noProof="0">
                <a:ln>
                  <a:noFill/>
                </a:ln>
                <a:solidFill>
                  <a:prstClr val="black">
                    <a:lumMod val="75000"/>
                    <a:lumOff val="25000"/>
                  </a:prstClr>
                </a:solidFill>
                <a:effectLst/>
                <a:uLnTx/>
                <a:uFillTx/>
                <a:latin typeface="Calibri Light"/>
                <a:ea typeface="Calibri Light"/>
                <a:cs typeface="Calibri Light"/>
              </a:rPr>
              <a:t>Oficina Asesora de Planeación </a:t>
            </a:r>
          </a:p>
        </p:txBody>
      </p:sp>
      <p:sp>
        <p:nvSpPr>
          <p:cNvPr id="4" name="CuadroTexto 3">
            <a:extLst>
              <a:ext uri="{FF2B5EF4-FFF2-40B4-BE49-F238E27FC236}">
                <a16:creationId xmlns:a16="http://schemas.microsoft.com/office/drawing/2014/main" id="{9AD5765F-E7CA-F629-FD15-3771EFD1CC02}"/>
              </a:ext>
            </a:extLst>
          </p:cNvPr>
          <p:cNvSpPr txBox="1"/>
          <p:nvPr/>
        </p:nvSpPr>
        <p:spPr>
          <a:xfrm>
            <a:off x="613488" y="1175854"/>
            <a:ext cx="5022202" cy="1010982"/>
          </a:xfrm>
          <a:prstGeom prst="rect">
            <a:avLst/>
          </a:prstGeom>
          <a:noFill/>
        </p:spPr>
        <p:txBody>
          <a:bodyPr wrap="square">
            <a:spAutoFit/>
          </a:bodyPr>
          <a:lstStyle/>
          <a:p>
            <a:pPr algn="just"/>
            <a:r>
              <a:rPr lang="es-MX" sz="1600"/>
              <a:t>7-Actualizar e implementar el 100% del Plan Anual de Seguridad y Privacidad de la Información.</a:t>
            </a:r>
          </a:p>
          <a:p>
            <a:pPr algn="just">
              <a:lnSpc>
                <a:spcPct val="200000"/>
              </a:lnSpc>
            </a:pPr>
            <a:r>
              <a:rPr lang="es-CO" sz="1600"/>
              <a:t>Responsable: Tecnologías de la información.</a:t>
            </a:r>
          </a:p>
        </p:txBody>
      </p:sp>
      <p:graphicFrame>
        <p:nvGraphicFramePr>
          <p:cNvPr id="5" name="Gráfico 4">
            <a:extLst>
              <a:ext uri="{FF2B5EF4-FFF2-40B4-BE49-F238E27FC236}">
                <a16:creationId xmlns:a16="http://schemas.microsoft.com/office/drawing/2014/main" id="{D5158222-4AB4-7EE1-F3C6-CD564EB55552}"/>
              </a:ext>
            </a:extLst>
          </p:cNvPr>
          <p:cNvGraphicFramePr/>
          <p:nvPr/>
        </p:nvGraphicFramePr>
        <p:xfrm>
          <a:off x="2582507" y="1970949"/>
          <a:ext cx="2875902" cy="2957803"/>
        </p:xfrm>
        <a:graphic>
          <a:graphicData uri="http://schemas.openxmlformats.org/drawingml/2006/chart">
            <c:chart xmlns:c="http://schemas.openxmlformats.org/drawingml/2006/chart" xmlns:r="http://schemas.openxmlformats.org/officeDocument/2006/relationships" r:id="rId3"/>
          </a:graphicData>
        </a:graphic>
      </p:graphicFrame>
      <p:sp>
        <p:nvSpPr>
          <p:cNvPr id="6" name="CuadroTexto 5">
            <a:extLst>
              <a:ext uri="{FF2B5EF4-FFF2-40B4-BE49-F238E27FC236}">
                <a16:creationId xmlns:a16="http://schemas.microsoft.com/office/drawing/2014/main" id="{638042D8-96E0-700C-855E-D2ABD198C812}"/>
              </a:ext>
            </a:extLst>
          </p:cNvPr>
          <p:cNvSpPr txBox="1"/>
          <p:nvPr/>
        </p:nvSpPr>
        <p:spPr>
          <a:xfrm>
            <a:off x="1027148" y="2851336"/>
            <a:ext cx="1660070" cy="584775"/>
          </a:xfrm>
          <a:prstGeom prst="rect">
            <a:avLst/>
          </a:prstGeom>
          <a:noFill/>
        </p:spPr>
        <p:txBody>
          <a:bodyPr wrap="square">
            <a:spAutoFit/>
          </a:bodyPr>
          <a:lstStyle/>
          <a:p>
            <a:pPr algn="just"/>
            <a:r>
              <a:rPr lang="es-MX" sz="1600" b="1"/>
              <a:t>Programado:</a:t>
            </a:r>
          </a:p>
          <a:p>
            <a:pPr algn="just"/>
            <a:r>
              <a:rPr lang="es-MX" sz="1600"/>
              <a:t>100% </a:t>
            </a:r>
            <a:endParaRPr lang="es-CO" sz="1600"/>
          </a:p>
        </p:txBody>
      </p:sp>
      <p:sp>
        <p:nvSpPr>
          <p:cNvPr id="7" name="Rectángulo 6">
            <a:extLst>
              <a:ext uri="{FF2B5EF4-FFF2-40B4-BE49-F238E27FC236}">
                <a16:creationId xmlns:a16="http://schemas.microsoft.com/office/drawing/2014/main" id="{2F7CD890-DD34-9569-828F-FEFF47557C54}"/>
              </a:ext>
            </a:extLst>
          </p:cNvPr>
          <p:cNvSpPr/>
          <p:nvPr/>
        </p:nvSpPr>
        <p:spPr>
          <a:xfrm>
            <a:off x="839756" y="2941332"/>
            <a:ext cx="205274" cy="205274"/>
          </a:xfrm>
          <a:prstGeom prst="rect">
            <a:avLst/>
          </a:prstGeom>
          <a:solidFill>
            <a:srgbClr val="FFC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sz="1600"/>
          </a:p>
        </p:txBody>
      </p:sp>
      <p:sp>
        <p:nvSpPr>
          <p:cNvPr id="8" name="CuadroTexto 7">
            <a:extLst>
              <a:ext uri="{FF2B5EF4-FFF2-40B4-BE49-F238E27FC236}">
                <a16:creationId xmlns:a16="http://schemas.microsoft.com/office/drawing/2014/main" id="{B9BEE51D-6801-99D0-76B8-0E394F20CCEB}"/>
              </a:ext>
            </a:extLst>
          </p:cNvPr>
          <p:cNvSpPr txBox="1"/>
          <p:nvPr/>
        </p:nvSpPr>
        <p:spPr>
          <a:xfrm>
            <a:off x="1027148" y="3504479"/>
            <a:ext cx="1660070" cy="584775"/>
          </a:xfrm>
          <a:prstGeom prst="rect">
            <a:avLst/>
          </a:prstGeom>
          <a:noFill/>
        </p:spPr>
        <p:txBody>
          <a:bodyPr wrap="square">
            <a:spAutoFit/>
          </a:bodyPr>
          <a:lstStyle/>
          <a:p>
            <a:pPr algn="just"/>
            <a:r>
              <a:rPr lang="es-MX" sz="1600" b="1"/>
              <a:t>Avance:</a:t>
            </a:r>
          </a:p>
          <a:p>
            <a:pPr algn="just"/>
            <a:r>
              <a:rPr lang="es-MX" sz="1600"/>
              <a:t>0% </a:t>
            </a:r>
            <a:endParaRPr lang="es-CO" sz="1600"/>
          </a:p>
        </p:txBody>
      </p:sp>
      <p:sp>
        <p:nvSpPr>
          <p:cNvPr id="9" name="Rectángulo 8">
            <a:extLst>
              <a:ext uri="{FF2B5EF4-FFF2-40B4-BE49-F238E27FC236}">
                <a16:creationId xmlns:a16="http://schemas.microsoft.com/office/drawing/2014/main" id="{9C33D27A-9E65-42AC-0201-C300A431027A}"/>
              </a:ext>
            </a:extLst>
          </p:cNvPr>
          <p:cNvSpPr/>
          <p:nvPr/>
        </p:nvSpPr>
        <p:spPr>
          <a:xfrm>
            <a:off x="839756" y="3594475"/>
            <a:ext cx="205274" cy="205274"/>
          </a:xfrm>
          <a:prstGeom prst="rect">
            <a:avLst/>
          </a:prstGeom>
          <a:solidFill>
            <a:srgbClr val="00206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sz="1600"/>
          </a:p>
        </p:txBody>
      </p:sp>
      <p:sp>
        <p:nvSpPr>
          <p:cNvPr id="10" name="CuadroTexto 9">
            <a:extLst>
              <a:ext uri="{FF2B5EF4-FFF2-40B4-BE49-F238E27FC236}">
                <a16:creationId xmlns:a16="http://schemas.microsoft.com/office/drawing/2014/main" id="{B7EEC3B8-C3C6-2DC2-08CF-6FAF2EBF3E94}"/>
              </a:ext>
            </a:extLst>
          </p:cNvPr>
          <p:cNvSpPr txBox="1"/>
          <p:nvPr/>
        </p:nvSpPr>
        <p:spPr>
          <a:xfrm>
            <a:off x="563727" y="2434957"/>
            <a:ext cx="1712943" cy="338554"/>
          </a:xfrm>
          <a:prstGeom prst="rect">
            <a:avLst/>
          </a:prstGeom>
          <a:noFill/>
        </p:spPr>
        <p:txBody>
          <a:bodyPr wrap="square">
            <a:spAutoFit/>
          </a:bodyPr>
          <a:lstStyle/>
          <a:p>
            <a:pPr algn="just"/>
            <a:r>
              <a:rPr lang="es-MX" sz="1600" b="1"/>
              <a:t>Meta 2024:</a:t>
            </a:r>
            <a:endParaRPr lang="es-CO" sz="1600"/>
          </a:p>
        </p:txBody>
      </p:sp>
      <p:sp>
        <p:nvSpPr>
          <p:cNvPr id="11" name="CuadroTexto 10">
            <a:extLst>
              <a:ext uri="{FF2B5EF4-FFF2-40B4-BE49-F238E27FC236}">
                <a16:creationId xmlns:a16="http://schemas.microsoft.com/office/drawing/2014/main" id="{B4600DE9-0514-2552-8085-449B2672ED7C}"/>
              </a:ext>
            </a:extLst>
          </p:cNvPr>
          <p:cNvSpPr txBox="1"/>
          <p:nvPr/>
        </p:nvSpPr>
        <p:spPr>
          <a:xfrm>
            <a:off x="1558992" y="4969382"/>
            <a:ext cx="3003677" cy="338554"/>
          </a:xfrm>
          <a:prstGeom prst="rect">
            <a:avLst/>
          </a:prstGeom>
          <a:noFill/>
        </p:spPr>
        <p:txBody>
          <a:bodyPr wrap="square">
            <a:spAutoFit/>
          </a:bodyPr>
          <a:lstStyle/>
          <a:p>
            <a:pPr algn="just"/>
            <a:r>
              <a:rPr lang="es-MX" sz="1600" b="1"/>
              <a:t>Apropiación: </a:t>
            </a:r>
            <a:r>
              <a:rPr lang="es-MX" sz="1600"/>
              <a:t> $51.200.000</a:t>
            </a:r>
            <a:endParaRPr lang="es-CO" sz="1600"/>
          </a:p>
        </p:txBody>
      </p:sp>
      <p:sp>
        <p:nvSpPr>
          <p:cNvPr id="12" name="CuadroTexto 11">
            <a:extLst>
              <a:ext uri="{FF2B5EF4-FFF2-40B4-BE49-F238E27FC236}">
                <a16:creationId xmlns:a16="http://schemas.microsoft.com/office/drawing/2014/main" id="{37B7977F-8BB0-829F-825C-58BE8B4E9570}"/>
              </a:ext>
            </a:extLst>
          </p:cNvPr>
          <p:cNvSpPr txBox="1"/>
          <p:nvPr/>
        </p:nvSpPr>
        <p:spPr>
          <a:xfrm>
            <a:off x="311800" y="4553003"/>
            <a:ext cx="2487383" cy="400110"/>
          </a:xfrm>
          <a:prstGeom prst="rect">
            <a:avLst/>
          </a:prstGeom>
          <a:noFill/>
        </p:spPr>
        <p:txBody>
          <a:bodyPr wrap="square">
            <a:spAutoFit/>
          </a:bodyPr>
          <a:lstStyle/>
          <a:p>
            <a:pPr algn="just"/>
            <a:r>
              <a:rPr lang="es-MX" sz="2000" b="1"/>
              <a:t>Presupuesto 2024:</a:t>
            </a:r>
            <a:endParaRPr lang="es-CO" sz="2000"/>
          </a:p>
        </p:txBody>
      </p:sp>
      <p:sp>
        <p:nvSpPr>
          <p:cNvPr id="13" name="CuadroTexto 12">
            <a:extLst>
              <a:ext uri="{FF2B5EF4-FFF2-40B4-BE49-F238E27FC236}">
                <a16:creationId xmlns:a16="http://schemas.microsoft.com/office/drawing/2014/main" id="{FF993D2E-498C-1322-C41A-D740A2B8A6F6}"/>
              </a:ext>
            </a:extLst>
          </p:cNvPr>
          <p:cNvSpPr txBox="1"/>
          <p:nvPr/>
        </p:nvSpPr>
        <p:spPr>
          <a:xfrm>
            <a:off x="1335057" y="5342607"/>
            <a:ext cx="3414224" cy="338554"/>
          </a:xfrm>
          <a:prstGeom prst="rect">
            <a:avLst/>
          </a:prstGeom>
          <a:noFill/>
        </p:spPr>
        <p:txBody>
          <a:bodyPr wrap="square">
            <a:spAutoFit/>
          </a:bodyPr>
          <a:lstStyle/>
          <a:p>
            <a:pPr algn="just"/>
            <a:r>
              <a:rPr lang="es-MX" sz="1600" b="1"/>
              <a:t>Compromisos: </a:t>
            </a:r>
            <a:r>
              <a:rPr lang="es-MX" sz="1600"/>
              <a:t> $38.400.000</a:t>
            </a:r>
            <a:endParaRPr lang="es-CO" sz="1600"/>
          </a:p>
        </p:txBody>
      </p:sp>
      <p:sp>
        <p:nvSpPr>
          <p:cNvPr id="14" name="CuadroTexto 13">
            <a:extLst>
              <a:ext uri="{FF2B5EF4-FFF2-40B4-BE49-F238E27FC236}">
                <a16:creationId xmlns:a16="http://schemas.microsoft.com/office/drawing/2014/main" id="{A536433B-A8A5-E739-8AC3-E4EEE18E2451}"/>
              </a:ext>
            </a:extLst>
          </p:cNvPr>
          <p:cNvSpPr txBox="1"/>
          <p:nvPr/>
        </p:nvSpPr>
        <p:spPr>
          <a:xfrm>
            <a:off x="2258788" y="5715832"/>
            <a:ext cx="3003677" cy="338554"/>
          </a:xfrm>
          <a:prstGeom prst="rect">
            <a:avLst/>
          </a:prstGeom>
          <a:noFill/>
        </p:spPr>
        <p:txBody>
          <a:bodyPr wrap="square">
            <a:spAutoFit/>
          </a:bodyPr>
          <a:lstStyle/>
          <a:p>
            <a:pPr algn="just"/>
            <a:r>
              <a:rPr lang="es-MX" sz="1600" b="1"/>
              <a:t>Giros: </a:t>
            </a:r>
            <a:r>
              <a:rPr lang="es-MX" sz="1600"/>
              <a:t> $-</a:t>
            </a:r>
            <a:endParaRPr lang="es-CO" sz="1600"/>
          </a:p>
        </p:txBody>
      </p:sp>
      <p:sp>
        <p:nvSpPr>
          <p:cNvPr id="15" name="CuadroTexto 14">
            <a:extLst>
              <a:ext uri="{FF2B5EF4-FFF2-40B4-BE49-F238E27FC236}">
                <a16:creationId xmlns:a16="http://schemas.microsoft.com/office/drawing/2014/main" id="{3268A9C9-7661-0273-42DF-F651DC60072A}"/>
              </a:ext>
            </a:extLst>
          </p:cNvPr>
          <p:cNvSpPr txBox="1"/>
          <p:nvPr/>
        </p:nvSpPr>
        <p:spPr>
          <a:xfrm>
            <a:off x="6006582" y="1175854"/>
            <a:ext cx="5367433" cy="1010982"/>
          </a:xfrm>
          <a:prstGeom prst="rect">
            <a:avLst/>
          </a:prstGeom>
          <a:noFill/>
        </p:spPr>
        <p:txBody>
          <a:bodyPr wrap="square">
            <a:spAutoFit/>
          </a:bodyPr>
          <a:lstStyle/>
          <a:p>
            <a:pPr algn="just"/>
            <a:r>
              <a:rPr lang="es-MX" sz="1600"/>
              <a:t>8-Implementar el 100% del programa de mantenimiento a las sedes de Bomberos de Bogotá.</a:t>
            </a:r>
          </a:p>
          <a:p>
            <a:pPr algn="just">
              <a:lnSpc>
                <a:spcPct val="200000"/>
              </a:lnSpc>
            </a:pPr>
            <a:r>
              <a:rPr lang="es-CO" sz="1600"/>
              <a:t>Responsable: Subdirección Corporativa.</a:t>
            </a:r>
          </a:p>
        </p:txBody>
      </p:sp>
      <p:graphicFrame>
        <p:nvGraphicFramePr>
          <p:cNvPr id="16" name="Gráfico 15">
            <a:extLst>
              <a:ext uri="{FF2B5EF4-FFF2-40B4-BE49-F238E27FC236}">
                <a16:creationId xmlns:a16="http://schemas.microsoft.com/office/drawing/2014/main" id="{584336BE-E6DF-9FEC-CC02-28E0C6ED3B81}"/>
              </a:ext>
            </a:extLst>
          </p:cNvPr>
          <p:cNvGraphicFramePr/>
          <p:nvPr/>
        </p:nvGraphicFramePr>
        <p:xfrm>
          <a:off x="8134222" y="1998940"/>
          <a:ext cx="2875902" cy="2957803"/>
        </p:xfrm>
        <a:graphic>
          <a:graphicData uri="http://schemas.openxmlformats.org/drawingml/2006/chart">
            <c:chart xmlns:c="http://schemas.openxmlformats.org/drawingml/2006/chart" xmlns:r="http://schemas.openxmlformats.org/officeDocument/2006/relationships" r:id="rId4"/>
          </a:graphicData>
        </a:graphic>
      </p:graphicFrame>
      <p:sp>
        <p:nvSpPr>
          <p:cNvPr id="17" name="CuadroTexto 16">
            <a:extLst>
              <a:ext uri="{FF2B5EF4-FFF2-40B4-BE49-F238E27FC236}">
                <a16:creationId xmlns:a16="http://schemas.microsoft.com/office/drawing/2014/main" id="{D10D74DC-2F34-FB78-2838-24A28252F233}"/>
              </a:ext>
            </a:extLst>
          </p:cNvPr>
          <p:cNvSpPr txBox="1"/>
          <p:nvPr/>
        </p:nvSpPr>
        <p:spPr>
          <a:xfrm>
            <a:off x="6578863" y="2879327"/>
            <a:ext cx="1660070" cy="584775"/>
          </a:xfrm>
          <a:prstGeom prst="rect">
            <a:avLst/>
          </a:prstGeom>
          <a:noFill/>
        </p:spPr>
        <p:txBody>
          <a:bodyPr wrap="square">
            <a:spAutoFit/>
          </a:bodyPr>
          <a:lstStyle/>
          <a:p>
            <a:pPr algn="just"/>
            <a:r>
              <a:rPr lang="es-MX" sz="1600" b="1"/>
              <a:t>Programado:</a:t>
            </a:r>
          </a:p>
          <a:p>
            <a:pPr algn="just"/>
            <a:r>
              <a:rPr lang="es-MX" sz="1600"/>
              <a:t>100% </a:t>
            </a:r>
            <a:endParaRPr lang="es-CO" sz="1600"/>
          </a:p>
        </p:txBody>
      </p:sp>
      <p:sp>
        <p:nvSpPr>
          <p:cNvPr id="18" name="Rectángulo 17">
            <a:extLst>
              <a:ext uri="{FF2B5EF4-FFF2-40B4-BE49-F238E27FC236}">
                <a16:creationId xmlns:a16="http://schemas.microsoft.com/office/drawing/2014/main" id="{49CD68CA-CB14-0A8A-F8DA-1FF54554E1EC}"/>
              </a:ext>
            </a:extLst>
          </p:cNvPr>
          <p:cNvSpPr/>
          <p:nvPr/>
        </p:nvSpPr>
        <p:spPr>
          <a:xfrm>
            <a:off x="6391471" y="2969323"/>
            <a:ext cx="205274" cy="205274"/>
          </a:xfrm>
          <a:prstGeom prst="rect">
            <a:avLst/>
          </a:prstGeom>
          <a:solidFill>
            <a:srgbClr val="FFC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sz="1600"/>
          </a:p>
        </p:txBody>
      </p:sp>
      <p:sp>
        <p:nvSpPr>
          <p:cNvPr id="19" name="CuadroTexto 18">
            <a:extLst>
              <a:ext uri="{FF2B5EF4-FFF2-40B4-BE49-F238E27FC236}">
                <a16:creationId xmlns:a16="http://schemas.microsoft.com/office/drawing/2014/main" id="{70D42C6B-F1DA-C1BC-32BC-ACCB3CD4701A}"/>
              </a:ext>
            </a:extLst>
          </p:cNvPr>
          <p:cNvSpPr txBox="1"/>
          <p:nvPr/>
        </p:nvSpPr>
        <p:spPr>
          <a:xfrm>
            <a:off x="9032032" y="2453228"/>
            <a:ext cx="2127381" cy="830997"/>
          </a:xfrm>
          <a:prstGeom prst="rect">
            <a:avLst/>
          </a:prstGeom>
          <a:noFill/>
        </p:spPr>
        <p:txBody>
          <a:bodyPr wrap="square">
            <a:spAutoFit/>
          </a:bodyPr>
          <a:lstStyle/>
          <a:p>
            <a:pPr algn="ctr"/>
            <a:r>
              <a:rPr lang="es-MX" sz="4800" b="1">
                <a:solidFill>
                  <a:schemeClr val="bg1"/>
                </a:solidFill>
              </a:rPr>
              <a:t>19%</a:t>
            </a:r>
            <a:endParaRPr lang="es-CO" sz="4800">
              <a:solidFill>
                <a:schemeClr val="bg1"/>
              </a:solidFill>
            </a:endParaRPr>
          </a:p>
        </p:txBody>
      </p:sp>
      <p:sp>
        <p:nvSpPr>
          <p:cNvPr id="20" name="CuadroTexto 19">
            <a:extLst>
              <a:ext uri="{FF2B5EF4-FFF2-40B4-BE49-F238E27FC236}">
                <a16:creationId xmlns:a16="http://schemas.microsoft.com/office/drawing/2014/main" id="{5787BB5A-6695-7C7B-9A01-CC11D7114EDD}"/>
              </a:ext>
            </a:extLst>
          </p:cNvPr>
          <p:cNvSpPr txBox="1"/>
          <p:nvPr/>
        </p:nvSpPr>
        <p:spPr>
          <a:xfrm>
            <a:off x="6578863" y="3532470"/>
            <a:ext cx="1660070" cy="584775"/>
          </a:xfrm>
          <a:prstGeom prst="rect">
            <a:avLst/>
          </a:prstGeom>
          <a:noFill/>
        </p:spPr>
        <p:txBody>
          <a:bodyPr wrap="square">
            <a:spAutoFit/>
          </a:bodyPr>
          <a:lstStyle/>
          <a:p>
            <a:pPr algn="just"/>
            <a:r>
              <a:rPr lang="es-MX" sz="1600" b="1"/>
              <a:t>Avance:</a:t>
            </a:r>
          </a:p>
          <a:p>
            <a:pPr algn="just"/>
            <a:r>
              <a:rPr lang="es-MX" sz="1600"/>
              <a:t>19% </a:t>
            </a:r>
            <a:endParaRPr lang="es-CO" sz="1600"/>
          </a:p>
        </p:txBody>
      </p:sp>
      <p:sp>
        <p:nvSpPr>
          <p:cNvPr id="21" name="Rectángulo 20">
            <a:extLst>
              <a:ext uri="{FF2B5EF4-FFF2-40B4-BE49-F238E27FC236}">
                <a16:creationId xmlns:a16="http://schemas.microsoft.com/office/drawing/2014/main" id="{79E8FC43-1E53-7AE1-B86B-93EDD0C5A352}"/>
              </a:ext>
            </a:extLst>
          </p:cNvPr>
          <p:cNvSpPr/>
          <p:nvPr/>
        </p:nvSpPr>
        <p:spPr>
          <a:xfrm>
            <a:off x="6391471" y="3622466"/>
            <a:ext cx="205274" cy="205274"/>
          </a:xfrm>
          <a:prstGeom prst="rect">
            <a:avLst/>
          </a:prstGeom>
          <a:solidFill>
            <a:srgbClr val="00206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sz="1600"/>
          </a:p>
        </p:txBody>
      </p:sp>
      <p:sp>
        <p:nvSpPr>
          <p:cNvPr id="22" name="CuadroTexto 21">
            <a:extLst>
              <a:ext uri="{FF2B5EF4-FFF2-40B4-BE49-F238E27FC236}">
                <a16:creationId xmlns:a16="http://schemas.microsoft.com/office/drawing/2014/main" id="{46EB8290-F39A-8BA7-0CA1-380BF38F8DB8}"/>
              </a:ext>
            </a:extLst>
          </p:cNvPr>
          <p:cNvSpPr txBox="1"/>
          <p:nvPr/>
        </p:nvSpPr>
        <p:spPr>
          <a:xfrm>
            <a:off x="6115442" y="2462948"/>
            <a:ext cx="1712943" cy="338554"/>
          </a:xfrm>
          <a:prstGeom prst="rect">
            <a:avLst/>
          </a:prstGeom>
          <a:noFill/>
        </p:spPr>
        <p:txBody>
          <a:bodyPr wrap="square">
            <a:spAutoFit/>
          </a:bodyPr>
          <a:lstStyle/>
          <a:p>
            <a:pPr algn="just"/>
            <a:r>
              <a:rPr lang="es-MX" sz="1600" b="1"/>
              <a:t>Meta 2024:</a:t>
            </a:r>
            <a:endParaRPr lang="es-CO" sz="1600"/>
          </a:p>
        </p:txBody>
      </p:sp>
      <p:sp>
        <p:nvSpPr>
          <p:cNvPr id="23" name="CuadroTexto 22">
            <a:extLst>
              <a:ext uri="{FF2B5EF4-FFF2-40B4-BE49-F238E27FC236}">
                <a16:creationId xmlns:a16="http://schemas.microsoft.com/office/drawing/2014/main" id="{8FB263D5-AC32-C10E-34E1-B13D26799475}"/>
              </a:ext>
            </a:extLst>
          </p:cNvPr>
          <p:cNvSpPr txBox="1"/>
          <p:nvPr/>
        </p:nvSpPr>
        <p:spPr>
          <a:xfrm>
            <a:off x="7110707" y="4969382"/>
            <a:ext cx="3395562" cy="338554"/>
          </a:xfrm>
          <a:prstGeom prst="rect">
            <a:avLst/>
          </a:prstGeom>
          <a:noFill/>
        </p:spPr>
        <p:txBody>
          <a:bodyPr wrap="square">
            <a:spAutoFit/>
          </a:bodyPr>
          <a:lstStyle/>
          <a:p>
            <a:pPr algn="just"/>
            <a:r>
              <a:rPr lang="es-MX" sz="1600" b="1"/>
              <a:t>Apropiación: </a:t>
            </a:r>
            <a:r>
              <a:rPr lang="es-MX" sz="1600"/>
              <a:t> $1.495.954.004</a:t>
            </a:r>
            <a:endParaRPr lang="es-CO" sz="1600"/>
          </a:p>
        </p:txBody>
      </p:sp>
      <p:sp>
        <p:nvSpPr>
          <p:cNvPr id="24" name="CuadroTexto 23">
            <a:extLst>
              <a:ext uri="{FF2B5EF4-FFF2-40B4-BE49-F238E27FC236}">
                <a16:creationId xmlns:a16="http://schemas.microsoft.com/office/drawing/2014/main" id="{3B1BAE9B-13DC-CD1B-5C4C-FA3B6456975B}"/>
              </a:ext>
            </a:extLst>
          </p:cNvPr>
          <p:cNvSpPr txBox="1"/>
          <p:nvPr/>
        </p:nvSpPr>
        <p:spPr>
          <a:xfrm>
            <a:off x="5863515" y="4553003"/>
            <a:ext cx="2487383" cy="338554"/>
          </a:xfrm>
          <a:prstGeom prst="rect">
            <a:avLst/>
          </a:prstGeom>
          <a:noFill/>
        </p:spPr>
        <p:txBody>
          <a:bodyPr wrap="square">
            <a:spAutoFit/>
          </a:bodyPr>
          <a:lstStyle/>
          <a:p>
            <a:pPr algn="just"/>
            <a:r>
              <a:rPr lang="es-MX" sz="1600" b="1"/>
              <a:t>Presupuesto 2024:</a:t>
            </a:r>
            <a:endParaRPr lang="es-CO" sz="1600"/>
          </a:p>
        </p:txBody>
      </p:sp>
      <p:sp>
        <p:nvSpPr>
          <p:cNvPr id="25" name="CuadroTexto 24">
            <a:extLst>
              <a:ext uri="{FF2B5EF4-FFF2-40B4-BE49-F238E27FC236}">
                <a16:creationId xmlns:a16="http://schemas.microsoft.com/office/drawing/2014/main" id="{4DA15FCE-C36B-81EF-F0B9-97D2BF052592}"/>
              </a:ext>
            </a:extLst>
          </p:cNvPr>
          <p:cNvSpPr txBox="1"/>
          <p:nvPr/>
        </p:nvSpPr>
        <p:spPr>
          <a:xfrm>
            <a:off x="6886772" y="5342607"/>
            <a:ext cx="3414224" cy="338554"/>
          </a:xfrm>
          <a:prstGeom prst="rect">
            <a:avLst/>
          </a:prstGeom>
          <a:noFill/>
        </p:spPr>
        <p:txBody>
          <a:bodyPr wrap="square">
            <a:spAutoFit/>
          </a:bodyPr>
          <a:lstStyle/>
          <a:p>
            <a:pPr algn="just"/>
            <a:r>
              <a:rPr lang="es-MX" sz="1600" b="1"/>
              <a:t>Compromisos: </a:t>
            </a:r>
            <a:r>
              <a:rPr lang="es-MX" sz="1600"/>
              <a:t> $540.476.970</a:t>
            </a:r>
            <a:endParaRPr lang="es-CO" sz="1600"/>
          </a:p>
        </p:txBody>
      </p:sp>
      <p:sp>
        <p:nvSpPr>
          <p:cNvPr id="26" name="CuadroTexto 25">
            <a:extLst>
              <a:ext uri="{FF2B5EF4-FFF2-40B4-BE49-F238E27FC236}">
                <a16:creationId xmlns:a16="http://schemas.microsoft.com/office/drawing/2014/main" id="{8847BC67-103B-C288-FC56-6BDB55068F49}"/>
              </a:ext>
            </a:extLst>
          </p:cNvPr>
          <p:cNvSpPr txBox="1"/>
          <p:nvPr/>
        </p:nvSpPr>
        <p:spPr>
          <a:xfrm>
            <a:off x="7810503" y="5715832"/>
            <a:ext cx="3003677" cy="338554"/>
          </a:xfrm>
          <a:prstGeom prst="rect">
            <a:avLst/>
          </a:prstGeom>
          <a:noFill/>
        </p:spPr>
        <p:txBody>
          <a:bodyPr wrap="square">
            <a:spAutoFit/>
          </a:bodyPr>
          <a:lstStyle/>
          <a:p>
            <a:pPr algn="just"/>
            <a:r>
              <a:rPr lang="es-MX" sz="1600" b="1"/>
              <a:t>Giros: </a:t>
            </a:r>
            <a:r>
              <a:rPr lang="es-MX" sz="1600"/>
              <a:t> $7.233.333</a:t>
            </a:r>
            <a:endParaRPr lang="es-CO" sz="1600"/>
          </a:p>
        </p:txBody>
      </p:sp>
      <p:cxnSp>
        <p:nvCxnSpPr>
          <p:cNvPr id="27" name="Conector recto 26">
            <a:extLst>
              <a:ext uri="{FF2B5EF4-FFF2-40B4-BE49-F238E27FC236}">
                <a16:creationId xmlns:a16="http://schemas.microsoft.com/office/drawing/2014/main" id="{E32EF37E-A5A6-8184-3F96-DE127A5F43BC}"/>
              </a:ext>
            </a:extLst>
          </p:cNvPr>
          <p:cNvCxnSpPr>
            <a:cxnSpLocks/>
          </p:cNvCxnSpPr>
          <p:nvPr/>
        </p:nvCxnSpPr>
        <p:spPr>
          <a:xfrm>
            <a:off x="5775650" y="918130"/>
            <a:ext cx="0" cy="5414937"/>
          </a:xfrm>
          <a:prstGeom prst="line">
            <a:avLst/>
          </a:prstGeom>
          <a:ln w="28575"/>
        </p:spPr>
        <p:style>
          <a:lnRef idx="2">
            <a:schemeClr val="accent1"/>
          </a:lnRef>
          <a:fillRef idx="0">
            <a:schemeClr val="accent1"/>
          </a:fillRef>
          <a:effectRef idx="1">
            <a:schemeClr val="accent1"/>
          </a:effectRef>
          <a:fontRef idx="minor">
            <a:schemeClr val="tx1"/>
          </a:fontRef>
        </p:style>
      </p:cxnSp>
      <p:graphicFrame>
        <p:nvGraphicFramePr>
          <p:cNvPr id="30" name="Tabla 29">
            <a:extLst>
              <a:ext uri="{FF2B5EF4-FFF2-40B4-BE49-F238E27FC236}">
                <a16:creationId xmlns:a16="http://schemas.microsoft.com/office/drawing/2014/main" id="{4643AB7D-31F0-3E26-94CC-C3828EAECFA0}"/>
              </a:ext>
            </a:extLst>
          </p:cNvPr>
          <p:cNvGraphicFramePr>
            <a:graphicFrameLocks noGrp="1"/>
          </p:cNvGraphicFramePr>
          <p:nvPr/>
        </p:nvGraphicFramePr>
        <p:xfrm>
          <a:off x="1456079" y="6246534"/>
          <a:ext cx="8630312" cy="518160"/>
        </p:xfrm>
        <a:graphic>
          <a:graphicData uri="http://schemas.openxmlformats.org/drawingml/2006/table">
            <a:tbl>
              <a:tblPr firstRow="1" bandRow="1">
                <a:tableStyleId>{5C22544A-7EE6-4342-B048-85BDC9FD1C3A}</a:tableStyleId>
              </a:tblPr>
              <a:tblGrid>
                <a:gridCol w="4315156">
                  <a:extLst>
                    <a:ext uri="{9D8B030D-6E8A-4147-A177-3AD203B41FA5}">
                      <a16:colId xmlns:a16="http://schemas.microsoft.com/office/drawing/2014/main" val="2814354756"/>
                    </a:ext>
                  </a:extLst>
                </a:gridCol>
                <a:gridCol w="4315156">
                  <a:extLst>
                    <a:ext uri="{9D8B030D-6E8A-4147-A177-3AD203B41FA5}">
                      <a16:colId xmlns:a16="http://schemas.microsoft.com/office/drawing/2014/main" val="1557970858"/>
                    </a:ext>
                  </a:extLst>
                </a:gridCol>
              </a:tblGrid>
              <a:tr h="148194">
                <a:tc>
                  <a:txBody>
                    <a:bodyPr/>
                    <a:lstStyle/>
                    <a:p>
                      <a:pPr algn="ctr"/>
                      <a:r>
                        <a:rPr lang="es-MX" sz="1100"/>
                        <a:t>Bogdata</a:t>
                      </a:r>
                      <a:endParaRPr lang="es-CO" sz="1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r>
                        <a:rPr lang="es-MX" sz="1100"/>
                        <a:t>Segplan </a:t>
                      </a:r>
                      <a:endParaRPr lang="es-CO" sz="1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3245861610"/>
                  </a:ext>
                </a:extLst>
              </a:tr>
              <a:tr h="20096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100"/>
                        <a:t>Fuente de información Financiera (Corte 31 de Octubre)</a:t>
                      </a:r>
                      <a:endParaRPr lang="es-CO" sz="1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s-MX" sz="1100"/>
                        <a:t>Información de Metas (Corte 30 de septiembre</a:t>
                      </a:r>
                      <a:endParaRPr lang="es-CO" sz="1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03064589"/>
                  </a:ext>
                </a:extLst>
              </a:tr>
            </a:tbl>
          </a:graphicData>
        </a:graphic>
      </p:graphicFrame>
    </p:spTree>
    <p:extLst>
      <p:ext uri="{BB962C8B-B14F-4D97-AF65-F5344CB8AC3E}">
        <p14:creationId xmlns:p14="http://schemas.microsoft.com/office/powerpoint/2010/main" val="28662179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a:extLst>
            <a:ext uri="{FF2B5EF4-FFF2-40B4-BE49-F238E27FC236}">
              <a16:creationId xmlns:a16="http://schemas.microsoft.com/office/drawing/2014/main" id="{847330F0-197C-F680-5081-E4B729396EBA}"/>
            </a:ext>
          </a:extLst>
        </p:cNvPr>
        <p:cNvGrpSpPr/>
        <p:nvPr/>
      </p:nvGrpSpPr>
      <p:grpSpPr>
        <a:xfrm>
          <a:off x="0" y="0"/>
          <a:ext cx="0" cy="0"/>
          <a:chOff x="0" y="0"/>
          <a:chExt cx="0" cy="0"/>
        </a:xfrm>
      </p:grpSpPr>
      <p:sp>
        <p:nvSpPr>
          <p:cNvPr id="2" name="Rectángulo 1">
            <a:extLst>
              <a:ext uri="{FF2B5EF4-FFF2-40B4-BE49-F238E27FC236}">
                <a16:creationId xmlns:a16="http://schemas.microsoft.com/office/drawing/2014/main" id="{982A3BAC-FEB9-1281-33DA-43EA101CFF89}"/>
              </a:ext>
            </a:extLst>
          </p:cNvPr>
          <p:cNvSpPr/>
          <p:nvPr/>
        </p:nvSpPr>
        <p:spPr>
          <a:xfrm>
            <a:off x="551011" y="199382"/>
            <a:ext cx="9414083" cy="830997"/>
          </a:xfrm>
          <a:prstGeom prst="rect">
            <a:avLst/>
          </a:prstGeom>
          <a:noFill/>
        </p:spPr>
        <p:txBody>
          <a:bodyPr wrap="square" lIns="91440" tIns="45720" rIns="91440" bIns="45720" anchor="t">
            <a:spAutoFit/>
          </a:bodyPr>
          <a:ls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MX" sz="2400" b="1">
                <a:latin typeface="Aptos ExtraBold"/>
              </a:rPr>
              <a:t>P.I. 8126 </a:t>
            </a:r>
            <a:r>
              <a:rPr kumimoji="0" lang="es-MX" sz="2400" b="1" i="0" u="none" strike="noStrike" kern="1200" cap="none" spc="0" normalizeH="0" baseline="0" noProof="0">
                <a:ln>
                  <a:noFill/>
                </a:ln>
                <a:solidFill>
                  <a:prstClr val="black">
                    <a:lumMod val="75000"/>
                    <a:lumOff val="25000"/>
                  </a:prstClr>
                </a:solidFill>
                <a:effectLst/>
                <a:uLnTx/>
                <a:uFillTx/>
                <a:latin typeface="Aptos ExtraBold"/>
                <a:ea typeface="+mn-ea"/>
                <a:cs typeface="+mn-cs"/>
              </a:rPr>
              <a:t>Fortalecimiento institucional de la UAECOB para un gobierno confiable Bogotá D.C</a:t>
            </a:r>
          </a:p>
        </p:txBody>
      </p:sp>
      <p:sp>
        <p:nvSpPr>
          <p:cNvPr id="3" name="CuadroTexto 14">
            <a:extLst>
              <a:ext uri="{FF2B5EF4-FFF2-40B4-BE49-F238E27FC236}">
                <a16:creationId xmlns:a16="http://schemas.microsoft.com/office/drawing/2014/main" id="{2B7B1DAD-407E-695F-0BFF-A36756C364B9}"/>
              </a:ext>
            </a:extLst>
          </p:cNvPr>
          <p:cNvSpPr txBox="1"/>
          <p:nvPr/>
        </p:nvSpPr>
        <p:spPr>
          <a:xfrm rot="16200000">
            <a:off x="-803744" y="2046183"/>
            <a:ext cx="2370059" cy="161583"/>
          </a:xfrm>
          <a:prstGeom prst="rect">
            <a:avLst/>
          </a:prstGeom>
          <a:noFill/>
        </p:spPr>
        <p:txBody>
          <a:bodyPr wrap="square" lIns="68580" tIns="34290" rIns="68580" bIns="34290" rtlCol="0" anchor="t">
            <a:spAutoFit/>
          </a:bodyPr>
          <a:ls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385763" rtl="0" eaLnBrk="1" fontAlgn="auto" latinLnBrk="0" hangingPunct="1">
              <a:lnSpc>
                <a:spcPct val="100000"/>
              </a:lnSpc>
              <a:spcBef>
                <a:spcPts val="0"/>
              </a:spcBef>
              <a:spcAft>
                <a:spcPts val="0"/>
              </a:spcAft>
              <a:buClrTx/>
              <a:buSzTx/>
              <a:buFontTx/>
              <a:buNone/>
              <a:tabLst/>
              <a:defRPr/>
            </a:pPr>
            <a:r>
              <a:rPr kumimoji="0" lang="es-ES" sz="600" b="0" i="0" u="none" strike="noStrike" kern="1200" cap="none" spc="0" normalizeH="0" baseline="0" noProof="0">
                <a:ln>
                  <a:noFill/>
                </a:ln>
                <a:solidFill>
                  <a:prstClr val="black">
                    <a:lumMod val="75000"/>
                    <a:lumOff val="25000"/>
                  </a:prstClr>
                </a:solidFill>
                <a:effectLst/>
                <a:uLnTx/>
                <a:uFillTx/>
                <a:latin typeface="Calibri Light"/>
                <a:ea typeface="Calibri Light"/>
                <a:cs typeface="Calibri Light"/>
              </a:rPr>
              <a:t>Oficina Asesora de Planeación </a:t>
            </a:r>
          </a:p>
        </p:txBody>
      </p:sp>
      <p:sp>
        <p:nvSpPr>
          <p:cNvPr id="4" name="CuadroTexto 3">
            <a:extLst>
              <a:ext uri="{FF2B5EF4-FFF2-40B4-BE49-F238E27FC236}">
                <a16:creationId xmlns:a16="http://schemas.microsoft.com/office/drawing/2014/main" id="{80721D6C-F9FD-0B06-46D1-64D3AF9F3CA4}"/>
              </a:ext>
            </a:extLst>
          </p:cNvPr>
          <p:cNvSpPr txBox="1"/>
          <p:nvPr/>
        </p:nvSpPr>
        <p:spPr>
          <a:xfrm>
            <a:off x="613488" y="1119868"/>
            <a:ext cx="5022202" cy="125720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0" i="0" u="none" strike="noStrike" kern="1200" cap="none" spc="0" normalizeH="0" baseline="0" noProof="0">
                <a:ln>
                  <a:noFill/>
                </a:ln>
                <a:solidFill>
                  <a:prstClr val="black"/>
                </a:solidFill>
                <a:effectLst/>
                <a:uLnTx/>
                <a:uFillTx/>
                <a:latin typeface="Aptos" panose="020B0004020202020204"/>
                <a:ea typeface="+mn-ea"/>
                <a:cs typeface="+mn-cs"/>
              </a:rPr>
              <a:t>9-Fortalecer el 100% de la gestión administrativa de las áreas de apoyo al cumplimiento de la misionalidad de la UAECOB.</a:t>
            </a:r>
          </a:p>
          <a:p>
            <a:pPr algn="just">
              <a:lnSpc>
                <a:spcPct val="200000"/>
              </a:lnSpc>
              <a:defRPr/>
            </a:pPr>
            <a:r>
              <a:rPr lang="es-CO" sz="1600"/>
              <a:t>Responsables: Despacho y otras áreas.</a:t>
            </a:r>
          </a:p>
        </p:txBody>
      </p:sp>
      <p:graphicFrame>
        <p:nvGraphicFramePr>
          <p:cNvPr id="5" name="Gráfico 4">
            <a:extLst>
              <a:ext uri="{FF2B5EF4-FFF2-40B4-BE49-F238E27FC236}">
                <a16:creationId xmlns:a16="http://schemas.microsoft.com/office/drawing/2014/main" id="{E199185E-2658-6AF9-44C2-8A783866C5ED}"/>
              </a:ext>
            </a:extLst>
          </p:cNvPr>
          <p:cNvGraphicFramePr/>
          <p:nvPr/>
        </p:nvGraphicFramePr>
        <p:xfrm>
          <a:off x="2582507" y="2267339"/>
          <a:ext cx="2707950" cy="2785591"/>
        </p:xfrm>
        <a:graphic>
          <a:graphicData uri="http://schemas.openxmlformats.org/drawingml/2006/chart">
            <c:chart xmlns:c="http://schemas.openxmlformats.org/drawingml/2006/chart" xmlns:r="http://schemas.openxmlformats.org/officeDocument/2006/relationships" r:id="rId3"/>
          </a:graphicData>
        </a:graphic>
      </p:graphicFrame>
      <p:sp>
        <p:nvSpPr>
          <p:cNvPr id="6" name="CuadroTexto 5">
            <a:extLst>
              <a:ext uri="{FF2B5EF4-FFF2-40B4-BE49-F238E27FC236}">
                <a16:creationId xmlns:a16="http://schemas.microsoft.com/office/drawing/2014/main" id="{B0091C6C-6BA8-9643-B4DD-CD1EE1A58149}"/>
              </a:ext>
            </a:extLst>
          </p:cNvPr>
          <p:cNvSpPr txBox="1"/>
          <p:nvPr/>
        </p:nvSpPr>
        <p:spPr>
          <a:xfrm>
            <a:off x="1027148" y="2975514"/>
            <a:ext cx="1660070" cy="58477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a:ln>
                  <a:noFill/>
                </a:ln>
                <a:solidFill>
                  <a:prstClr val="black"/>
                </a:solidFill>
                <a:effectLst/>
                <a:uLnTx/>
                <a:uFillTx/>
                <a:latin typeface="Aptos" panose="020B0004020202020204"/>
                <a:ea typeface="+mn-ea"/>
                <a:cs typeface="+mn-cs"/>
              </a:rPr>
              <a:t>Programado: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0" i="0" u="none" strike="noStrike" kern="1200" cap="none" spc="0" normalizeH="0" baseline="0" noProof="0">
                <a:ln>
                  <a:noFill/>
                </a:ln>
                <a:solidFill>
                  <a:prstClr val="black"/>
                </a:solidFill>
                <a:effectLst/>
                <a:uLnTx/>
                <a:uFillTx/>
                <a:latin typeface="Aptos" panose="020B0004020202020204"/>
                <a:ea typeface="+mn-ea"/>
                <a:cs typeface="+mn-cs"/>
              </a:rPr>
              <a:t>100% </a:t>
            </a:r>
            <a:endParaRPr kumimoji="0" lang="es-CO" sz="1600" b="0" i="0" u="none" strike="noStrike" kern="1200" cap="none" spc="0" normalizeH="0" baseline="0" noProof="0">
              <a:ln>
                <a:noFill/>
              </a:ln>
              <a:solidFill>
                <a:prstClr val="black"/>
              </a:solidFill>
              <a:effectLst/>
              <a:uLnTx/>
              <a:uFillTx/>
              <a:latin typeface="Aptos" panose="020B0004020202020204"/>
              <a:ea typeface="+mn-ea"/>
              <a:cs typeface="+mn-cs"/>
            </a:endParaRPr>
          </a:p>
        </p:txBody>
      </p:sp>
      <p:sp>
        <p:nvSpPr>
          <p:cNvPr id="7" name="Rectángulo 6">
            <a:extLst>
              <a:ext uri="{FF2B5EF4-FFF2-40B4-BE49-F238E27FC236}">
                <a16:creationId xmlns:a16="http://schemas.microsoft.com/office/drawing/2014/main" id="{C5F49590-03B7-C839-A60F-B37E065B2065}"/>
              </a:ext>
            </a:extLst>
          </p:cNvPr>
          <p:cNvSpPr/>
          <p:nvPr/>
        </p:nvSpPr>
        <p:spPr>
          <a:xfrm>
            <a:off x="839756" y="3065510"/>
            <a:ext cx="205274" cy="205274"/>
          </a:xfrm>
          <a:prstGeom prst="rect">
            <a:avLst/>
          </a:prstGeom>
          <a:solidFill>
            <a:srgbClr val="FFC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600" b="0" i="0" u="none" strike="noStrike" kern="1200" cap="none" spc="0" normalizeH="0" baseline="0" noProof="0">
              <a:ln>
                <a:noFill/>
              </a:ln>
              <a:solidFill>
                <a:prstClr val="white"/>
              </a:solidFill>
              <a:effectLst/>
              <a:uLnTx/>
              <a:uFillTx/>
              <a:latin typeface="Aptos" panose="020B0004020202020204"/>
              <a:ea typeface="+mn-ea"/>
              <a:cs typeface="+mn-cs"/>
            </a:endParaRPr>
          </a:p>
        </p:txBody>
      </p:sp>
      <p:sp>
        <p:nvSpPr>
          <p:cNvPr id="8" name="CuadroTexto 7">
            <a:extLst>
              <a:ext uri="{FF2B5EF4-FFF2-40B4-BE49-F238E27FC236}">
                <a16:creationId xmlns:a16="http://schemas.microsoft.com/office/drawing/2014/main" id="{122672EB-DD78-7D28-06A4-CB10EF775E86}"/>
              </a:ext>
            </a:extLst>
          </p:cNvPr>
          <p:cNvSpPr txBox="1"/>
          <p:nvPr/>
        </p:nvSpPr>
        <p:spPr>
          <a:xfrm>
            <a:off x="2939143" y="3855702"/>
            <a:ext cx="2425960"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4800" b="1" i="0" u="none" strike="noStrike" kern="1200" cap="none" spc="0" normalizeH="0" baseline="0" noProof="0">
                <a:ln>
                  <a:noFill/>
                </a:ln>
                <a:solidFill>
                  <a:prstClr val="white"/>
                </a:solidFill>
                <a:effectLst/>
                <a:uLnTx/>
                <a:uFillTx/>
                <a:latin typeface="Aptos" panose="020B0004020202020204"/>
                <a:ea typeface="+mn-ea"/>
                <a:cs typeface="+mn-cs"/>
              </a:rPr>
              <a:t>65%</a:t>
            </a:r>
            <a:endParaRPr kumimoji="0" lang="es-CO" sz="4800" b="0" i="0" u="none" strike="noStrike" kern="1200" cap="none" spc="0" normalizeH="0" baseline="0" noProof="0">
              <a:ln>
                <a:noFill/>
              </a:ln>
              <a:solidFill>
                <a:prstClr val="white"/>
              </a:solidFill>
              <a:effectLst/>
              <a:uLnTx/>
              <a:uFillTx/>
              <a:latin typeface="Aptos" panose="020B0004020202020204"/>
              <a:ea typeface="+mn-ea"/>
              <a:cs typeface="+mn-cs"/>
            </a:endParaRPr>
          </a:p>
        </p:txBody>
      </p:sp>
      <p:sp>
        <p:nvSpPr>
          <p:cNvPr id="9" name="CuadroTexto 8">
            <a:extLst>
              <a:ext uri="{FF2B5EF4-FFF2-40B4-BE49-F238E27FC236}">
                <a16:creationId xmlns:a16="http://schemas.microsoft.com/office/drawing/2014/main" id="{C2F72136-14AF-7923-DE6D-289A6B640982}"/>
              </a:ext>
            </a:extLst>
          </p:cNvPr>
          <p:cNvSpPr txBox="1"/>
          <p:nvPr/>
        </p:nvSpPr>
        <p:spPr>
          <a:xfrm>
            <a:off x="1027148" y="3628657"/>
            <a:ext cx="1660070" cy="58477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a:ln>
                  <a:noFill/>
                </a:ln>
                <a:solidFill>
                  <a:prstClr val="black"/>
                </a:solidFill>
                <a:effectLst/>
                <a:uLnTx/>
                <a:uFillTx/>
                <a:latin typeface="Aptos" panose="020B0004020202020204"/>
                <a:ea typeface="+mn-ea"/>
                <a:cs typeface="+mn-cs"/>
              </a:rPr>
              <a:t>Avance:</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0" i="0" u="none" strike="noStrike" kern="1200" cap="none" spc="0" normalizeH="0" baseline="0" noProof="0">
                <a:ln>
                  <a:noFill/>
                </a:ln>
                <a:solidFill>
                  <a:prstClr val="black"/>
                </a:solidFill>
                <a:effectLst/>
                <a:uLnTx/>
                <a:uFillTx/>
                <a:latin typeface="Aptos" panose="020B0004020202020204"/>
                <a:ea typeface="+mn-ea"/>
                <a:cs typeface="+mn-cs"/>
              </a:rPr>
              <a:t>65% </a:t>
            </a:r>
            <a:endParaRPr kumimoji="0" lang="es-CO" sz="1600" b="0" i="0" u="none" strike="noStrike" kern="1200" cap="none" spc="0" normalizeH="0" baseline="0" noProof="0">
              <a:ln>
                <a:noFill/>
              </a:ln>
              <a:solidFill>
                <a:prstClr val="black"/>
              </a:solidFill>
              <a:effectLst/>
              <a:uLnTx/>
              <a:uFillTx/>
              <a:latin typeface="Aptos" panose="020B0004020202020204"/>
              <a:ea typeface="+mn-ea"/>
              <a:cs typeface="+mn-cs"/>
            </a:endParaRPr>
          </a:p>
        </p:txBody>
      </p:sp>
      <p:sp>
        <p:nvSpPr>
          <p:cNvPr id="10" name="Rectángulo 9">
            <a:extLst>
              <a:ext uri="{FF2B5EF4-FFF2-40B4-BE49-F238E27FC236}">
                <a16:creationId xmlns:a16="http://schemas.microsoft.com/office/drawing/2014/main" id="{C94FB098-6ABF-C3B9-45D0-46514EA1CEC0}"/>
              </a:ext>
            </a:extLst>
          </p:cNvPr>
          <p:cNvSpPr/>
          <p:nvPr/>
        </p:nvSpPr>
        <p:spPr>
          <a:xfrm>
            <a:off x="839756" y="3718653"/>
            <a:ext cx="205274" cy="205274"/>
          </a:xfrm>
          <a:prstGeom prst="rect">
            <a:avLst/>
          </a:prstGeom>
          <a:solidFill>
            <a:srgbClr val="00206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600" b="0" i="0" u="none" strike="noStrike" kern="1200" cap="none" spc="0" normalizeH="0" baseline="0" noProof="0">
              <a:ln>
                <a:noFill/>
              </a:ln>
              <a:solidFill>
                <a:prstClr val="white"/>
              </a:solidFill>
              <a:effectLst/>
              <a:uLnTx/>
              <a:uFillTx/>
              <a:latin typeface="Aptos" panose="020B0004020202020204"/>
              <a:ea typeface="+mn-ea"/>
              <a:cs typeface="+mn-cs"/>
            </a:endParaRPr>
          </a:p>
        </p:txBody>
      </p:sp>
      <p:sp>
        <p:nvSpPr>
          <p:cNvPr id="11" name="CuadroTexto 10">
            <a:extLst>
              <a:ext uri="{FF2B5EF4-FFF2-40B4-BE49-F238E27FC236}">
                <a16:creationId xmlns:a16="http://schemas.microsoft.com/office/drawing/2014/main" id="{C1ED9BDE-B78D-4B24-4BBE-14973C7B288C}"/>
              </a:ext>
            </a:extLst>
          </p:cNvPr>
          <p:cNvSpPr txBox="1"/>
          <p:nvPr/>
        </p:nvSpPr>
        <p:spPr>
          <a:xfrm>
            <a:off x="563727" y="2559135"/>
            <a:ext cx="1712943"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a:ln>
                  <a:noFill/>
                </a:ln>
                <a:solidFill>
                  <a:prstClr val="black"/>
                </a:solidFill>
                <a:effectLst/>
                <a:uLnTx/>
                <a:uFillTx/>
                <a:latin typeface="Aptos" panose="020B0004020202020204"/>
                <a:ea typeface="+mn-ea"/>
                <a:cs typeface="+mn-cs"/>
              </a:rPr>
              <a:t>Meta 2024:</a:t>
            </a:r>
            <a:endParaRPr kumimoji="0" lang="es-CO" sz="1600" b="0" i="0" u="none" strike="noStrike" kern="1200" cap="none" spc="0" normalizeH="0" baseline="0" noProof="0">
              <a:ln>
                <a:noFill/>
              </a:ln>
              <a:solidFill>
                <a:prstClr val="black"/>
              </a:solidFill>
              <a:effectLst/>
              <a:uLnTx/>
              <a:uFillTx/>
              <a:latin typeface="Aptos" panose="020B0004020202020204"/>
              <a:ea typeface="+mn-ea"/>
              <a:cs typeface="+mn-cs"/>
            </a:endParaRPr>
          </a:p>
        </p:txBody>
      </p:sp>
      <p:sp>
        <p:nvSpPr>
          <p:cNvPr id="12" name="CuadroTexto 11">
            <a:extLst>
              <a:ext uri="{FF2B5EF4-FFF2-40B4-BE49-F238E27FC236}">
                <a16:creationId xmlns:a16="http://schemas.microsoft.com/office/drawing/2014/main" id="{429826C2-9576-A723-0327-06CB56D304E5}"/>
              </a:ext>
            </a:extLst>
          </p:cNvPr>
          <p:cNvSpPr txBox="1"/>
          <p:nvPr/>
        </p:nvSpPr>
        <p:spPr>
          <a:xfrm>
            <a:off x="1558992" y="5093561"/>
            <a:ext cx="3544853"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a:ln>
                  <a:noFill/>
                </a:ln>
                <a:solidFill>
                  <a:prstClr val="black"/>
                </a:solidFill>
                <a:effectLst/>
                <a:uLnTx/>
                <a:uFillTx/>
                <a:latin typeface="Aptos" panose="020B0004020202020204"/>
                <a:ea typeface="+mn-ea"/>
                <a:cs typeface="+mn-cs"/>
              </a:rPr>
              <a:t>Apropiación: </a:t>
            </a:r>
            <a:r>
              <a:rPr kumimoji="0" lang="es-MX" sz="1600" b="0" i="0" u="none" strike="noStrike" kern="1200" cap="none" spc="0" normalizeH="0" baseline="0" noProof="0">
                <a:ln>
                  <a:noFill/>
                </a:ln>
                <a:solidFill>
                  <a:prstClr val="black"/>
                </a:solidFill>
                <a:effectLst/>
                <a:uLnTx/>
                <a:uFillTx/>
                <a:latin typeface="Aptos" panose="020B0004020202020204"/>
                <a:ea typeface="+mn-ea"/>
                <a:cs typeface="+mn-cs"/>
              </a:rPr>
              <a:t> $1.876.320.308</a:t>
            </a:r>
            <a:endParaRPr kumimoji="0" lang="es-CO" sz="1600" b="0" i="0" u="none" strike="noStrike" kern="1200" cap="none" spc="0" normalizeH="0" baseline="0" noProof="0">
              <a:ln>
                <a:noFill/>
              </a:ln>
              <a:solidFill>
                <a:prstClr val="black"/>
              </a:solidFill>
              <a:effectLst/>
              <a:uLnTx/>
              <a:uFillTx/>
              <a:latin typeface="Aptos" panose="020B0004020202020204"/>
              <a:ea typeface="+mn-ea"/>
              <a:cs typeface="+mn-cs"/>
            </a:endParaRPr>
          </a:p>
        </p:txBody>
      </p:sp>
      <p:sp>
        <p:nvSpPr>
          <p:cNvPr id="13" name="CuadroTexto 12">
            <a:extLst>
              <a:ext uri="{FF2B5EF4-FFF2-40B4-BE49-F238E27FC236}">
                <a16:creationId xmlns:a16="http://schemas.microsoft.com/office/drawing/2014/main" id="{F1BED02F-30C0-1B7B-50DD-53332A83AA03}"/>
              </a:ext>
            </a:extLst>
          </p:cNvPr>
          <p:cNvSpPr txBox="1"/>
          <p:nvPr/>
        </p:nvSpPr>
        <p:spPr>
          <a:xfrm>
            <a:off x="311800" y="4677182"/>
            <a:ext cx="2487383"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a:ln>
                  <a:noFill/>
                </a:ln>
                <a:solidFill>
                  <a:prstClr val="black"/>
                </a:solidFill>
                <a:effectLst/>
                <a:uLnTx/>
                <a:uFillTx/>
                <a:latin typeface="Aptos" panose="020B0004020202020204"/>
                <a:ea typeface="+mn-ea"/>
                <a:cs typeface="+mn-cs"/>
              </a:rPr>
              <a:t>Presupuesto 2024:</a:t>
            </a:r>
            <a:endParaRPr kumimoji="0" lang="es-CO" sz="1600" b="0" i="0" u="none" strike="noStrike" kern="1200" cap="none" spc="0" normalizeH="0" baseline="0" noProof="0">
              <a:ln>
                <a:noFill/>
              </a:ln>
              <a:solidFill>
                <a:prstClr val="black"/>
              </a:solidFill>
              <a:effectLst/>
              <a:uLnTx/>
              <a:uFillTx/>
              <a:latin typeface="Aptos" panose="020B0004020202020204"/>
              <a:ea typeface="+mn-ea"/>
              <a:cs typeface="+mn-cs"/>
            </a:endParaRPr>
          </a:p>
        </p:txBody>
      </p:sp>
      <p:sp>
        <p:nvSpPr>
          <p:cNvPr id="14" name="CuadroTexto 13">
            <a:extLst>
              <a:ext uri="{FF2B5EF4-FFF2-40B4-BE49-F238E27FC236}">
                <a16:creationId xmlns:a16="http://schemas.microsoft.com/office/drawing/2014/main" id="{9B1D97F8-8A9B-E8C5-A752-3EBA95E08BF9}"/>
              </a:ext>
            </a:extLst>
          </p:cNvPr>
          <p:cNvSpPr txBox="1"/>
          <p:nvPr/>
        </p:nvSpPr>
        <p:spPr>
          <a:xfrm>
            <a:off x="1335057" y="5466786"/>
            <a:ext cx="3414224"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a:ln>
                  <a:noFill/>
                </a:ln>
                <a:solidFill>
                  <a:prstClr val="black"/>
                </a:solidFill>
                <a:effectLst/>
                <a:uLnTx/>
                <a:uFillTx/>
                <a:latin typeface="Aptos" panose="020B0004020202020204"/>
                <a:ea typeface="+mn-ea"/>
                <a:cs typeface="+mn-cs"/>
              </a:rPr>
              <a:t>Compromisos: </a:t>
            </a:r>
            <a:r>
              <a:rPr kumimoji="0" lang="es-MX" sz="1600" b="0" i="0" u="none" strike="noStrike" kern="1200" cap="none" spc="0" normalizeH="0" baseline="0" noProof="0">
                <a:ln>
                  <a:noFill/>
                </a:ln>
                <a:solidFill>
                  <a:prstClr val="black"/>
                </a:solidFill>
                <a:effectLst/>
                <a:uLnTx/>
                <a:uFillTx/>
                <a:latin typeface="Aptos" panose="020B0004020202020204"/>
                <a:ea typeface="+mn-ea"/>
                <a:cs typeface="+mn-cs"/>
              </a:rPr>
              <a:t> $1.265.159.912</a:t>
            </a:r>
            <a:endParaRPr kumimoji="0" lang="es-CO" sz="1600" b="0" i="0" u="none" strike="noStrike" kern="1200" cap="none" spc="0" normalizeH="0" baseline="0" noProof="0">
              <a:ln>
                <a:noFill/>
              </a:ln>
              <a:solidFill>
                <a:prstClr val="black"/>
              </a:solidFill>
              <a:effectLst/>
              <a:uLnTx/>
              <a:uFillTx/>
              <a:latin typeface="Aptos" panose="020B0004020202020204"/>
              <a:ea typeface="+mn-ea"/>
              <a:cs typeface="+mn-cs"/>
            </a:endParaRPr>
          </a:p>
        </p:txBody>
      </p:sp>
      <p:sp>
        <p:nvSpPr>
          <p:cNvPr id="15" name="CuadroTexto 14">
            <a:extLst>
              <a:ext uri="{FF2B5EF4-FFF2-40B4-BE49-F238E27FC236}">
                <a16:creationId xmlns:a16="http://schemas.microsoft.com/office/drawing/2014/main" id="{F2D03836-77A9-BA11-7AC9-7FDDD161D585}"/>
              </a:ext>
            </a:extLst>
          </p:cNvPr>
          <p:cNvSpPr txBox="1"/>
          <p:nvPr/>
        </p:nvSpPr>
        <p:spPr>
          <a:xfrm>
            <a:off x="2258788" y="5840011"/>
            <a:ext cx="3003677"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a:ln>
                  <a:noFill/>
                </a:ln>
                <a:solidFill>
                  <a:prstClr val="black"/>
                </a:solidFill>
                <a:effectLst/>
                <a:uLnTx/>
                <a:uFillTx/>
                <a:latin typeface="Aptos" panose="020B0004020202020204"/>
                <a:ea typeface="+mn-ea"/>
                <a:cs typeface="+mn-cs"/>
              </a:rPr>
              <a:t>Giros: </a:t>
            </a:r>
            <a:r>
              <a:rPr kumimoji="0" lang="es-MX" sz="1600" b="0" i="0" u="none" strike="noStrike" kern="1200" cap="none" spc="0" normalizeH="0" baseline="0" noProof="0">
                <a:ln>
                  <a:noFill/>
                </a:ln>
                <a:solidFill>
                  <a:prstClr val="black"/>
                </a:solidFill>
                <a:effectLst/>
                <a:uLnTx/>
                <a:uFillTx/>
                <a:latin typeface="Aptos" panose="020B0004020202020204"/>
                <a:ea typeface="+mn-ea"/>
                <a:cs typeface="+mn-cs"/>
              </a:rPr>
              <a:t> $257.276.954</a:t>
            </a:r>
            <a:endParaRPr kumimoji="0" lang="es-CO" sz="1600" b="0" i="0" u="none" strike="noStrike" kern="1200" cap="none" spc="0" normalizeH="0" baseline="0" noProof="0">
              <a:ln>
                <a:noFill/>
              </a:ln>
              <a:solidFill>
                <a:prstClr val="black"/>
              </a:solidFill>
              <a:effectLst/>
              <a:uLnTx/>
              <a:uFillTx/>
              <a:latin typeface="Aptos" panose="020B0004020202020204"/>
              <a:ea typeface="+mn-ea"/>
              <a:cs typeface="+mn-cs"/>
            </a:endParaRPr>
          </a:p>
        </p:txBody>
      </p:sp>
      <p:sp>
        <p:nvSpPr>
          <p:cNvPr id="16" name="CuadroTexto 15">
            <a:extLst>
              <a:ext uri="{FF2B5EF4-FFF2-40B4-BE49-F238E27FC236}">
                <a16:creationId xmlns:a16="http://schemas.microsoft.com/office/drawing/2014/main" id="{DEF8EABF-9942-5AA1-1D10-2EDEE29675C8}"/>
              </a:ext>
            </a:extLst>
          </p:cNvPr>
          <p:cNvSpPr txBox="1"/>
          <p:nvPr/>
        </p:nvSpPr>
        <p:spPr>
          <a:xfrm>
            <a:off x="6006582" y="1082546"/>
            <a:ext cx="5283459" cy="150342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0" i="0" u="none" strike="noStrike" kern="1200" cap="none" spc="0" normalizeH="0" baseline="0" noProof="0">
                <a:ln>
                  <a:noFill/>
                </a:ln>
                <a:solidFill>
                  <a:prstClr val="black"/>
                </a:solidFill>
                <a:effectLst/>
                <a:uLnTx/>
                <a:uFillTx/>
                <a:latin typeface="Aptos" panose="020B0004020202020204"/>
                <a:ea typeface="+mn-ea"/>
                <a:cs typeface="+mn-cs"/>
              </a:rPr>
              <a:t>10-Formular e Implementar una estrategia de comunicaciones en lo relacionado con la divulgación de estrategias, programas, proyectos y servicios a los grupos de interés, de la UAECOB.</a:t>
            </a:r>
          </a:p>
          <a:p>
            <a:pPr algn="just">
              <a:lnSpc>
                <a:spcPct val="200000"/>
              </a:lnSpc>
              <a:defRPr/>
            </a:pPr>
            <a:r>
              <a:rPr lang="es-CO" sz="1600"/>
              <a:t>Responsable: Despacho – comunicaciones.</a:t>
            </a:r>
          </a:p>
        </p:txBody>
      </p:sp>
      <p:sp>
        <p:nvSpPr>
          <p:cNvPr id="17" name="CuadroTexto 16">
            <a:extLst>
              <a:ext uri="{FF2B5EF4-FFF2-40B4-BE49-F238E27FC236}">
                <a16:creationId xmlns:a16="http://schemas.microsoft.com/office/drawing/2014/main" id="{49BCA1A7-6877-EFC5-7AA2-A0449645CB5F}"/>
              </a:ext>
            </a:extLst>
          </p:cNvPr>
          <p:cNvSpPr txBox="1"/>
          <p:nvPr/>
        </p:nvSpPr>
        <p:spPr>
          <a:xfrm>
            <a:off x="6578863" y="3180786"/>
            <a:ext cx="1660070" cy="58477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a:ln>
                  <a:noFill/>
                </a:ln>
                <a:solidFill>
                  <a:prstClr val="black"/>
                </a:solidFill>
                <a:effectLst/>
                <a:uLnTx/>
                <a:uFillTx/>
                <a:latin typeface="Aptos" panose="020B0004020202020204"/>
                <a:ea typeface="+mn-ea"/>
                <a:cs typeface="+mn-cs"/>
              </a:rPr>
              <a:t>Programado: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0" i="0" u="none" strike="noStrike" kern="1200" cap="none" spc="0" normalizeH="0" baseline="0" noProof="0">
                <a:ln>
                  <a:noFill/>
                </a:ln>
                <a:solidFill>
                  <a:prstClr val="black"/>
                </a:solidFill>
                <a:effectLst/>
                <a:uLnTx/>
                <a:uFillTx/>
                <a:latin typeface="Aptos" panose="020B0004020202020204"/>
                <a:ea typeface="+mn-ea"/>
                <a:cs typeface="+mn-cs"/>
              </a:rPr>
              <a:t>1</a:t>
            </a:r>
            <a:endParaRPr kumimoji="0" lang="es-CO" sz="1600" b="0" i="0" u="none" strike="noStrike" kern="1200" cap="none" spc="0" normalizeH="0" baseline="0" noProof="0">
              <a:ln>
                <a:noFill/>
              </a:ln>
              <a:solidFill>
                <a:prstClr val="black"/>
              </a:solidFill>
              <a:effectLst/>
              <a:uLnTx/>
              <a:uFillTx/>
              <a:latin typeface="Aptos" panose="020B0004020202020204"/>
              <a:ea typeface="+mn-ea"/>
              <a:cs typeface="+mn-cs"/>
            </a:endParaRPr>
          </a:p>
        </p:txBody>
      </p:sp>
      <p:sp>
        <p:nvSpPr>
          <p:cNvPr id="18" name="Rectángulo 17">
            <a:extLst>
              <a:ext uri="{FF2B5EF4-FFF2-40B4-BE49-F238E27FC236}">
                <a16:creationId xmlns:a16="http://schemas.microsoft.com/office/drawing/2014/main" id="{3624F218-2AB6-9AC0-FA8D-7D6936F92FE5}"/>
              </a:ext>
            </a:extLst>
          </p:cNvPr>
          <p:cNvSpPr/>
          <p:nvPr/>
        </p:nvSpPr>
        <p:spPr>
          <a:xfrm>
            <a:off x="6391471" y="3270782"/>
            <a:ext cx="205274" cy="205274"/>
          </a:xfrm>
          <a:prstGeom prst="rect">
            <a:avLst/>
          </a:prstGeom>
          <a:solidFill>
            <a:srgbClr val="FFC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600" b="0" i="0" u="none" strike="noStrike" kern="1200" cap="none" spc="0" normalizeH="0" baseline="0" noProof="0">
              <a:ln>
                <a:noFill/>
              </a:ln>
              <a:solidFill>
                <a:prstClr val="white"/>
              </a:solidFill>
              <a:effectLst/>
              <a:uLnTx/>
              <a:uFillTx/>
              <a:latin typeface="Aptos" panose="020B0004020202020204"/>
              <a:ea typeface="+mn-ea"/>
              <a:cs typeface="+mn-cs"/>
            </a:endParaRPr>
          </a:p>
        </p:txBody>
      </p:sp>
      <p:sp>
        <p:nvSpPr>
          <p:cNvPr id="19" name="CuadroTexto 18">
            <a:extLst>
              <a:ext uri="{FF2B5EF4-FFF2-40B4-BE49-F238E27FC236}">
                <a16:creationId xmlns:a16="http://schemas.microsoft.com/office/drawing/2014/main" id="{12262E0E-B2DA-C7DD-0D98-98C0BF51547B}"/>
              </a:ext>
            </a:extLst>
          </p:cNvPr>
          <p:cNvSpPr txBox="1"/>
          <p:nvPr/>
        </p:nvSpPr>
        <p:spPr>
          <a:xfrm>
            <a:off x="6578863" y="3833929"/>
            <a:ext cx="1660070" cy="58477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a:ln>
                  <a:noFill/>
                </a:ln>
                <a:solidFill>
                  <a:prstClr val="black"/>
                </a:solidFill>
                <a:effectLst/>
                <a:uLnTx/>
                <a:uFillTx/>
                <a:latin typeface="Aptos" panose="020B0004020202020204"/>
                <a:ea typeface="+mn-ea"/>
                <a:cs typeface="+mn-cs"/>
              </a:rPr>
              <a:t>Avance:</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0" i="0" u="none" strike="noStrike" kern="1200" cap="none" spc="0" normalizeH="0" baseline="0" noProof="0">
                <a:ln>
                  <a:noFill/>
                </a:ln>
                <a:solidFill>
                  <a:prstClr val="black"/>
                </a:solidFill>
                <a:effectLst/>
                <a:uLnTx/>
                <a:uFillTx/>
                <a:latin typeface="Aptos" panose="020B0004020202020204"/>
                <a:ea typeface="+mn-ea"/>
                <a:cs typeface="+mn-cs"/>
              </a:rPr>
              <a:t>0,82</a:t>
            </a:r>
            <a:endParaRPr kumimoji="0" lang="es-CO" sz="1600" b="0" i="0" u="none" strike="noStrike" kern="1200" cap="none" spc="0" normalizeH="0" baseline="0" noProof="0">
              <a:ln>
                <a:noFill/>
              </a:ln>
              <a:solidFill>
                <a:prstClr val="black"/>
              </a:solidFill>
              <a:effectLst/>
              <a:uLnTx/>
              <a:uFillTx/>
              <a:latin typeface="Aptos" panose="020B0004020202020204"/>
              <a:ea typeface="+mn-ea"/>
              <a:cs typeface="+mn-cs"/>
            </a:endParaRPr>
          </a:p>
        </p:txBody>
      </p:sp>
      <p:sp>
        <p:nvSpPr>
          <p:cNvPr id="20" name="Rectángulo 19">
            <a:extLst>
              <a:ext uri="{FF2B5EF4-FFF2-40B4-BE49-F238E27FC236}">
                <a16:creationId xmlns:a16="http://schemas.microsoft.com/office/drawing/2014/main" id="{20D78664-6BB9-AA24-1067-C3FEFC1CEB1F}"/>
              </a:ext>
            </a:extLst>
          </p:cNvPr>
          <p:cNvSpPr/>
          <p:nvPr/>
        </p:nvSpPr>
        <p:spPr>
          <a:xfrm>
            <a:off x="6391471" y="3923925"/>
            <a:ext cx="205274" cy="205274"/>
          </a:xfrm>
          <a:prstGeom prst="rect">
            <a:avLst/>
          </a:prstGeom>
          <a:solidFill>
            <a:srgbClr val="00206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600" b="0" i="0" u="none" strike="noStrike" kern="1200" cap="none" spc="0" normalizeH="0" baseline="0" noProof="0">
              <a:ln>
                <a:noFill/>
              </a:ln>
              <a:solidFill>
                <a:prstClr val="white"/>
              </a:solidFill>
              <a:effectLst/>
              <a:uLnTx/>
              <a:uFillTx/>
              <a:latin typeface="Aptos" panose="020B0004020202020204"/>
              <a:ea typeface="+mn-ea"/>
              <a:cs typeface="+mn-cs"/>
            </a:endParaRPr>
          </a:p>
        </p:txBody>
      </p:sp>
      <p:sp>
        <p:nvSpPr>
          <p:cNvPr id="21" name="CuadroTexto 20">
            <a:extLst>
              <a:ext uri="{FF2B5EF4-FFF2-40B4-BE49-F238E27FC236}">
                <a16:creationId xmlns:a16="http://schemas.microsoft.com/office/drawing/2014/main" id="{8CFE9F8D-F091-0F71-4E84-4B4C7672F0CC}"/>
              </a:ext>
            </a:extLst>
          </p:cNvPr>
          <p:cNvSpPr txBox="1"/>
          <p:nvPr/>
        </p:nvSpPr>
        <p:spPr>
          <a:xfrm>
            <a:off x="6115442" y="2764407"/>
            <a:ext cx="1712943"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a:ln>
                  <a:noFill/>
                </a:ln>
                <a:solidFill>
                  <a:prstClr val="black"/>
                </a:solidFill>
                <a:effectLst/>
                <a:uLnTx/>
                <a:uFillTx/>
                <a:latin typeface="Aptos" panose="020B0004020202020204"/>
                <a:ea typeface="+mn-ea"/>
                <a:cs typeface="+mn-cs"/>
              </a:rPr>
              <a:t>Meta 2024:</a:t>
            </a:r>
            <a:endParaRPr kumimoji="0" lang="es-CO" sz="1600" b="0" i="0" u="none" strike="noStrike" kern="1200" cap="none" spc="0" normalizeH="0" baseline="0" noProof="0">
              <a:ln>
                <a:noFill/>
              </a:ln>
              <a:solidFill>
                <a:prstClr val="black"/>
              </a:solidFill>
              <a:effectLst/>
              <a:uLnTx/>
              <a:uFillTx/>
              <a:latin typeface="Aptos" panose="020B0004020202020204"/>
              <a:ea typeface="+mn-ea"/>
              <a:cs typeface="+mn-cs"/>
            </a:endParaRPr>
          </a:p>
        </p:txBody>
      </p:sp>
      <p:sp>
        <p:nvSpPr>
          <p:cNvPr id="22" name="CuadroTexto 21">
            <a:extLst>
              <a:ext uri="{FF2B5EF4-FFF2-40B4-BE49-F238E27FC236}">
                <a16:creationId xmlns:a16="http://schemas.microsoft.com/office/drawing/2014/main" id="{D08DBDD0-6BF4-A110-3B20-A2DF06447718}"/>
              </a:ext>
            </a:extLst>
          </p:cNvPr>
          <p:cNvSpPr txBox="1"/>
          <p:nvPr/>
        </p:nvSpPr>
        <p:spPr>
          <a:xfrm>
            <a:off x="7232005" y="5149545"/>
            <a:ext cx="3003677"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a:ln>
                  <a:noFill/>
                </a:ln>
                <a:solidFill>
                  <a:prstClr val="black"/>
                </a:solidFill>
                <a:effectLst/>
                <a:uLnTx/>
                <a:uFillTx/>
                <a:latin typeface="Aptos" panose="020B0004020202020204"/>
                <a:ea typeface="+mn-ea"/>
                <a:cs typeface="+mn-cs"/>
              </a:rPr>
              <a:t>Apropiación: </a:t>
            </a:r>
            <a:r>
              <a:rPr kumimoji="0" lang="es-MX" sz="1600" b="0" i="0" u="none" strike="noStrike" kern="1200" cap="none" spc="0" normalizeH="0" baseline="0" noProof="0">
                <a:ln>
                  <a:noFill/>
                </a:ln>
                <a:solidFill>
                  <a:prstClr val="black"/>
                </a:solidFill>
                <a:effectLst/>
                <a:uLnTx/>
                <a:uFillTx/>
                <a:latin typeface="Aptos" panose="020B0004020202020204"/>
                <a:ea typeface="+mn-ea"/>
                <a:cs typeface="+mn-cs"/>
              </a:rPr>
              <a:t> $514.286.367</a:t>
            </a:r>
            <a:endParaRPr kumimoji="0" lang="es-CO" sz="1600" b="0" i="0" u="none" strike="noStrike" kern="1200" cap="none" spc="0" normalizeH="0" baseline="0" noProof="0">
              <a:ln>
                <a:noFill/>
              </a:ln>
              <a:solidFill>
                <a:prstClr val="black"/>
              </a:solidFill>
              <a:effectLst/>
              <a:uLnTx/>
              <a:uFillTx/>
              <a:latin typeface="Aptos" panose="020B0004020202020204"/>
              <a:ea typeface="+mn-ea"/>
              <a:cs typeface="+mn-cs"/>
            </a:endParaRPr>
          </a:p>
        </p:txBody>
      </p:sp>
      <p:sp>
        <p:nvSpPr>
          <p:cNvPr id="23" name="CuadroTexto 22">
            <a:extLst>
              <a:ext uri="{FF2B5EF4-FFF2-40B4-BE49-F238E27FC236}">
                <a16:creationId xmlns:a16="http://schemas.microsoft.com/office/drawing/2014/main" id="{F57CB0E2-4222-CFB0-72FF-8D28A34A21CB}"/>
              </a:ext>
            </a:extLst>
          </p:cNvPr>
          <p:cNvSpPr txBox="1"/>
          <p:nvPr/>
        </p:nvSpPr>
        <p:spPr>
          <a:xfrm>
            <a:off x="5984813" y="4901117"/>
            <a:ext cx="2487383"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a:ln>
                  <a:noFill/>
                </a:ln>
                <a:solidFill>
                  <a:prstClr val="black"/>
                </a:solidFill>
                <a:effectLst/>
                <a:uLnTx/>
                <a:uFillTx/>
                <a:latin typeface="Aptos" panose="020B0004020202020204"/>
                <a:ea typeface="+mn-ea"/>
                <a:cs typeface="+mn-cs"/>
              </a:rPr>
              <a:t>Presupuesto 2024:</a:t>
            </a:r>
            <a:endParaRPr kumimoji="0" lang="es-CO" sz="1600" b="0" i="0" u="none" strike="noStrike" kern="1200" cap="none" spc="0" normalizeH="0" baseline="0" noProof="0">
              <a:ln>
                <a:noFill/>
              </a:ln>
              <a:solidFill>
                <a:prstClr val="black"/>
              </a:solidFill>
              <a:effectLst/>
              <a:uLnTx/>
              <a:uFillTx/>
              <a:latin typeface="Aptos" panose="020B0004020202020204"/>
              <a:ea typeface="+mn-ea"/>
              <a:cs typeface="+mn-cs"/>
            </a:endParaRPr>
          </a:p>
        </p:txBody>
      </p:sp>
      <p:sp>
        <p:nvSpPr>
          <p:cNvPr id="24" name="CuadroTexto 23">
            <a:extLst>
              <a:ext uri="{FF2B5EF4-FFF2-40B4-BE49-F238E27FC236}">
                <a16:creationId xmlns:a16="http://schemas.microsoft.com/office/drawing/2014/main" id="{C1D99342-BA7B-70B6-5C48-CCCABC1CDE3C}"/>
              </a:ext>
            </a:extLst>
          </p:cNvPr>
          <p:cNvSpPr txBox="1"/>
          <p:nvPr/>
        </p:nvSpPr>
        <p:spPr>
          <a:xfrm>
            <a:off x="7008070" y="5522770"/>
            <a:ext cx="3414224"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a:ln>
                  <a:noFill/>
                </a:ln>
                <a:solidFill>
                  <a:prstClr val="black"/>
                </a:solidFill>
                <a:effectLst/>
                <a:uLnTx/>
                <a:uFillTx/>
                <a:latin typeface="Aptos" panose="020B0004020202020204"/>
                <a:ea typeface="+mn-ea"/>
                <a:cs typeface="+mn-cs"/>
              </a:rPr>
              <a:t>Compromisos: </a:t>
            </a:r>
            <a:r>
              <a:rPr kumimoji="0" lang="es-MX" sz="1600" b="0" i="0" u="none" strike="noStrike" kern="1200" cap="none" spc="0" normalizeH="0" baseline="0" noProof="0">
                <a:ln>
                  <a:noFill/>
                </a:ln>
                <a:solidFill>
                  <a:prstClr val="black"/>
                </a:solidFill>
                <a:effectLst/>
                <a:uLnTx/>
                <a:uFillTx/>
                <a:latin typeface="Aptos" panose="020B0004020202020204"/>
                <a:ea typeface="+mn-ea"/>
                <a:cs typeface="+mn-cs"/>
              </a:rPr>
              <a:t> $465.509.400</a:t>
            </a:r>
            <a:endParaRPr kumimoji="0" lang="es-CO" sz="1600" b="0" i="0" u="none" strike="noStrike" kern="1200" cap="none" spc="0" normalizeH="0" baseline="0" noProof="0">
              <a:ln>
                <a:noFill/>
              </a:ln>
              <a:solidFill>
                <a:prstClr val="black"/>
              </a:solidFill>
              <a:effectLst/>
              <a:uLnTx/>
              <a:uFillTx/>
              <a:latin typeface="Aptos" panose="020B0004020202020204"/>
              <a:ea typeface="+mn-ea"/>
              <a:cs typeface="+mn-cs"/>
            </a:endParaRPr>
          </a:p>
        </p:txBody>
      </p:sp>
      <p:sp>
        <p:nvSpPr>
          <p:cNvPr id="25" name="CuadroTexto 24">
            <a:extLst>
              <a:ext uri="{FF2B5EF4-FFF2-40B4-BE49-F238E27FC236}">
                <a16:creationId xmlns:a16="http://schemas.microsoft.com/office/drawing/2014/main" id="{5A46EFF8-4FF4-DDF7-EAEF-9ED4951A90EC}"/>
              </a:ext>
            </a:extLst>
          </p:cNvPr>
          <p:cNvSpPr txBox="1"/>
          <p:nvPr/>
        </p:nvSpPr>
        <p:spPr>
          <a:xfrm>
            <a:off x="7931801" y="5895995"/>
            <a:ext cx="3003677"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a:ln>
                  <a:noFill/>
                </a:ln>
                <a:solidFill>
                  <a:prstClr val="black"/>
                </a:solidFill>
                <a:effectLst/>
                <a:uLnTx/>
                <a:uFillTx/>
                <a:latin typeface="Aptos" panose="020B0004020202020204"/>
                <a:ea typeface="+mn-ea"/>
                <a:cs typeface="+mn-cs"/>
              </a:rPr>
              <a:t>Giros: </a:t>
            </a:r>
            <a:r>
              <a:rPr kumimoji="0" lang="es-MX" sz="1600" b="0" i="0" u="none" strike="noStrike" kern="1200" cap="none" spc="0" normalizeH="0" baseline="0" noProof="0">
                <a:ln>
                  <a:noFill/>
                </a:ln>
                <a:solidFill>
                  <a:prstClr val="black"/>
                </a:solidFill>
                <a:effectLst/>
                <a:uLnTx/>
                <a:uFillTx/>
                <a:latin typeface="Aptos" panose="020B0004020202020204"/>
                <a:ea typeface="+mn-ea"/>
                <a:cs typeface="+mn-cs"/>
              </a:rPr>
              <a:t> $82.719.864</a:t>
            </a:r>
            <a:endParaRPr kumimoji="0" lang="es-CO" sz="1600" b="0" i="0" u="none" strike="noStrike" kern="1200" cap="none" spc="0" normalizeH="0" baseline="0" noProof="0">
              <a:ln>
                <a:noFill/>
              </a:ln>
              <a:solidFill>
                <a:prstClr val="black"/>
              </a:solidFill>
              <a:effectLst/>
              <a:uLnTx/>
              <a:uFillTx/>
              <a:latin typeface="Aptos" panose="020B0004020202020204"/>
              <a:ea typeface="+mn-ea"/>
              <a:cs typeface="+mn-cs"/>
            </a:endParaRPr>
          </a:p>
        </p:txBody>
      </p:sp>
      <p:graphicFrame>
        <p:nvGraphicFramePr>
          <p:cNvPr id="26" name="Gráfico 25">
            <a:extLst>
              <a:ext uri="{FF2B5EF4-FFF2-40B4-BE49-F238E27FC236}">
                <a16:creationId xmlns:a16="http://schemas.microsoft.com/office/drawing/2014/main" id="{0760A3B1-AC45-752F-A802-ABE9A786397C}"/>
              </a:ext>
            </a:extLst>
          </p:cNvPr>
          <p:cNvGraphicFramePr/>
          <p:nvPr/>
        </p:nvGraphicFramePr>
        <p:xfrm>
          <a:off x="8154955" y="2487007"/>
          <a:ext cx="3153747" cy="2575250"/>
        </p:xfrm>
        <a:graphic>
          <a:graphicData uri="http://schemas.openxmlformats.org/drawingml/2006/chart">
            <c:chart xmlns:c="http://schemas.openxmlformats.org/drawingml/2006/chart" xmlns:r="http://schemas.openxmlformats.org/officeDocument/2006/relationships" r:id="rId4"/>
          </a:graphicData>
        </a:graphic>
      </p:graphicFrame>
      <p:cxnSp>
        <p:nvCxnSpPr>
          <p:cNvPr id="27" name="Conector recto 26">
            <a:extLst>
              <a:ext uri="{FF2B5EF4-FFF2-40B4-BE49-F238E27FC236}">
                <a16:creationId xmlns:a16="http://schemas.microsoft.com/office/drawing/2014/main" id="{ACC10F97-01B1-D680-2F02-F7D33A5D6F55}"/>
              </a:ext>
            </a:extLst>
          </p:cNvPr>
          <p:cNvCxnSpPr>
            <a:cxnSpLocks/>
          </p:cNvCxnSpPr>
          <p:nvPr/>
        </p:nvCxnSpPr>
        <p:spPr>
          <a:xfrm>
            <a:off x="5775650" y="918130"/>
            <a:ext cx="0" cy="5414937"/>
          </a:xfrm>
          <a:prstGeom prst="line">
            <a:avLst/>
          </a:prstGeom>
          <a:ln w="28575"/>
        </p:spPr>
        <p:style>
          <a:lnRef idx="2">
            <a:schemeClr val="accent1"/>
          </a:lnRef>
          <a:fillRef idx="0">
            <a:schemeClr val="accent1"/>
          </a:fillRef>
          <a:effectRef idx="1">
            <a:schemeClr val="accent1"/>
          </a:effectRef>
          <a:fontRef idx="minor">
            <a:schemeClr val="tx1"/>
          </a:fontRef>
        </p:style>
      </p:cxnSp>
      <p:graphicFrame>
        <p:nvGraphicFramePr>
          <p:cNvPr id="30" name="Tabla 29">
            <a:extLst>
              <a:ext uri="{FF2B5EF4-FFF2-40B4-BE49-F238E27FC236}">
                <a16:creationId xmlns:a16="http://schemas.microsoft.com/office/drawing/2014/main" id="{658C3D29-E393-B5B7-713D-477576067ED7}"/>
              </a:ext>
            </a:extLst>
          </p:cNvPr>
          <p:cNvGraphicFramePr>
            <a:graphicFrameLocks noGrp="1"/>
          </p:cNvGraphicFramePr>
          <p:nvPr/>
        </p:nvGraphicFramePr>
        <p:xfrm>
          <a:off x="1456079" y="6246534"/>
          <a:ext cx="8630312" cy="518160"/>
        </p:xfrm>
        <a:graphic>
          <a:graphicData uri="http://schemas.openxmlformats.org/drawingml/2006/table">
            <a:tbl>
              <a:tblPr firstRow="1" bandRow="1">
                <a:tableStyleId>{5C22544A-7EE6-4342-B048-85BDC9FD1C3A}</a:tableStyleId>
              </a:tblPr>
              <a:tblGrid>
                <a:gridCol w="4315156">
                  <a:extLst>
                    <a:ext uri="{9D8B030D-6E8A-4147-A177-3AD203B41FA5}">
                      <a16:colId xmlns:a16="http://schemas.microsoft.com/office/drawing/2014/main" val="2814354756"/>
                    </a:ext>
                  </a:extLst>
                </a:gridCol>
                <a:gridCol w="4315156">
                  <a:extLst>
                    <a:ext uri="{9D8B030D-6E8A-4147-A177-3AD203B41FA5}">
                      <a16:colId xmlns:a16="http://schemas.microsoft.com/office/drawing/2014/main" val="1557970858"/>
                    </a:ext>
                  </a:extLst>
                </a:gridCol>
              </a:tblGrid>
              <a:tr h="148194">
                <a:tc>
                  <a:txBody>
                    <a:bodyPr/>
                    <a:lstStyle/>
                    <a:p>
                      <a:pPr algn="ctr"/>
                      <a:r>
                        <a:rPr lang="es-MX" sz="1100"/>
                        <a:t>Bogdata</a:t>
                      </a:r>
                      <a:endParaRPr lang="es-CO" sz="1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r>
                        <a:rPr lang="es-MX" sz="1100"/>
                        <a:t>Segplan </a:t>
                      </a:r>
                      <a:endParaRPr lang="es-CO" sz="1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3245861610"/>
                  </a:ext>
                </a:extLst>
              </a:tr>
              <a:tr h="20096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100"/>
                        <a:t>Fuente de información Financiera (Corte 31 de Octubre)</a:t>
                      </a:r>
                      <a:endParaRPr lang="es-CO" sz="1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s-MX" sz="1100"/>
                        <a:t>Información de Metas (Corte 30 de septiembre</a:t>
                      </a:r>
                      <a:endParaRPr lang="es-CO" sz="1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03064589"/>
                  </a:ext>
                </a:extLst>
              </a:tr>
            </a:tbl>
          </a:graphicData>
        </a:graphic>
      </p:graphicFrame>
    </p:spTree>
    <p:extLst>
      <p:ext uri="{BB962C8B-B14F-4D97-AF65-F5344CB8AC3E}">
        <p14:creationId xmlns:p14="http://schemas.microsoft.com/office/powerpoint/2010/main" val="31000296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a:extLst>
            <a:ext uri="{FF2B5EF4-FFF2-40B4-BE49-F238E27FC236}">
              <a16:creationId xmlns:a16="http://schemas.microsoft.com/office/drawing/2014/main" id="{C3857B5C-CBE8-DBD7-16D3-EA8AD26D31F8}"/>
            </a:ext>
          </a:extLst>
        </p:cNvPr>
        <p:cNvGrpSpPr/>
        <p:nvPr/>
      </p:nvGrpSpPr>
      <p:grpSpPr>
        <a:xfrm>
          <a:off x="0" y="0"/>
          <a:ext cx="0" cy="0"/>
          <a:chOff x="0" y="0"/>
          <a:chExt cx="0" cy="0"/>
        </a:xfrm>
      </p:grpSpPr>
      <p:sp>
        <p:nvSpPr>
          <p:cNvPr id="5" name="CuadroTexto 4">
            <a:extLst>
              <a:ext uri="{FF2B5EF4-FFF2-40B4-BE49-F238E27FC236}">
                <a16:creationId xmlns:a16="http://schemas.microsoft.com/office/drawing/2014/main" id="{C1AC1D18-3C79-F47C-D5E5-ED67088B5770}"/>
              </a:ext>
            </a:extLst>
          </p:cNvPr>
          <p:cNvSpPr txBox="1"/>
          <p:nvPr/>
        </p:nvSpPr>
        <p:spPr>
          <a:xfrm>
            <a:off x="1025514" y="839754"/>
            <a:ext cx="9742013" cy="415498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6600" b="1" i="0" u="none" strike="noStrike" kern="1200" cap="none" spc="0" normalizeH="0" baseline="0" noProof="0">
                <a:ln>
                  <a:noFill/>
                </a:ln>
                <a:solidFill>
                  <a:srgbClr val="D32D37"/>
                </a:solidFill>
                <a:effectLst/>
                <a:uLnTx/>
                <a:uFillTx/>
                <a:latin typeface="Aptos Black"/>
                <a:ea typeface="+mn-lt"/>
                <a:cs typeface="+mn-lt"/>
              </a:rPr>
              <a:t>PI 8173 - Modernización de las capacidades del Cuerpo Oficial de Bomberos Bogotá D.C.</a:t>
            </a:r>
          </a:p>
        </p:txBody>
      </p:sp>
    </p:spTree>
    <p:extLst>
      <p:ext uri="{BB962C8B-B14F-4D97-AF65-F5344CB8AC3E}">
        <p14:creationId xmlns:p14="http://schemas.microsoft.com/office/powerpoint/2010/main" val="14022797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a:extLst>
            <a:ext uri="{FF2B5EF4-FFF2-40B4-BE49-F238E27FC236}">
              <a16:creationId xmlns:a16="http://schemas.microsoft.com/office/drawing/2014/main" id="{7C06F321-F282-3E43-A333-5C33384A917E}"/>
            </a:ext>
          </a:extLst>
        </p:cNvPr>
        <p:cNvGrpSpPr/>
        <p:nvPr/>
      </p:nvGrpSpPr>
      <p:grpSpPr>
        <a:xfrm>
          <a:off x="0" y="0"/>
          <a:ext cx="0" cy="0"/>
          <a:chOff x="0" y="0"/>
          <a:chExt cx="0" cy="0"/>
        </a:xfrm>
      </p:grpSpPr>
      <p:sp>
        <p:nvSpPr>
          <p:cNvPr id="2" name="Rectángulo 1">
            <a:extLst>
              <a:ext uri="{FF2B5EF4-FFF2-40B4-BE49-F238E27FC236}">
                <a16:creationId xmlns:a16="http://schemas.microsoft.com/office/drawing/2014/main" id="{AD0AA6AC-68D2-3E9D-D93B-A1C06CD94A9D}"/>
              </a:ext>
            </a:extLst>
          </p:cNvPr>
          <p:cNvSpPr/>
          <p:nvPr/>
        </p:nvSpPr>
        <p:spPr>
          <a:xfrm>
            <a:off x="551011" y="199382"/>
            <a:ext cx="9414083" cy="830997"/>
          </a:xfrm>
          <a:prstGeom prst="rect">
            <a:avLst/>
          </a:prstGeom>
          <a:noFill/>
        </p:spPr>
        <p:txBody>
          <a:bodyPr wrap="square" lIns="91440" tIns="45720" rIns="91440" bIns="45720" anchor="t">
            <a:spAutoFit/>
          </a:bodyPr>
          <a:ls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MX" sz="2400" b="1" i="0" u="none" strike="noStrike" kern="1200" cap="none" spc="0" normalizeH="0" baseline="0" noProof="0">
                <a:ln>
                  <a:noFill/>
                </a:ln>
                <a:effectLst/>
                <a:uLnTx/>
                <a:uFillTx/>
                <a:latin typeface="Aptos ExtraBold"/>
                <a:ea typeface="+mn-ea"/>
                <a:cs typeface="+mn-cs"/>
              </a:rPr>
              <a:t>P.I. 8173 </a:t>
            </a:r>
            <a:r>
              <a:rPr kumimoji="0" lang="es-MX" sz="2400" b="1" i="0" u="none" strike="noStrike" kern="1200" cap="none" spc="0" normalizeH="0" baseline="0" noProof="0">
                <a:ln>
                  <a:noFill/>
                </a:ln>
                <a:solidFill>
                  <a:prstClr val="black">
                    <a:lumMod val="75000"/>
                    <a:lumOff val="25000"/>
                  </a:prstClr>
                </a:solidFill>
                <a:effectLst/>
                <a:uLnTx/>
                <a:uFillTx/>
                <a:latin typeface="Aptos ExtraBold"/>
                <a:ea typeface="+mn-ea"/>
                <a:cs typeface="+mn-cs"/>
              </a:rPr>
              <a:t>Modernización de las capacidades del Cuerpo Oficial de Bomberos Bogotá D.C.</a:t>
            </a:r>
          </a:p>
        </p:txBody>
      </p:sp>
      <p:sp>
        <p:nvSpPr>
          <p:cNvPr id="3" name="CuadroTexto 14">
            <a:extLst>
              <a:ext uri="{FF2B5EF4-FFF2-40B4-BE49-F238E27FC236}">
                <a16:creationId xmlns:a16="http://schemas.microsoft.com/office/drawing/2014/main" id="{DBC49B84-1291-FCBB-A974-D2C2934E85A1}"/>
              </a:ext>
            </a:extLst>
          </p:cNvPr>
          <p:cNvSpPr txBox="1"/>
          <p:nvPr/>
        </p:nvSpPr>
        <p:spPr>
          <a:xfrm rot="16200000">
            <a:off x="-803744" y="2046183"/>
            <a:ext cx="2370059" cy="161583"/>
          </a:xfrm>
          <a:prstGeom prst="rect">
            <a:avLst/>
          </a:prstGeom>
          <a:noFill/>
        </p:spPr>
        <p:txBody>
          <a:bodyPr wrap="square" lIns="68580" tIns="34290" rIns="68580" bIns="34290" rtlCol="0" anchor="t">
            <a:spAutoFit/>
          </a:bodyPr>
          <a:ls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385763" rtl="0" eaLnBrk="1" fontAlgn="auto" latinLnBrk="0" hangingPunct="1">
              <a:lnSpc>
                <a:spcPct val="100000"/>
              </a:lnSpc>
              <a:spcBef>
                <a:spcPts val="0"/>
              </a:spcBef>
              <a:spcAft>
                <a:spcPts val="0"/>
              </a:spcAft>
              <a:buClrTx/>
              <a:buSzTx/>
              <a:buFontTx/>
              <a:buNone/>
              <a:tabLst/>
              <a:defRPr/>
            </a:pPr>
            <a:r>
              <a:rPr kumimoji="0" lang="es-ES" sz="600" b="0" i="0" u="none" strike="noStrike" kern="1200" cap="none" spc="0" normalizeH="0" baseline="0" noProof="0">
                <a:ln>
                  <a:noFill/>
                </a:ln>
                <a:solidFill>
                  <a:prstClr val="black">
                    <a:lumMod val="75000"/>
                    <a:lumOff val="25000"/>
                  </a:prstClr>
                </a:solidFill>
                <a:effectLst/>
                <a:uLnTx/>
                <a:uFillTx/>
                <a:latin typeface="Calibri Light"/>
                <a:ea typeface="Calibri Light"/>
                <a:cs typeface="Calibri Light"/>
              </a:rPr>
              <a:t>Oficina Asesora de Planeación </a:t>
            </a:r>
          </a:p>
        </p:txBody>
      </p:sp>
      <p:sp>
        <p:nvSpPr>
          <p:cNvPr id="4" name="CuadroTexto 3">
            <a:extLst>
              <a:ext uri="{FF2B5EF4-FFF2-40B4-BE49-F238E27FC236}">
                <a16:creationId xmlns:a16="http://schemas.microsoft.com/office/drawing/2014/main" id="{A0D74BDF-B0BD-CA85-831F-1DCF17B94D9C}"/>
              </a:ext>
            </a:extLst>
          </p:cNvPr>
          <p:cNvSpPr txBox="1"/>
          <p:nvPr/>
        </p:nvSpPr>
        <p:spPr>
          <a:xfrm>
            <a:off x="613488" y="1175854"/>
            <a:ext cx="5022202" cy="150342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0" i="0" u="none" strike="noStrike" kern="1200" cap="none" spc="0" normalizeH="0" baseline="0" noProof="0">
                <a:ln>
                  <a:noFill/>
                </a:ln>
                <a:solidFill>
                  <a:prstClr val="black"/>
                </a:solidFill>
                <a:effectLst/>
                <a:uLnTx/>
                <a:uFillTx/>
                <a:latin typeface="Aptos" panose="020B0004020202020204"/>
                <a:ea typeface="+mn-ea"/>
                <a:cs typeface="+mn-cs"/>
              </a:rPr>
              <a:t>1-Implementación 6 estrategias de reducción del riesgo de incendios,  incidentes con materiales peligrosos y rescate en todas sus modalidades en la ciudad de Bogotá.</a:t>
            </a:r>
          </a:p>
          <a:p>
            <a:pPr algn="just">
              <a:lnSpc>
                <a:spcPct val="200000"/>
              </a:lnSpc>
              <a:defRPr/>
            </a:pPr>
            <a:r>
              <a:rPr lang="es-CO" sz="1600"/>
              <a:t>Responsable: Subdirección Gestión del Riesgo.</a:t>
            </a:r>
          </a:p>
        </p:txBody>
      </p:sp>
      <p:sp>
        <p:nvSpPr>
          <p:cNvPr id="5" name="CuadroTexto 4">
            <a:extLst>
              <a:ext uri="{FF2B5EF4-FFF2-40B4-BE49-F238E27FC236}">
                <a16:creationId xmlns:a16="http://schemas.microsoft.com/office/drawing/2014/main" id="{1653472D-08B2-1CCB-A313-90813DE30EF9}"/>
              </a:ext>
            </a:extLst>
          </p:cNvPr>
          <p:cNvSpPr txBox="1"/>
          <p:nvPr/>
        </p:nvSpPr>
        <p:spPr>
          <a:xfrm>
            <a:off x="1027148" y="3201412"/>
            <a:ext cx="1660070" cy="58477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a:ln>
                  <a:noFill/>
                </a:ln>
                <a:solidFill>
                  <a:prstClr val="black"/>
                </a:solidFill>
                <a:effectLst/>
                <a:uLnTx/>
                <a:uFillTx/>
                <a:latin typeface="Aptos" panose="020B0004020202020204"/>
                <a:ea typeface="+mn-ea"/>
                <a:cs typeface="+mn-cs"/>
              </a:rPr>
              <a:t>Programado: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0" i="0" u="none" strike="noStrike" kern="1200" cap="none" spc="0" normalizeH="0" baseline="0" noProof="0">
                <a:ln>
                  <a:noFill/>
                </a:ln>
                <a:solidFill>
                  <a:prstClr val="black"/>
                </a:solidFill>
                <a:effectLst/>
                <a:uLnTx/>
                <a:uFillTx/>
                <a:latin typeface="Aptos" panose="020B0004020202020204"/>
                <a:ea typeface="+mn-ea"/>
                <a:cs typeface="+mn-cs"/>
              </a:rPr>
              <a:t>0,5</a:t>
            </a:r>
            <a:endParaRPr kumimoji="0" lang="es-CO" sz="1600" b="0" i="0" u="none" strike="noStrike" kern="1200" cap="none" spc="0" normalizeH="0" baseline="0" noProof="0">
              <a:ln>
                <a:noFill/>
              </a:ln>
              <a:solidFill>
                <a:prstClr val="black"/>
              </a:solidFill>
              <a:effectLst/>
              <a:uLnTx/>
              <a:uFillTx/>
              <a:latin typeface="Aptos" panose="020B0004020202020204"/>
              <a:ea typeface="+mn-ea"/>
              <a:cs typeface="+mn-cs"/>
            </a:endParaRPr>
          </a:p>
        </p:txBody>
      </p:sp>
      <p:sp>
        <p:nvSpPr>
          <p:cNvPr id="6" name="Rectángulo 5">
            <a:extLst>
              <a:ext uri="{FF2B5EF4-FFF2-40B4-BE49-F238E27FC236}">
                <a16:creationId xmlns:a16="http://schemas.microsoft.com/office/drawing/2014/main" id="{47AA021C-98C4-E4BC-7E8A-BCB0AD7DEDFD}"/>
              </a:ext>
            </a:extLst>
          </p:cNvPr>
          <p:cNvSpPr/>
          <p:nvPr/>
        </p:nvSpPr>
        <p:spPr>
          <a:xfrm>
            <a:off x="839756" y="3291408"/>
            <a:ext cx="205274" cy="205274"/>
          </a:xfrm>
          <a:prstGeom prst="rect">
            <a:avLst/>
          </a:prstGeom>
          <a:solidFill>
            <a:srgbClr val="FFC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600" b="0" i="0" u="none" strike="noStrike" kern="1200" cap="none" spc="0" normalizeH="0" baseline="0" noProof="0">
              <a:ln>
                <a:noFill/>
              </a:ln>
              <a:solidFill>
                <a:prstClr val="white"/>
              </a:solidFill>
              <a:effectLst/>
              <a:uLnTx/>
              <a:uFillTx/>
              <a:latin typeface="Aptos" panose="020B0004020202020204"/>
              <a:ea typeface="+mn-ea"/>
              <a:cs typeface="+mn-cs"/>
            </a:endParaRPr>
          </a:p>
        </p:txBody>
      </p:sp>
      <p:sp>
        <p:nvSpPr>
          <p:cNvPr id="7" name="CuadroTexto 6">
            <a:extLst>
              <a:ext uri="{FF2B5EF4-FFF2-40B4-BE49-F238E27FC236}">
                <a16:creationId xmlns:a16="http://schemas.microsoft.com/office/drawing/2014/main" id="{01BDAE99-1DDC-7DBE-27BA-0AF42D89FAFF}"/>
              </a:ext>
            </a:extLst>
          </p:cNvPr>
          <p:cNvSpPr txBox="1"/>
          <p:nvPr/>
        </p:nvSpPr>
        <p:spPr>
          <a:xfrm>
            <a:off x="2939143" y="4081600"/>
            <a:ext cx="2425960" cy="33855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a:ln>
                  <a:noFill/>
                </a:ln>
                <a:solidFill>
                  <a:prstClr val="white"/>
                </a:solidFill>
                <a:effectLst/>
                <a:uLnTx/>
                <a:uFillTx/>
                <a:latin typeface="Aptos" panose="020B0004020202020204"/>
                <a:ea typeface="+mn-ea"/>
                <a:cs typeface="+mn-cs"/>
              </a:rPr>
              <a:t>65%</a:t>
            </a:r>
            <a:endParaRPr kumimoji="0" lang="es-CO" sz="1600" b="0" i="0" u="none" strike="noStrike" kern="1200" cap="none" spc="0" normalizeH="0" baseline="0" noProof="0">
              <a:ln>
                <a:noFill/>
              </a:ln>
              <a:solidFill>
                <a:prstClr val="white"/>
              </a:solidFill>
              <a:effectLst/>
              <a:uLnTx/>
              <a:uFillTx/>
              <a:latin typeface="Aptos" panose="020B0004020202020204"/>
              <a:ea typeface="+mn-ea"/>
              <a:cs typeface="+mn-cs"/>
            </a:endParaRPr>
          </a:p>
        </p:txBody>
      </p:sp>
      <p:sp>
        <p:nvSpPr>
          <p:cNvPr id="8" name="CuadroTexto 7">
            <a:extLst>
              <a:ext uri="{FF2B5EF4-FFF2-40B4-BE49-F238E27FC236}">
                <a16:creationId xmlns:a16="http://schemas.microsoft.com/office/drawing/2014/main" id="{B4085777-E19D-B0C5-9282-622C3314968B}"/>
              </a:ext>
            </a:extLst>
          </p:cNvPr>
          <p:cNvSpPr txBox="1"/>
          <p:nvPr/>
        </p:nvSpPr>
        <p:spPr>
          <a:xfrm>
            <a:off x="1027148" y="3854555"/>
            <a:ext cx="1660070" cy="58477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a:ln>
                  <a:noFill/>
                </a:ln>
                <a:solidFill>
                  <a:prstClr val="black"/>
                </a:solidFill>
                <a:effectLst/>
                <a:uLnTx/>
                <a:uFillTx/>
                <a:latin typeface="Aptos" panose="020B0004020202020204"/>
              </a:rPr>
              <a:t>Avance:</a:t>
            </a:r>
          </a:p>
          <a:p>
            <a:pPr marL="0" marR="0" lvl="0" indent="0" algn="just" defTabSz="914400" rtl="0" eaLnBrk="1" fontAlgn="auto" latinLnBrk="0" hangingPunct="1">
              <a:lnSpc>
                <a:spcPct val="100000"/>
              </a:lnSpc>
              <a:spcBef>
                <a:spcPts val="0"/>
              </a:spcBef>
              <a:spcAft>
                <a:spcPts val="0"/>
              </a:spcAft>
              <a:buClrTx/>
              <a:buSzTx/>
              <a:buFontTx/>
              <a:buNone/>
              <a:tabLst/>
              <a:defRPr/>
            </a:pPr>
            <a:r>
              <a:rPr lang="es-MX" sz="1600">
                <a:solidFill>
                  <a:prstClr val="black"/>
                </a:solidFill>
                <a:latin typeface="Aptos" panose="020B0004020202020204"/>
              </a:rPr>
              <a:t>0,25</a:t>
            </a:r>
            <a:r>
              <a:rPr kumimoji="0" lang="es-MX" sz="1600" b="0" i="0" u="none" strike="noStrike" kern="1200" cap="none" spc="0" normalizeH="0" baseline="0" noProof="0">
                <a:ln>
                  <a:noFill/>
                </a:ln>
                <a:solidFill>
                  <a:prstClr val="black"/>
                </a:solidFill>
                <a:effectLst/>
                <a:uLnTx/>
                <a:uFillTx/>
                <a:latin typeface="Aptos" panose="020B0004020202020204"/>
              </a:rPr>
              <a:t> </a:t>
            </a:r>
            <a:endParaRPr kumimoji="0" lang="es-CO" sz="1600" b="0" i="0" u="none" strike="noStrike" kern="1200" cap="none" spc="0" normalizeH="0" baseline="0" noProof="0">
              <a:ln>
                <a:noFill/>
              </a:ln>
              <a:solidFill>
                <a:prstClr val="black"/>
              </a:solidFill>
              <a:effectLst/>
              <a:uLnTx/>
              <a:uFillTx/>
              <a:latin typeface="Aptos" panose="020B0004020202020204"/>
            </a:endParaRPr>
          </a:p>
        </p:txBody>
      </p:sp>
      <p:sp>
        <p:nvSpPr>
          <p:cNvPr id="9" name="Rectángulo 8">
            <a:extLst>
              <a:ext uri="{FF2B5EF4-FFF2-40B4-BE49-F238E27FC236}">
                <a16:creationId xmlns:a16="http://schemas.microsoft.com/office/drawing/2014/main" id="{08629450-484A-32B4-1E10-F9629376AA10}"/>
              </a:ext>
            </a:extLst>
          </p:cNvPr>
          <p:cNvSpPr/>
          <p:nvPr/>
        </p:nvSpPr>
        <p:spPr>
          <a:xfrm>
            <a:off x="839756" y="3944551"/>
            <a:ext cx="205274" cy="205274"/>
          </a:xfrm>
          <a:prstGeom prst="rect">
            <a:avLst/>
          </a:prstGeom>
          <a:solidFill>
            <a:srgbClr val="00206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600" b="0" i="0" u="none" strike="noStrike" kern="1200" cap="none" spc="0" normalizeH="0" baseline="0" noProof="0">
              <a:ln>
                <a:noFill/>
              </a:ln>
              <a:solidFill>
                <a:prstClr val="white"/>
              </a:solidFill>
              <a:effectLst/>
              <a:uLnTx/>
              <a:uFillTx/>
              <a:latin typeface="Aptos" panose="020B0004020202020204"/>
              <a:ea typeface="+mn-ea"/>
              <a:cs typeface="+mn-cs"/>
            </a:endParaRPr>
          </a:p>
        </p:txBody>
      </p:sp>
      <p:sp>
        <p:nvSpPr>
          <p:cNvPr id="10" name="CuadroTexto 9">
            <a:extLst>
              <a:ext uri="{FF2B5EF4-FFF2-40B4-BE49-F238E27FC236}">
                <a16:creationId xmlns:a16="http://schemas.microsoft.com/office/drawing/2014/main" id="{2D5C1166-B856-4584-473F-94AE2A7B959D}"/>
              </a:ext>
            </a:extLst>
          </p:cNvPr>
          <p:cNvSpPr txBox="1"/>
          <p:nvPr/>
        </p:nvSpPr>
        <p:spPr>
          <a:xfrm>
            <a:off x="563727" y="2785033"/>
            <a:ext cx="1712943"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a:ln>
                  <a:noFill/>
                </a:ln>
                <a:solidFill>
                  <a:prstClr val="black"/>
                </a:solidFill>
                <a:effectLst/>
                <a:uLnTx/>
                <a:uFillTx/>
                <a:latin typeface="Aptos" panose="020B0004020202020204"/>
                <a:ea typeface="+mn-ea"/>
                <a:cs typeface="+mn-cs"/>
              </a:rPr>
              <a:t>Meta 2024:</a:t>
            </a:r>
            <a:endParaRPr kumimoji="0" lang="es-CO" sz="1600" b="0" i="0" u="none" strike="noStrike" kern="1200" cap="none" spc="0" normalizeH="0" baseline="0" noProof="0">
              <a:ln>
                <a:noFill/>
              </a:ln>
              <a:solidFill>
                <a:prstClr val="black"/>
              </a:solidFill>
              <a:effectLst/>
              <a:uLnTx/>
              <a:uFillTx/>
              <a:latin typeface="Aptos" panose="020B0004020202020204"/>
              <a:ea typeface="+mn-ea"/>
              <a:cs typeface="+mn-cs"/>
            </a:endParaRPr>
          </a:p>
        </p:txBody>
      </p:sp>
      <p:sp>
        <p:nvSpPr>
          <p:cNvPr id="11" name="CuadroTexto 10">
            <a:extLst>
              <a:ext uri="{FF2B5EF4-FFF2-40B4-BE49-F238E27FC236}">
                <a16:creationId xmlns:a16="http://schemas.microsoft.com/office/drawing/2014/main" id="{80D5164F-BF84-A414-376F-5869F738019D}"/>
              </a:ext>
            </a:extLst>
          </p:cNvPr>
          <p:cNvSpPr txBox="1"/>
          <p:nvPr/>
        </p:nvSpPr>
        <p:spPr>
          <a:xfrm>
            <a:off x="1558992" y="5206568"/>
            <a:ext cx="3544853"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a:ln>
                  <a:noFill/>
                </a:ln>
                <a:solidFill>
                  <a:prstClr val="black"/>
                </a:solidFill>
                <a:effectLst/>
                <a:uLnTx/>
                <a:uFillTx/>
                <a:latin typeface="Aptos" panose="020B0004020202020204"/>
                <a:ea typeface="+mn-ea"/>
                <a:cs typeface="+mn-cs"/>
              </a:rPr>
              <a:t>Apropiación: </a:t>
            </a:r>
            <a:r>
              <a:rPr kumimoji="0" lang="es-MX" sz="1600" b="0" i="0" u="none" strike="noStrike" kern="1200" cap="none" spc="0" normalizeH="0" baseline="0" noProof="0">
                <a:ln>
                  <a:noFill/>
                </a:ln>
                <a:solidFill>
                  <a:prstClr val="black"/>
                </a:solidFill>
                <a:effectLst/>
                <a:uLnTx/>
                <a:uFillTx/>
                <a:latin typeface="Aptos" panose="020B0004020202020204"/>
                <a:ea typeface="+mn-ea"/>
                <a:cs typeface="+mn-cs"/>
              </a:rPr>
              <a:t> $1.290.492.032</a:t>
            </a:r>
            <a:endParaRPr kumimoji="0" lang="es-CO" sz="1600" b="0" i="0" u="none" strike="noStrike" kern="1200" cap="none" spc="0" normalizeH="0" baseline="0" noProof="0">
              <a:ln>
                <a:noFill/>
              </a:ln>
              <a:solidFill>
                <a:prstClr val="black"/>
              </a:solidFill>
              <a:effectLst/>
              <a:uLnTx/>
              <a:uFillTx/>
              <a:latin typeface="Aptos" panose="020B0004020202020204"/>
              <a:ea typeface="+mn-ea"/>
              <a:cs typeface="+mn-cs"/>
            </a:endParaRPr>
          </a:p>
        </p:txBody>
      </p:sp>
      <p:sp>
        <p:nvSpPr>
          <p:cNvPr id="12" name="CuadroTexto 11">
            <a:extLst>
              <a:ext uri="{FF2B5EF4-FFF2-40B4-BE49-F238E27FC236}">
                <a16:creationId xmlns:a16="http://schemas.microsoft.com/office/drawing/2014/main" id="{09CEB9F5-2852-8146-AC81-9352310F987D}"/>
              </a:ext>
            </a:extLst>
          </p:cNvPr>
          <p:cNvSpPr txBox="1"/>
          <p:nvPr/>
        </p:nvSpPr>
        <p:spPr>
          <a:xfrm>
            <a:off x="311800" y="4892831"/>
            <a:ext cx="2487383"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a:ln>
                  <a:noFill/>
                </a:ln>
                <a:solidFill>
                  <a:prstClr val="black"/>
                </a:solidFill>
                <a:effectLst/>
                <a:uLnTx/>
                <a:uFillTx/>
                <a:latin typeface="Aptos" panose="020B0004020202020204"/>
                <a:ea typeface="+mn-ea"/>
                <a:cs typeface="+mn-cs"/>
              </a:rPr>
              <a:t>Presupuesto 2024:</a:t>
            </a:r>
            <a:endParaRPr kumimoji="0" lang="es-CO" sz="1600" b="0" i="0" u="none" strike="noStrike" kern="1200" cap="none" spc="0" normalizeH="0" baseline="0" noProof="0">
              <a:ln>
                <a:noFill/>
              </a:ln>
              <a:solidFill>
                <a:prstClr val="black"/>
              </a:solidFill>
              <a:effectLst/>
              <a:uLnTx/>
              <a:uFillTx/>
              <a:latin typeface="Aptos" panose="020B0004020202020204"/>
              <a:ea typeface="+mn-ea"/>
              <a:cs typeface="+mn-cs"/>
            </a:endParaRPr>
          </a:p>
        </p:txBody>
      </p:sp>
      <p:sp>
        <p:nvSpPr>
          <p:cNvPr id="13" name="CuadroTexto 12">
            <a:extLst>
              <a:ext uri="{FF2B5EF4-FFF2-40B4-BE49-F238E27FC236}">
                <a16:creationId xmlns:a16="http://schemas.microsoft.com/office/drawing/2014/main" id="{CDABF151-41A4-B185-AFEE-C29514953917}"/>
              </a:ext>
            </a:extLst>
          </p:cNvPr>
          <p:cNvSpPr txBox="1"/>
          <p:nvPr/>
        </p:nvSpPr>
        <p:spPr>
          <a:xfrm>
            <a:off x="1335057" y="5514479"/>
            <a:ext cx="3414224"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a:ln>
                  <a:noFill/>
                </a:ln>
                <a:solidFill>
                  <a:prstClr val="black"/>
                </a:solidFill>
                <a:effectLst/>
                <a:uLnTx/>
                <a:uFillTx/>
                <a:latin typeface="Aptos" panose="020B0004020202020204"/>
                <a:ea typeface="+mn-ea"/>
                <a:cs typeface="+mn-cs"/>
              </a:rPr>
              <a:t>Compromisos: </a:t>
            </a:r>
            <a:r>
              <a:rPr kumimoji="0" lang="es-MX" sz="1600" b="0" i="0" u="none" strike="noStrike" kern="1200" cap="none" spc="0" normalizeH="0" baseline="0" noProof="0">
                <a:ln>
                  <a:noFill/>
                </a:ln>
                <a:solidFill>
                  <a:prstClr val="black"/>
                </a:solidFill>
                <a:effectLst/>
                <a:uLnTx/>
                <a:uFillTx/>
                <a:latin typeface="Aptos" panose="020B0004020202020204"/>
                <a:ea typeface="+mn-ea"/>
                <a:cs typeface="+mn-cs"/>
              </a:rPr>
              <a:t> $</a:t>
            </a:r>
            <a:r>
              <a:rPr lang="es-MX" sz="1600">
                <a:solidFill>
                  <a:prstClr val="black"/>
                </a:solidFill>
                <a:latin typeface="Aptos" panose="020B0004020202020204"/>
              </a:rPr>
              <a:t> 957.748.572</a:t>
            </a:r>
            <a:endParaRPr kumimoji="0" lang="es-CO" sz="1600" b="0" i="0" u="none" strike="noStrike" kern="1200" cap="none" spc="0" normalizeH="0" baseline="0" noProof="0">
              <a:ln>
                <a:noFill/>
              </a:ln>
              <a:solidFill>
                <a:prstClr val="black"/>
              </a:solidFill>
              <a:effectLst/>
              <a:uLnTx/>
              <a:uFillTx/>
              <a:latin typeface="Aptos" panose="020B0004020202020204"/>
              <a:ea typeface="+mn-ea"/>
              <a:cs typeface="+mn-cs"/>
            </a:endParaRPr>
          </a:p>
        </p:txBody>
      </p:sp>
      <p:sp>
        <p:nvSpPr>
          <p:cNvPr id="14" name="CuadroTexto 13">
            <a:extLst>
              <a:ext uri="{FF2B5EF4-FFF2-40B4-BE49-F238E27FC236}">
                <a16:creationId xmlns:a16="http://schemas.microsoft.com/office/drawing/2014/main" id="{C636E567-6262-B775-02BC-52695A541AC6}"/>
              </a:ext>
            </a:extLst>
          </p:cNvPr>
          <p:cNvSpPr txBox="1"/>
          <p:nvPr/>
        </p:nvSpPr>
        <p:spPr>
          <a:xfrm>
            <a:off x="2156147" y="5831718"/>
            <a:ext cx="3003677"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a:ln>
                  <a:noFill/>
                </a:ln>
                <a:solidFill>
                  <a:prstClr val="black"/>
                </a:solidFill>
                <a:effectLst/>
                <a:uLnTx/>
                <a:uFillTx/>
                <a:latin typeface="Aptos" panose="020B0004020202020204"/>
                <a:ea typeface="+mn-ea"/>
                <a:cs typeface="+mn-cs"/>
              </a:rPr>
              <a:t>Giros: </a:t>
            </a:r>
            <a:r>
              <a:rPr kumimoji="0" lang="es-MX" sz="1600" b="0" i="0" u="none" strike="noStrike" kern="1200" cap="none" spc="0" normalizeH="0" baseline="0" noProof="0">
                <a:ln>
                  <a:noFill/>
                </a:ln>
                <a:solidFill>
                  <a:prstClr val="black"/>
                </a:solidFill>
                <a:effectLst/>
                <a:uLnTx/>
                <a:uFillTx/>
                <a:latin typeface="Aptos" panose="020B0004020202020204"/>
                <a:ea typeface="+mn-ea"/>
                <a:cs typeface="+mn-cs"/>
              </a:rPr>
              <a:t> $359.049.399</a:t>
            </a:r>
            <a:endParaRPr kumimoji="0" lang="es-CO" sz="1600" b="0" i="0" u="none" strike="noStrike" kern="1200" cap="none" spc="0" normalizeH="0" baseline="0" noProof="0">
              <a:ln>
                <a:noFill/>
              </a:ln>
              <a:solidFill>
                <a:prstClr val="black"/>
              </a:solidFill>
              <a:effectLst/>
              <a:uLnTx/>
              <a:uFillTx/>
              <a:latin typeface="Aptos" panose="020B0004020202020204"/>
              <a:ea typeface="+mn-ea"/>
              <a:cs typeface="+mn-cs"/>
            </a:endParaRPr>
          </a:p>
        </p:txBody>
      </p:sp>
      <p:sp>
        <p:nvSpPr>
          <p:cNvPr id="15" name="CuadroTexto 14">
            <a:extLst>
              <a:ext uri="{FF2B5EF4-FFF2-40B4-BE49-F238E27FC236}">
                <a16:creationId xmlns:a16="http://schemas.microsoft.com/office/drawing/2014/main" id="{4C17483E-28F3-81D3-CF75-45C1C5515C39}"/>
              </a:ext>
            </a:extLst>
          </p:cNvPr>
          <p:cNvSpPr txBox="1"/>
          <p:nvPr/>
        </p:nvSpPr>
        <p:spPr>
          <a:xfrm>
            <a:off x="6006582" y="1175854"/>
            <a:ext cx="5367433" cy="125720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0" i="0" u="none" strike="noStrike" kern="1200" cap="none" spc="0" normalizeH="0" baseline="0" noProof="0">
                <a:ln>
                  <a:noFill/>
                </a:ln>
                <a:solidFill>
                  <a:prstClr val="black"/>
                </a:solidFill>
                <a:effectLst/>
                <a:uLnTx/>
                <a:uFillTx/>
                <a:latin typeface="Aptos" panose="020B0004020202020204"/>
                <a:ea typeface="+mn-ea"/>
                <a:cs typeface="+mn-cs"/>
              </a:rPr>
              <a:t>2-Desarrollar un programa de renovación de equipos, herramientas, accesorios y elementos de protección personal en la UAECOB.</a:t>
            </a:r>
            <a:endParaRPr lang="es-MX" sz="1600">
              <a:solidFill>
                <a:prstClr val="black"/>
              </a:solidFill>
              <a:latin typeface="Aptos" panose="020B0004020202020204"/>
            </a:endParaRPr>
          </a:p>
          <a:p>
            <a:pPr algn="just">
              <a:lnSpc>
                <a:spcPct val="200000"/>
              </a:lnSpc>
              <a:defRPr/>
            </a:pPr>
            <a:r>
              <a:rPr lang="es-CO" sz="1600"/>
              <a:t>Responsable: Subdirección Operativa.</a:t>
            </a:r>
          </a:p>
        </p:txBody>
      </p:sp>
      <p:sp>
        <p:nvSpPr>
          <p:cNvPr id="16" name="CuadroTexto 15">
            <a:extLst>
              <a:ext uri="{FF2B5EF4-FFF2-40B4-BE49-F238E27FC236}">
                <a16:creationId xmlns:a16="http://schemas.microsoft.com/office/drawing/2014/main" id="{5CDF9D24-B91A-DE96-2816-9513966A15C2}"/>
              </a:ext>
            </a:extLst>
          </p:cNvPr>
          <p:cNvSpPr txBox="1"/>
          <p:nvPr/>
        </p:nvSpPr>
        <p:spPr>
          <a:xfrm>
            <a:off x="6578863" y="3145430"/>
            <a:ext cx="1660070" cy="58477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a:ln>
                  <a:noFill/>
                </a:ln>
                <a:solidFill>
                  <a:prstClr val="black"/>
                </a:solidFill>
                <a:effectLst/>
                <a:uLnTx/>
                <a:uFillTx/>
                <a:latin typeface="Aptos" panose="020B0004020202020204"/>
                <a:ea typeface="+mn-ea"/>
                <a:cs typeface="+mn-cs"/>
              </a:rPr>
              <a:t>Programado: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0" i="0" u="none" strike="noStrike" kern="1200" cap="none" spc="0" normalizeH="0" baseline="0" noProof="0">
                <a:ln>
                  <a:noFill/>
                </a:ln>
                <a:solidFill>
                  <a:prstClr val="black"/>
                </a:solidFill>
                <a:effectLst/>
                <a:uLnTx/>
                <a:uFillTx/>
                <a:latin typeface="Aptos" panose="020B0004020202020204"/>
                <a:ea typeface="+mn-ea"/>
                <a:cs typeface="+mn-cs"/>
              </a:rPr>
              <a:t>0,25</a:t>
            </a:r>
            <a:endParaRPr kumimoji="0" lang="es-CO" sz="1600" b="0" i="0" u="none" strike="noStrike" kern="1200" cap="none" spc="0" normalizeH="0" baseline="0" noProof="0">
              <a:ln>
                <a:noFill/>
              </a:ln>
              <a:solidFill>
                <a:prstClr val="black"/>
              </a:solidFill>
              <a:effectLst/>
              <a:uLnTx/>
              <a:uFillTx/>
              <a:latin typeface="Aptos" panose="020B0004020202020204"/>
              <a:ea typeface="+mn-ea"/>
              <a:cs typeface="+mn-cs"/>
            </a:endParaRPr>
          </a:p>
        </p:txBody>
      </p:sp>
      <p:sp>
        <p:nvSpPr>
          <p:cNvPr id="17" name="Rectángulo 16">
            <a:extLst>
              <a:ext uri="{FF2B5EF4-FFF2-40B4-BE49-F238E27FC236}">
                <a16:creationId xmlns:a16="http://schemas.microsoft.com/office/drawing/2014/main" id="{C4DD0946-B173-CF09-2C72-2FC7EDFDE6AF}"/>
              </a:ext>
            </a:extLst>
          </p:cNvPr>
          <p:cNvSpPr/>
          <p:nvPr/>
        </p:nvSpPr>
        <p:spPr>
          <a:xfrm>
            <a:off x="6391471" y="3235426"/>
            <a:ext cx="205274" cy="205274"/>
          </a:xfrm>
          <a:prstGeom prst="rect">
            <a:avLst/>
          </a:prstGeom>
          <a:solidFill>
            <a:srgbClr val="FFC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600" b="0" i="0" u="none" strike="noStrike" kern="1200" cap="none" spc="0" normalizeH="0" baseline="0" noProof="0">
              <a:ln>
                <a:noFill/>
              </a:ln>
              <a:solidFill>
                <a:prstClr val="white"/>
              </a:solidFill>
              <a:effectLst/>
              <a:uLnTx/>
              <a:uFillTx/>
              <a:latin typeface="Aptos" panose="020B0004020202020204"/>
              <a:ea typeface="+mn-ea"/>
              <a:cs typeface="+mn-cs"/>
            </a:endParaRPr>
          </a:p>
        </p:txBody>
      </p:sp>
      <p:sp>
        <p:nvSpPr>
          <p:cNvPr id="18" name="CuadroTexto 17">
            <a:extLst>
              <a:ext uri="{FF2B5EF4-FFF2-40B4-BE49-F238E27FC236}">
                <a16:creationId xmlns:a16="http://schemas.microsoft.com/office/drawing/2014/main" id="{6A56C3D6-D474-2183-A7A2-B02AF1E0A6F4}"/>
              </a:ext>
            </a:extLst>
          </p:cNvPr>
          <p:cNvSpPr txBox="1"/>
          <p:nvPr/>
        </p:nvSpPr>
        <p:spPr>
          <a:xfrm>
            <a:off x="6578863" y="3798573"/>
            <a:ext cx="1660070" cy="58477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a:ln>
                  <a:noFill/>
                </a:ln>
                <a:solidFill>
                  <a:prstClr val="black"/>
                </a:solidFill>
                <a:effectLst/>
                <a:uLnTx/>
                <a:uFillTx/>
                <a:latin typeface="Aptos" panose="020B0004020202020204"/>
                <a:ea typeface="+mn-ea"/>
                <a:cs typeface="+mn-cs"/>
              </a:rPr>
              <a:t>Avance:</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0" i="0" u="none" strike="noStrike" kern="1200" cap="none" spc="0" normalizeH="0" baseline="0" noProof="0">
                <a:ln>
                  <a:noFill/>
                </a:ln>
                <a:solidFill>
                  <a:prstClr val="black"/>
                </a:solidFill>
                <a:effectLst/>
                <a:uLnTx/>
                <a:uFillTx/>
                <a:latin typeface="Aptos" panose="020B0004020202020204"/>
                <a:ea typeface="+mn-ea"/>
                <a:cs typeface="+mn-cs"/>
              </a:rPr>
              <a:t>0,06</a:t>
            </a:r>
          </a:p>
        </p:txBody>
      </p:sp>
      <p:sp>
        <p:nvSpPr>
          <p:cNvPr id="19" name="Rectángulo 18">
            <a:extLst>
              <a:ext uri="{FF2B5EF4-FFF2-40B4-BE49-F238E27FC236}">
                <a16:creationId xmlns:a16="http://schemas.microsoft.com/office/drawing/2014/main" id="{B7D234CD-C35A-5C25-3CFB-47139B6F0A02}"/>
              </a:ext>
            </a:extLst>
          </p:cNvPr>
          <p:cNvSpPr/>
          <p:nvPr/>
        </p:nvSpPr>
        <p:spPr>
          <a:xfrm>
            <a:off x="6391471" y="3888569"/>
            <a:ext cx="205274" cy="205274"/>
          </a:xfrm>
          <a:prstGeom prst="rect">
            <a:avLst/>
          </a:prstGeom>
          <a:solidFill>
            <a:srgbClr val="00206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600" b="0" i="0" u="none" strike="noStrike" kern="1200" cap="none" spc="0" normalizeH="0" baseline="0" noProof="0">
              <a:ln>
                <a:noFill/>
              </a:ln>
              <a:solidFill>
                <a:prstClr val="white"/>
              </a:solidFill>
              <a:effectLst/>
              <a:uLnTx/>
              <a:uFillTx/>
              <a:latin typeface="Aptos" panose="020B0004020202020204"/>
              <a:ea typeface="+mn-ea"/>
              <a:cs typeface="+mn-cs"/>
            </a:endParaRPr>
          </a:p>
        </p:txBody>
      </p:sp>
      <p:sp>
        <p:nvSpPr>
          <p:cNvPr id="20" name="CuadroTexto 19">
            <a:extLst>
              <a:ext uri="{FF2B5EF4-FFF2-40B4-BE49-F238E27FC236}">
                <a16:creationId xmlns:a16="http://schemas.microsoft.com/office/drawing/2014/main" id="{7B8474FE-F4D4-E3BA-2118-FEE5853D3FDE}"/>
              </a:ext>
            </a:extLst>
          </p:cNvPr>
          <p:cNvSpPr txBox="1"/>
          <p:nvPr/>
        </p:nvSpPr>
        <p:spPr>
          <a:xfrm>
            <a:off x="6115442" y="2729051"/>
            <a:ext cx="1712943"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a:ln>
                  <a:noFill/>
                </a:ln>
                <a:solidFill>
                  <a:prstClr val="black"/>
                </a:solidFill>
                <a:effectLst/>
                <a:uLnTx/>
                <a:uFillTx/>
                <a:latin typeface="Aptos" panose="020B0004020202020204"/>
                <a:ea typeface="+mn-ea"/>
                <a:cs typeface="+mn-cs"/>
              </a:rPr>
              <a:t>Meta 2024:</a:t>
            </a:r>
            <a:endParaRPr kumimoji="0" lang="es-CO" sz="1600" b="0" i="0" u="none" strike="noStrike" kern="1200" cap="none" spc="0" normalizeH="0" baseline="0" noProof="0">
              <a:ln>
                <a:noFill/>
              </a:ln>
              <a:solidFill>
                <a:prstClr val="black"/>
              </a:solidFill>
              <a:effectLst/>
              <a:uLnTx/>
              <a:uFillTx/>
              <a:latin typeface="Aptos" panose="020B0004020202020204"/>
              <a:ea typeface="+mn-ea"/>
              <a:cs typeface="+mn-cs"/>
            </a:endParaRPr>
          </a:p>
        </p:txBody>
      </p:sp>
      <p:sp>
        <p:nvSpPr>
          <p:cNvPr id="21" name="CuadroTexto 20">
            <a:extLst>
              <a:ext uri="{FF2B5EF4-FFF2-40B4-BE49-F238E27FC236}">
                <a16:creationId xmlns:a16="http://schemas.microsoft.com/office/drawing/2014/main" id="{DAF24B9B-79B2-0F93-6897-FE2456CECB75}"/>
              </a:ext>
            </a:extLst>
          </p:cNvPr>
          <p:cNvSpPr txBox="1"/>
          <p:nvPr/>
        </p:nvSpPr>
        <p:spPr>
          <a:xfrm>
            <a:off x="7110707" y="5150582"/>
            <a:ext cx="3208950"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a:ln>
                  <a:noFill/>
                </a:ln>
                <a:solidFill>
                  <a:prstClr val="black"/>
                </a:solidFill>
                <a:effectLst/>
                <a:uLnTx/>
                <a:uFillTx/>
                <a:latin typeface="Aptos" panose="020B0004020202020204"/>
                <a:ea typeface="+mn-ea"/>
                <a:cs typeface="+mn-cs"/>
              </a:rPr>
              <a:t>Apropiación: </a:t>
            </a:r>
            <a:r>
              <a:rPr kumimoji="0" lang="es-MX" sz="1600" b="0" i="0" u="none" strike="noStrike" kern="1200" cap="none" spc="0" normalizeH="0" baseline="0" noProof="0">
                <a:ln>
                  <a:noFill/>
                </a:ln>
                <a:solidFill>
                  <a:prstClr val="black"/>
                </a:solidFill>
                <a:effectLst/>
                <a:uLnTx/>
                <a:uFillTx/>
                <a:latin typeface="Aptos" panose="020B0004020202020204"/>
                <a:ea typeface="+mn-ea"/>
                <a:cs typeface="+mn-cs"/>
              </a:rPr>
              <a:t> $3.752.503.069</a:t>
            </a:r>
            <a:endParaRPr kumimoji="0" lang="es-CO" sz="1600" b="0" i="0" u="none" strike="noStrike" kern="1200" cap="none" spc="0" normalizeH="0" baseline="0" noProof="0">
              <a:ln>
                <a:noFill/>
              </a:ln>
              <a:solidFill>
                <a:prstClr val="black"/>
              </a:solidFill>
              <a:effectLst/>
              <a:uLnTx/>
              <a:uFillTx/>
              <a:latin typeface="Aptos" panose="020B0004020202020204"/>
              <a:ea typeface="+mn-ea"/>
              <a:cs typeface="+mn-cs"/>
            </a:endParaRPr>
          </a:p>
        </p:txBody>
      </p:sp>
      <p:sp>
        <p:nvSpPr>
          <p:cNvPr id="22" name="CuadroTexto 21">
            <a:extLst>
              <a:ext uri="{FF2B5EF4-FFF2-40B4-BE49-F238E27FC236}">
                <a16:creationId xmlns:a16="http://schemas.microsoft.com/office/drawing/2014/main" id="{F81E0F80-1596-7E29-6A22-B5098D35DBB2}"/>
              </a:ext>
            </a:extLst>
          </p:cNvPr>
          <p:cNvSpPr txBox="1"/>
          <p:nvPr/>
        </p:nvSpPr>
        <p:spPr>
          <a:xfrm>
            <a:off x="5863515" y="4883497"/>
            <a:ext cx="2487383"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a:ln>
                  <a:noFill/>
                </a:ln>
                <a:solidFill>
                  <a:prstClr val="black"/>
                </a:solidFill>
                <a:effectLst/>
                <a:uLnTx/>
                <a:uFillTx/>
                <a:latin typeface="Aptos" panose="020B0004020202020204"/>
                <a:ea typeface="+mn-ea"/>
                <a:cs typeface="+mn-cs"/>
              </a:rPr>
              <a:t>Presupuesto 2024:</a:t>
            </a:r>
            <a:endParaRPr kumimoji="0" lang="es-CO" sz="1600" b="0" i="0" u="none" strike="noStrike" kern="1200" cap="none" spc="0" normalizeH="0" baseline="0" noProof="0">
              <a:ln>
                <a:noFill/>
              </a:ln>
              <a:solidFill>
                <a:prstClr val="black"/>
              </a:solidFill>
              <a:effectLst/>
              <a:uLnTx/>
              <a:uFillTx/>
              <a:latin typeface="Aptos" panose="020B0004020202020204"/>
              <a:ea typeface="+mn-ea"/>
              <a:cs typeface="+mn-cs"/>
            </a:endParaRPr>
          </a:p>
        </p:txBody>
      </p:sp>
      <p:sp>
        <p:nvSpPr>
          <p:cNvPr id="23" name="CuadroTexto 22">
            <a:extLst>
              <a:ext uri="{FF2B5EF4-FFF2-40B4-BE49-F238E27FC236}">
                <a16:creationId xmlns:a16="http://schemas.microsoft.com/office/drawing/2014/main" id="{ABC6F740-7ABB-0ED8-D3B4-606DEAB2AD58}"/>
              </a:ext>
            </a:extLst>
          </p:cNvPr>
          <p:cNvSpPr txBox="1"/>
          <p:nvPr/>
        </p:nvSpPr>
        <p:spPr>
          <a:xfrm>
            <a:off x="6886772" y="5523807"/>
            <a:ext cx="3414224"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a:ln>
                  <a:noFill/>
                </a:ln>
                <a:solidFill>
                  <a:prstClr val="black"/>
                </a:solidFill>
                <a:effectLst/>
                <a:uLnTx/>
                <a:uFillTx/>
                <a:latin typeface="Aptos" panose="020B0004020202020204"/>
                <a:ea typeface="+mn-ea"/>
                <a:cs typeface="+mn-cs"/>
              </a:rPr>
              <a:t>Compromisos: </a:t>
            </a:r>
            <a:r>
              <a:rPr kumimoji="0" lang="es-MX" sz="1600" b="0" i="0" u="none" strike="noStrike" kern="1200" cap="none" spc="0" normalizeH="0" baseline="0" noProof="0">
                <a:ln>
                  <a:noFill/>
                </a:ln>
                <a:solidFill>
                  <a:prstClr val="black"/>
                </a:solidFill>
                <a:effectLst/>
                <a:uLnTx/>
                <a:uFillTx/>
                <a:latin typeface="Aptos" panose="020B0004020202020204"/>
                <a:ea typeface="+mn-ea"/>
                <a:cs typeface="+mn-cs"/>
              </a:rPr>
              <a:t> $1.793.528.137</a:t>
            </a:r>
            <a:endParaRPr kumimoji="0" lang="es-CO" sz="1600" b="0" i="0" u="none" strike="noStrike" kern="1200" cap="none" spc="0" normalizeH="0" baseline="0" noProof="0">
              <a:ln>
                <a:noFill/>
              </a:ln>
              <a:solidFill>
                <a:prstClr val="black"/>
              </a:solidFill>
              <a:effectLst/>
              <a:uLnTx/>
              <a:uFillTx/>
              <a:latin typeface="Aptos" panose="020B0004020202020204"/>
              <a:ea typeface="+mn-ea"/>
              <a:cs typeface="+mn-cs"/>
            </a:endParaRPr>
          </a:p>
        </p:txBody>
      </p:sp>
      <p:sp>
        <p:nvSpPr>
          <p:cNvPr id="24" name="CuadroTexto 23">
            <a:extLst>
              <a:ext uri="{FF2B5EF4-FFF2-40B4-BE49-F238E27FC236}">
                <a16:creationId xmlns:a16="http://schemas.microsoft.com/office/drawing/2014/main" id="{F91AF0CC-76A5-B178-7DC9-4CD45359EFA7}"/>
              </a:ext>
            </a:extLst>
          </p:cNvPr>
          <p:cNvSpPr txBox="1"/>
          <p:nvPr/>
        </p:nvSpPr>
        <p:spPr>
          <a:xfrm>
            <a:off x="7783207" y="5897032"/>
            <a:ext cx="3003677"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a:ln>
                  <a:noFill/>
                </a:ln>
                <a:solidFill>
                  <a:prstClr val="black"/>
                </a:solidFill>
                <a:effectLst/>
                <a:uLnTx/>
                <a:uFillTx/>
                <a:latin typeface="Aptos" panose="020B0004020202020204"/>
                <a:ea typeface="+mn-ea"/>
                <a:cs typeface="+mn-cs"/>
              </a:rPr>
              <a:t>Giros: </a:t>
            </a:r>
            <a:r>
              <a:rPr kumimoji="0" lang="es-MX" sz="1600" b="0" i="0" u="none" strike="noStrike" kern="1200" cap="none" spc="0" normalizeH="0" baseline="0" noProof="0">
                <a:ln>
                  <a:noFill/>
                </a:ln>
                <a:solidFill>
                  <a:prstClr val="black"/>
                </a:solidFill>
                <a:effectLst/>
                <a:uLnTx/>
                <a:uFillTx/>
                <a:latin typeface="Aptos" panose="020B0004020202020204"/>
                <a:ea typeface="+mn-ea"/>
                <a:cs typeface="+mn-cs"/>
              </a:rPr>
              <a:t> $ 229.941.577</a:t>
            </a:r>
            <a:endParaRPr kumimoji="0" lang="es-CO" sz="1600" b="0" i="0" u="none" strike="noStrike" kern="1200" cap="none" spc="0" normalizeH="0" baseline="0" noProof="0">
              <a:ln>
                <a:noFill/>
              </a:ln>
              <a:solidFill>
                <a:prstClr val="black"/>
              </a:solidFill>
              <a:effectLst/>
              <a:uLnTx/>
              <a:uFillTx/>
              <a:latin typeface="Aptos" panose="020B0004020202020204"/>
              <a:ea typeface="+mn-ea"/>
              <a:cs typeface="+mn-cs"/>
            </a:endParaRPr>
          </a:p>
        </p:txBody>
      </p:sp>
      <p:graphicFrame>
        <p:nvGraphicFramePr>
          <p:cNvPr id="25" name="Gráfico 24">
            <a:extLst>
              <a:ext uri="{FF2B5EF4-FFF2-40B4-BE49-F238E27FC236}">
                <a16:creationId xmlns:a16="http://schemas.microsoft.com/office/drawing/2014/main" id="{6975A748-1F34-DDD8-19C0-58936CA48789}"/>
              </a:ext>
            </a:extLst>
          </p:cNvPr>
          <p:cNvGraphicFramePr/>
          <p:nvPr/>
        </p:nvGraphicFramePr>
        <p:xfrm>
          <a:off x="8154955" y="2451651"/>
          <a:ext cx="3153747" cy="25752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6" name="Gráfico 25">
            <a:extLst>
              <a:ext uri="{FF2B5EF4-FFF2-40B4-BE49-F238E27FC236}">
                <a16:creationId xmlns:a16="http://schemas.microsoft.com/office/drawing/2014/main" id="{81FB1113-9B7F-B035-F93E-A2DC395DFD7F}"/>
              </a:ext>
            </a:extLst>
          </p:cNvPr>
          <p:cNvGraphicFramePr/>
          <p:nvPr/>
        </p:nvGraphicFramePr>
        <p:xfrm>
          <a:off x="2481943" y="2572947"/>
          <a:ext cx="3153747" cy="2509935"/>
        </p:xfrm>
        <a:graphic>
          <a:graphicData uri="http://schemas.openxmlformats.org/drawingml/2006/chart">
            <c:chart xmlns:c="http://schemas.openxmlformats.org/drawingml/2006/chart" xmlns:r="http://schemas.openxmlformats.org/officeDocument/2006/relationships" r:id="rId4"/>
          </a:graphicData>
        </a:graphic>
      </p:graphicFrame>
      <p:cxnSp>
        <p:nvCxnSpPr>
          <p:cNvPr id="27" name="Conector recto 26">
            <a:extLst>
              <a:ext uri="{FF2B5EF4-FFF2-40B4-BE49-F238E27FC236}">
                <a16:creationId xmlns:a16="http://schemas.microsoft.com/office/drawing/2014/main" id="{525BF469-E400-6C04-3CED-4C716FCD2962}"/>
              </a:ext>
            </a:extLst>
          </p:cNvPr>
          <p:cNvCxnSpPr>
            <a:cxnSpLocks/>
          </p:cNvCxnSpPr>
          <p:nvPr/>
        </p:nvCxnSpPr>
        <p:spPr>
          <a:xfrm>
            <a:off x="5775650" y="918130"/>
            <a:ext cx="0" cy="5414937"/>
          </a:xfrm>
          <a:prstGeom prst="line">
            <a:avLst/>
          </a:prstGeom>
          <a:ln w="28575"/>
        </p:spPr>
        <p:style>
          <a:lnRef idx="2">
            <a:schemeClr val="accent1"/>
          </a:lnRef>
          <a:fillRef idx="0">
            <a:schemeClr val="accent1"/>
          </a:fillRef>
          <a:effectRef idx="1">
            <a:schemeClr val="accent1"/>
          </a:effectRef>
          <a:fontRef idx="minor">
            <a:schemeClr val="tx1"/>
          </a:fontRef>
        </p:style>
      </p:cxnSp>
      <p:graphicFrame>
        <p:nvGraphicFramePr>
          <p:cNvPr id="30" name="Tabla 29">
            <a:extLst>
              <a:ext uri="{FF2B5EF4-FFF2-40B4-BE49-F238E27FC236}">
                <a16:creationId xmlns:a16="http://schemas.microsoft.com/office/drawing/2014/main" id="{A0F75797-04C2-8CE3-FFFE-7E6702AE4A09}"/>
              </a:ext>
            </a:extLst>
          </p:cNvPr>
          <p:cNvGraphicFramePr>
            <a:graphicFrameLocks noGrp="1"/>
          </p:cNvGraphicFramePr>
          <p:nvPr/>
        </p:nvGraphicFramePr>
        <p:xfrm>
          <a:off x="1456079" y="6246534"/>
          <a:ext cx="8630312" cy="518160"/>
        </p:xfrm>
        <a:graphic>
          <a:graphicData uri="http://schemas.openxmlformats.org/drawingml/2006/table">
            <a:tbl>
              <a:tblPr firstRow="1" bandRow="1">
                <a:tableStyleId>{5C22544A-7EE6-4342-B048-85BDC9FD1C3A}</a:tableStyleId>
              </a:tblPr>
              <a:tblGrid>
                <a:gridCol w="4315156">
                  <a:extLst>
                    <a:ext uri="{9D8B030D-6E8A-4147-A177-3AD203B41FA5}">
                      <a16:colId xmlns:a16="http://schemas.microsoft.com/office/drawing/2014/main" val="2814354756"/>
                    </a:ext>
                  </a:extLst>
                </a:gridCol>
                <a:gridCol w="4315156">
                  <a:extLst>
                    <a:ext uri="{9D8B030D-6E8A-4147-A177-3AD203B41FA5}">
                      <a16:colId xmlns:a16="http://schemas.microsoft.com/office/drawing/2014/main" val="1557970858"/>
                    </a:ext>
                  </a:extLst>
                </a:gridCol>
              </a:tblGrid>
              <a:tr h="148194">
                <a:tc>
                  <a:txBody>
                    <a:bodyPr/>
                    <a:lstStyle/>
                    <a:p>
                      <a:pPr algn="ctr"/>
                      <a:r>
                        <a:rPr lang="es-MX" sz="1100"/>
                        <a:t>Bogdata</a:t>
                      </a:r>
                      <a:endParaRPr lang="es-CO" sz="1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r>
                        <a:rPr lang="es-MX" sz="1100"/>
                        <a:t>Segplan </a:t>
                      </a:r>
                      <a:endParaRPr lang="es-CO" sz="1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3245861610"/>
                  </a:ext>
                </a:extLst>
              </a:tr>
              <a:tr h="20096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100"/>
                        <a:t>Fuente de información Financiera (Corte 31 de Octubre)</a:t>
                      </a:r>
                      <a:endParaRPr lang="es-CO" sz="1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s-MX" sz="1100"/>
                        <a:t>Información de Metas (Corte 30 de septiembre</a:t>
                      </a:r>
                      <a:endParaRPr lang="es-CO" sz="1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03064589"/>
                  </a:ext>
                </a:extLst>
              </a:tr>
            </a:tbl>
          </a:graphicData>
        </a:graphic>
      </p:graphicFrame>
    </p:spTree>
    <p:extLst>
      <p:ext uri="{BB962C8B-B14F-4D97-AF65-F5344CB8AC3E}">
        <p14:creationId xmlns:p14="http://schemas.microsoft.com/office/powerpoint/2010/main" val="8714208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a:extLst>
            <a:ext uri="{FF2B5EF4-FFF2-40B4-BE49-F238E27FC236}">
              <a16:creationId xmlns:a16="http://schemas.microsoft.com/office/drawing/2014/main" id="{1E6382C4-A637-7B39-4B51-5C4EA858DB67}"/>
            </a:ext>
          </a:extLst>
        </p:cNvPr>
        <p:cNvGrpSpPr/>
        <p:nvPr/>
      </p:nvGrpSpPr>
      <p:grpSpPr>
        <a:xfrm>
          <a:off x="0" y="0"/>
          <a:ext cx="0" cy="0"/>
          <a:chOff x="0" y="0"/>
          <a:chExt cx="0" cy="0"/>
        </a:xfrm>
      </p:grpSpPr>
      <p:sp>
        <p:nvSpPr>
          <p:cNvPr id="4" name="Rectángulo 3">
            <a:extLst>
              <a:ext uri="{FF2B5EF4-FFF2-40B4-BE49-F238E27FC236}">
                <a16:creationId xmlns:a16="http://schemas.microsoft.com/office/drawing/2014/main" id="{0568EF40-996E-C4F7-7BF8-D51D20C24F24}"/>
              </a:ext>
            </a:extLst>
          </p:cNvPr>
          <p:cNvSpPr/>
          <p:nvPr/>
        </p:nvSpPr>
        <p:spPr>
          <a:xfrm>
            <a:off x="541680" y="264697"/>
            <a:ext cx="5401920" cy="646331"/>
          </a:xfrm>
          <a:prstGeom prst="rect">
            <a:avLst/>
          </a:prstGeom>
          <a:noFill/>
        </p:spPr>
        <p:txBody>
          <a:bodyPr wrap="square" lIns="91440" tIns="45720" rIns="91440" bIns="45720" anchor="t">
            <a:spAutoFit/>
          </a:bodyPr>
          <a:ls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CO" sz="3600" b="1">
                <a:solidFill>
                  <a:schemeClr val="tx1">
                    <a:lumMod val="75000"/>
                    <a:lumOff val="25000"/>
                  </a:schemeClr>
                </a:solidFill>
                <a:latin typeface="Aptos ExtraBold"/>
              </a:rPr>
              <a:t>Introducción </a:t>
            </a:r>
          </a:p>
        </p:txBody>
      </p:sp>
      <p:sp>
        <p:nvSpPr>
          <p:cNvPr id="6" name="CuadroTexto 14">
            <a:extLst>
              <a:ext uri="{FF2B5EF4-FFF2-40B4-BE49-F238E27FC236}">
                <a16:creationId xmlns:a16="http://schemas.microsoft.com/office/drawing/2014/main" id="{6DD73C0A-2415-A6F4-B8E5-9DBF1CB285FF}"/>
              </a:ext>
            </a:extLst>
          </p:cNvPr>
          <p:cNvSpPr txBox="1"/>
          <p:nvPr/>
        </p:nvSpPr>
        <p:spPr>
          <a:xfrm rot="16200000">
            <a:off x="-803744" y="2046183"/>
            <a:ext cx="2370059" cy="161583"/>
          </a:xfrm>
          <a:prstGeom prst="rect">
            <a:avLst/>
          </a:prstGeom>
          <a:noFill/>
        </p:spPr>
        <p:txBody>
          <a:bodyPr wrap="square" lIns="68580" tIns="34290" rIns="68580" bIns="34290" rtlCol="0" anchor="t">
            <a:spAutoFit/>
          </a:bodyPr>
          <a:ls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385763"/>
            <a:r>
              <a:rPr lang="es-ES" sz="600">
                <a:solidFill>
                  <a:schemeClr val="tx1">
                    <a:lumMod val="75000"/>
                    <a:lumOff val="25000"/>
                  </a:schemeClr>
                </a:solidFill>
                <a:latin typeface="Calibri Light"/>
                <a:ea typeface="Calibri Light"/>
                <a:cs typeface="Calibri Light"/>
              </a:rPr>
              <a:t>Oficina Asesora de Planeación</a:t>
            </a:r>
          </a:p>
        </p:txBody>
      </p:sp>
      <p:sp>
        <p:nvSpPr>
          <p:cNvPr id="2" name="CuadroTexto 1">
            <a:extLst>
              <a:ext uri="{FF2B5EF4-FFF2-40B4-BE49-F238E27FC236}">
                <a16:creationId xmlns:a16="http://schemas.microsoft.com/office/drawing/2014/main" id="{10487D56-1466-36B3-5C50-CDA8933DCCD7}"/>
              </a:ext>
              <a:ext uri="{C183D7F6-B498-43B3-948B-1728B52AA6E4}">
                <adec:decorative xmlns:adec="http://schemas.microsoft.com/office/drawing/2017/decorative" val="1"/>
              </a:ext>
            </a:extLst>
          </p:cNvPr>
          <p:cNvSpPr txBox="1"/>
          <p:nvPr/>
        </p:nvSpPr>
        <p:spPr>
          <a:xfrm>
            <a:off x="726417" y="913534"/>
            <a:ext cx="10349020" cy="5016758"/>
          </a:xfrm>
          <a:prstGeom prst="rect">
            <a:avLst/>
          </a:prstGeom>
          <a:noFill/>
        </p:spPr>
        <p:txBody>
          <a:bodyPr wrap="square" rtlCol="0">
            <a:spAutoFit/>
          </a:bodyPr>
          <a:lstStyle/>
          <a:p>
            <a:pPr algn="just" defTabSz="378652">
              <a:defRPr/>
            </a:pPr>
            <a:r>
              <a:rPr lang="es-MX" sz="1600" kern="0" dirty="0">
                <a:solidFill>
                  <a:prstClr val="black"/>
                </a:solidFill>
              </a:rPr>
              <a:t>La Unidad Administrativa Especial Cuerpo Oficial de Bomberos de Bogotá, diseño el Plan Estratégico Institucional 2020- 2024 a partir de cuatro pilares y cuatro principios que constituyen la base de la gestión institucional.</a:t>
            </a:r>
          </a:p>
          <a:p>
            <a:pPr algn="just" defTabSz="378652">
              <a:defRPr/>
            </a:pPr>
            <a:endParaRPr lang="es-MX" sz="1600" kern="0" dirty="0">
              <a:solidFill>
                <a:prstClr val="black"/>
              </a:solidFill>
            </a:endParaRPr>
          </a:p>
          <a:p>
            <a:pPr algn="just" defTabSz="378652">
              <a:defRPr/>
            </a:pPr>
            <a:r>
              <a:rPr lang="es-MX" sz="1600" kern="0" dirty="0">
                <a:solidFill>
                  <a:prstClr val="black"/>
                </a:solidFill>
              </a:rPr>
              <a:t>Está compuesto por 39 acciones. Estas iniciativas contribuirán significativamente al progreso de los 8 objetivos de los 4 Pilares Institucionales, delineados en el plan estratégico institucional para el período 2020-2024. Estos datos han sido verificados y reflejan el compromiso de la Unidad Administrativa Especial Cuerpo Oficial de Bomberos de Bogotá con su visión y misión institucional. </a:t>
            </a:r>
          </a:p>
          <a:p>
            <a:pPr algn="just" defTabSz="378652">
              <a:defRPr/>
            </a:pPr>
            <a:endParaRPr lang="es-MX" sz="1600" kern="0" dirty="0">
              <a:solidFill>
                <a:prstClr val="black"/>
              </a:solidFill>
            </a:endParaRPr>
          </a:p>
          <a:p>
            <a:pPr algn="just" defTabSz="378652">
              <a:defRPr/>
            </a:pPr>
            <a:r>
              <a:rPr lang="es-MX" sz="1600" kern="0" dirty="0">
                <a:solidFill>
                  <a:prstClr val="black"/>
                </a:solidFill>
              </a:rPr>
              <a:t>El objetivo general de este informe de seguimiento es informar a la ciudadanía y a los diversos grupos de interés sobre el estado de avance de la ejecución de los Planes de la Unidad Administrativa Especial Cuerpo Oficial de Bomberos de Bogotá con corte a 30 de septiembre, así como presentar un análisis descriptivo del mismo. </a:t>
            </a:r>
          </a:p>
          <a:p>
            <a:pPr algn="just" defTabSz="378652">
              <a:defRPr/>
            </a:pPr>
            <a:endParaRPr lang="es-MX" sz="1600" kern="0" dirty="0">
              <a:solidFill>
                <a:prstClr val="black"/>
              </a:solidFill>
            </a:endParaRPr>
          </a:p>
          <a:p>
            <a:pPr algn="just" defTabSz="378652">
              <a:defRPr/>
            </a:pPr>
            <a:r>
              <a:rPr lang="es-MX" sz="1600" b="1" kern="0" dirty="0">
                <a:solidFill>
                  <a:prstClr val="black"/>
                </a:solidFill>
              </a:rPr>
              <a:t>Es así, como el seguimiento al cumplimiento del Plan de Acción 2024 se realiza desde la matriz interna de trabajo, que permite alinear las acciones de gestión, con los objetivos institucionales formulados en el Plan Estratégico Institucional- (PEI) , las acciones del Plan de Acción, los Planes institucionales, y las Políticas de Gestión pertenecientes al Modelo Integrado de Planeación y Gestión- MIPG.</a:t>
            </a:r>
          </a:p>
          <a:p>
            <a:pPr algn="just" defTabSz="378652">
              <a:defRPr/>
            </a:pPr>
            <a:endParaRPr lang="es-MX" sz="1600" kern="0" dirty="0">
              <a:solidFill>
                <a:prstClr val="black"/>
              </a:solidFill>
            </a:endParaRPr>
          </a:p>
          <a:p>
            <a:pPr algn="just" defTabSz="378652">
              <a:defRPr/>
            </a:pPr>
            <a:r>
              <a:rPr lang="es-MX" sz="1600" kern="0" dirty="0">
                <a:solidFill>
                  <a:prstClr val="black"/>
                </a:solidFill>
              </a:rPr>
              <a:t>De igual manera, se realiza seguimiento a los avances en la ejecución presupuestal, presentada en los reportes del Sistema de seguimiento a los programas proyectos y metas al Plan de Desarrollo de Bogotá D.C.- SEGPLAN y se procesa a través de una matriz interna.</a:t>
            </a:r>
          </a:p>
        </p:txBody>
      </p:sp>
    </p:spTree>
    <p:extLst>
      <p:ext uri="{BB962C8B-B14F-4D97-AF65-F5344CB8AC3E}">
        <p14:creationId xmlns:p14="http://schemas.microsoft.com/office/powerpoint/2010/main" val="8125190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a:extLst>
            <a:ext uri="{FF2B5EF4-FFF2-40B4-BE49-F238E27FC236}">
              <a16:creationId xmlns:a16="http://schemas.microsoft.com/office/drawing/2014/main" id="{DE47540A-D691-7C3D-B9BD-D70C7396A30F}"/>
            </a:ext>
          </a:extLst>
        </p:cNvPr>
        <p:cNvGrpSpPr/>
        <p:nvPr/>
      </p:nvGrpSpPr>
      <p:grpSpPr>
        <a:xfrm>
          <a:off x="0" y="0"/>
          <a:ext cx="0" cy="0"/>
          <a:chOff x="0" y="0"/>
          <a:chExt cx="0" cy="0"/>
        </a:xfrm>
      </p:grpSpPr>
      <p:sp>
        <p:nvSpPr>
          <p:cNvPr id="2" name="Rectángulo 1">
            <a:extLst>
              <a:ext uri="{FF2B5EF4-FFF2-40B4-BE49-F238E27FC236}">
                <a16:creationId xmlns:a16="http://schemas.microsoft.com/office/drawing/2014/main" id="{F9320C98-F4EE-E9BE-5F17-4E0766E15126}"/>
              </a:ext>
            </a:extLst>
          </p:cNvPr>
          <p:cNvSpPr/>
          <p:nvPr/>
        </p:nvSpPr>
        <p:spPr>
          <a:xfrm>
            <a:off x="551011" y="199382"/>
            <a:ext cx="9414083" cy="830997"/>
          </a:xfrm>
          <a:prstGeom prst="rect">
            <a:avLst/>
          </a:prstGeom>
          <a:noFill/>
        </p:spPr>
        <p:txBody>
          <a:bodyPr wrap="square" lIns="91440" tIns="45720" rIns="91440" bIns="45720" anchor="t">
            <a:spAutoFit/>
          </a:bodyPr>
          <a:ls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MX" sz="2400" b="1" i="0" u="none" strike="noStrike" kern="1200" cap="none" spc="0" normalizeH="0" baseline="0" noProof="0">
                <a:ln>
                  <a:noFill/>
                </a:ln>
                <a:effectLst/>
                <a:uLnTx/>
                <a:uFillTx/>
                <a:latin typeface="Aptos ExtraBold"/>
                <a:ea typeface="+mn-ea"/>
                <a:cs typeface="+mn-cs"/>
              </a:rPr>
              <a:t>P.I. 8173 </a:t>
            </a:r>
            <a:r>
              <a:rPr kumimoji="0" lang="es-MX" sz="2400" b="1" i="0" u="none" strike="noStrike" kern="1200" cap="none" spc="0" normalizeH="0" baseline="0" noProof="0">
                <a:ln>
                  <a:noFill/>
                </a:ln>
                <a:solidFill>
                  <a:prstClr val="black">
                    <a:lumMod val="75000"/>
                    <a:lumOff val="25000"/>
                  </a:prstClr>
                </a:solidFill>
                <a:effectLst/>
                <a:uLnTx/>
                <a:uFillTx/>
                <a:latin typeface="Aptos ExtraBold"/>
                <a:ea typeface="+mn-ea"/>
                <a:cs typeface="+mn-cs"/>
              </a:rPr>
              <a:t>Modernización de las capacidades del Cuerpo Oficial de Bomberos Bogotá D.C.</a:t>
            </a:r>
          </a:p>
        </p:txBody>
      </p:sp>
      <p:sp>
        <p:nvSpPr>
          <p:cNvPr id="3" name="CuadroTexto 14">
            <a:extLst>
              <a:ext uri="{FF2B5EF4-FFF2-40B4-BE49-F238E27FC236}">
                <a16:creationId xmlns:a16="http://schemas.microsoft.com/office/drawing/2014/main" id="{8F2CBD83-5CB2-181F-A68E-D7D8962DC573}"/>
              </a:ext>
            </a:extLst>
          </p:cNvPr>
          <p:cNvSpPr txBox="1"/>
          <p:nvPr/>
        </p:nvSpPr>
        <p:spPr>
          <a:xfrm rot="16200000">
            <a:off x="-803744" y="2046183"/>
            <a:ext cx="2370059" cy="161583"/>
          </a:xfrm>
          <a:prstGeom prst="rect">
            <a:avLst/>
          </a:prstGeom>
          <a:noFill/>
        </p:spPr>
        <p:txBody>
          <a:bodyPr wrap="square" lIns="68580" tIns="34290" rIns="68580" bIns="34290" rtlCol="0" anchor="t">
            <a:spAutoFit/>
          </a:bodyPr>
          <a:ls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385763" rtl="0" eaLnBrk="1" fontAlgn="auto" latinLnBrk="0" hangingPunct="1">
              <a:lnSpc>
                <a:spcPct val="100000"/>
              </a:lnSpc>
              <a:spcBef>
                <a:spcPts val="0"/>
              </a:spcBef>
              <a:spcAft>
                <a:spcPts val="0"/>
              </a:spcAft>
              <a:buClrTx/>
              <a:buSzTx/>
              <a:buFontTx/>
              <a:buNone/>
              <a:tabLst/>
              <a:defRPr/>
            </a:pPr>
            <a:r>
              <a:rPr kumimoji="0" lang="es-ES" sz="600" b="0" i="0" u="none" strike="noStrike" kern="1200" cap="none" spc="0" normalizeH="0" baseline="0" noProof="0">
                <a:ln>
                  <a:noFill/>
                </a:ln>
                <a:solidFill>
                  <a:prstClr val="black">
                    <a:lumMod val="75000"/>
                    <a:lumOff val="25000"/>
                  </a:prstClr>
                </a:solidFill>
                <a:effectLst/>
                <a:uLnTx/>
                <a:uFillTx/>
                <a:latin typeface="Calibri Light"/>
                <a:ea typeface="Calibri Light"/>
                <a:cs typeface="Calibri Light"/>
              </a:rPr>
              <a:t>Oficina Asesora de Planeación </a:t>
            </a:r>
          </a:p>
        </p:txBody>
      </p:sp>
      <p:sp>
        <p:nvSpPr>
          <p:cNvPr id="4" name="CuadroTexto 3">
            <a:extLst>
              <a:ext uri="{FF2B5EF4-FFF2-40B4-BE49-F238E27FC236}">
                <a16:creationId xmlns:a16="http://schemas.microsoft.com/office/drawing/2014/main" id="{B3BC67BB-EC58-5383-9AD0-BDC6F657BDB5}"/>
              </a:ext>
            </a:extLst>
          </p:cNvPr>
          <p:cNvSpPr txBox="1"/>
          <p:nvPr/>
        </p:nvSpPr>
        <p:spPr>
          <a:xfrm>
            <a:off x="613488" y="1175854"/>
            <a:ext cx="5022202" cy="1010982"/>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0" i="0" u="none" strike="noStrike" kern="1200" cap="none" spc="0" normalizeH="0" baseline="0" noProof="0">
                <a:ln>
                  <a:noFill/>
                </a:ln>
                <a:solidFill>
                  <a:prstClr val="black"/>
                </a:solidFill>
                <a:effectLst/>
                <a:uLnTx/>
                <a:uFillTx/>
                <a:latin typeface="Aptos" panose="020B0004020202020204"/>
                <a:ea typeface="+mn-ea"/>
                <a:cs typeface="+mn-cs"/>
              </a:rPr>
              <a:t>4-Desarrollar 3 estrategias para el fortalecimiento de la logística en la atención de emergencias. </a:t>
            </a:r>
          </a:p>
          <a:p>
            <a:pPr algn="just">
              <a:lnSpc>
                <a:spcPct val="200000"/>
              </a:lnSpc>
              <a:defRPr/>
            </a:pPr>
            <a:r>
              <a:rPr lang="es-CO" sz="1600"/>
              <a:t>Responsable: Subdirección Logística.</a:t>
            </a:r>
          </a:p>
        </p:txBody>
      </p:sp>
      <p:sp>
        <p:nvSpPr>
          <p:cNvPr id="5" name="CuadroTexto 4">
            <a:extLst>
              <a:ext uri="{FF2B5EF4-FFF2-40B4-BE49-F238E27FC236}">
                <a16:creationId xmlns:a16="http://schemas.microsoft.com/office/drawing/2014/main" id="{BCE12427-E9B6-0457-DB09-F5FA0BEED89E}"/>
              </a:ext>
            </a:extLst>
          </p:cNvPr>
          <p:cNvSpPr txBox="1"/>
          <p:nvPr/>
        </p:nvSpPr>
        <p:spPr>
          <a:xfrm>
            <a:off x="1027148" y="2893619"/>
            <a:ext cx="1660070" cy="58477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a:ln>
                  <a:noFill/>
                </a:ln>
                <a:solidFill>
                  <a:prstClr val="black"/>
                </a:solidFill>
                <a:effectLst/>
                <a:uLnTx/>
                <a:uFillTx/>
                <a:latin typeface="Aptos" panose="020B0004020202020204"/>
              </a:rPr>
              <a:t>Programado: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0" i="0" u="none" strike="noStrike" kern="1200" cap="none" spc="0" normalizeH="0" baseline="0" noProof="0">
                <a:ln>
                  <a:noFill/>
                </a:ln>
                <a:solidFill>
                  <a:prstClr val="black"/>
                </a:solidFill>
                <a:effectLst/>
                <a:uLnTx/>
                <a:uFillTx/>
                <a:latin typeface="Aptos" panose="020B0004020202020204"/>
              </a:rPr>
              <a:t>0,</a:t>
            </a:r>
            <a:r>
              <a:rPr lang="es-MX" sz="1600">
                <a:solidFill>
                  <a:prstClr val="black"/>
                </a:solidFill>
                <a:latin typeface="Aptos" panose="020B0004020202020204"/>
              </a:rPr>
              <a:t>75</a:t>
            </a:r>
            <a:endParaRPr kumimoji="0" lang="es-CO" sz="1600" b="0" i="0" u="none" strike="noStrike" kern="1200" cap="none" spc="0" normalizeH="0" baseline="0" noProof="0">
              <a:ln>
                <a:noFill/>
              </a:ln>
              <a:solidFill>
                <a:prstClr val="black"/>
              </a:solidFill>
              <a:effectLst/>
              <a:uLnTx/>
              <a:uFillTx/>
              <a:latin typeface="Aptos" panose="020B0004020202020204"/>
            </a:endParaRPr>
          </a:p>
        </p:txBody>
      </p:sp>
      <p:sp>
        <p:nvSpPr>
          <p:cNvPr id="6" name="Rectángulo 5">
            <a:extLst>
              <a:ext uri="{FF2B5EF4-FFF2-40B4-BE49-F238E27FC236}">
                <a16:creationId xmlns:a16="http://schemas.microsoft.com/office/drawing/2014/main" id="{EFE02D67-E8FD-0730-593B-4089788A8700}"/>
              </a:ext>
            </a:extLst>
          </p:cNvPr>
          <p:cNvSpPr/>
          <p:nvPr/>
        </p:nvSpPr>
        <p:spPr>
          <a:xfrm>
            <a:off x="839756" y="2983615"/>
            <a:ext cx="205274" cy="205274"/>
          </a:xfrm>
          <a:prstGeom prst="rect">
            <a:avLst/>
          </a:prstGeom>
          <a:solidFill>
            <a:srgbClr val="FFC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600" b="0" i="0" u="none" strike="noStrike" kern="1200" cap="none" spc="0" normalizeH="0" baseline="0" noProof="0">
              <a:ln>
                <a:noFill/>
              </a:ln>
              <a:solidFill>
                <a:prstClr val="white"/>
              </a:solidFill>
              <a:effectLst/>
              <a:uLnTx/>
              <a:uFillTx/>
              <a:latin typeface="Aptos" panose="020B0004020202020204"/>
              <a:ea typeface="+mn-ea"/>
              <a:cs typeface="+mn-cs"/>
            </a:endParaRPr>
          </a:p>
        </p:txBody>
      </p:sp>
      <p:sp>
        <p:nvSpPr>
          <p:cNvPr id="7" name="CuadroTexto 6">
            <a:extLst>
              <a:ext uri="{FF2B5EF4-FFF2-40B4-BE49-F238E27FC236}">
                <a16:creationId xmlns:a16="http://schemas.microsoft.com/office/drawing/2014/main" id="{8C246213-77B6-A9C3-CA97-B8EE0227E3F7}"/>
              </a:ext>
            </a:extLst>
          </p:cNvPr>
          <p:cNvSpPr txBox="1"/>
          <p:nvPr/>
        </p:nvSpPr>
        <p:spPr>
          <a:xfrm>
            <a:off x="2939143" y="3773807"/>
            <a:ext cx="2425960" cy="33855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a:ln>
                  <a:noFill/>
                </a:ln>
                <a:solidFill>
                  <a:prstClr val="white"/>
                </a:solidFill>
                <a:effectLst/>
                <a:uLnTx/>
                <a:uFillTx/>
                <a:latin typeface="Aptos" panose="020B0004020202020204"/>
                <a:ea typeface="+mn-ea"/>
                <a:cs typeface="+mn-cs"/>
              </a:rPr>
              <a:t>65%</a:t>
            </a:r>
            <a:endParaRPr kumimoji="0" lang="es-CO" sz="1600" b="0" i="0" u="none" strike="noStrike" kern="1200" cap="none" spc="0" normalizeH="0" baseline="0" noProof="0">
              <a:ln>
                <a:noFill/>
              </a:ln>
              <a:solidFill>
                <a:prstClr val="white"/>
              </a:solidFill>
              <a:effectLst/>
              <a:uLnTx/>
              <a:uFillTx/>
              <a:latin typeface="Aptos" panose="020B0004020202020204"/>
              <a:ea typeface="+mn-ea"/>
              <a:cs typeface="+mn-cs"/>
            </a:endParaRPr>
          </a:p>
        </p:txBody>
      </p:sp>
      <p:sp>
        <p:nvSpPr>
          <p:cNvPr id="8" name="CuadroTexto 7">
            <a:extLst>
              <a:ext uri="{FF2B5EF4-FFF2-40B4-BE49-F238E27FC236}">
                <a16:creationId xmlns:a16="http://schemas.microsoft.com/office/drawing/2014/main" id="{917FC0CC-8DDB-AADE-2047-DE8B7FFBB19F}"/>
              </a:ext>
            </a:extLst>
          </p:cNvPr>
          <p:cNvSpPr txBox="1"/>
          <p:nvPr/>
        </p:nvSpPr>
        <p:spPr>
          <a:xfrm>
            <a:off x="1027148" y="3546762"/>
            <a:ext cx="1660070" cy="58477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a:ln>
                  <a:noFill/>
                </a:ln>
                <a:solidFill>
                  <a:prstClr val="black"/>
                </a:solidFill>
                <a:effectLst/>
                <a:uLnTx/>
                <a:uFillTx/>
                <a:latin typeface="Aptos" panose="020B0004020202020204"/>
              </a:rPr>
              <a:t>Avance:</a:t>
            </a:r>
          </a:p>
          <a:p>
            <a:pPr marL="0" marR="0" lvl="0" indent="0" algn="just" defTabSz="914400" rtl="0" eaLnBrk="1" fontAlgn="auto" latinLnBrk="0" hangingPunct="1">
              <a:lnSpc>
                <a:spcPct val="100000"/>
              </a:lnSpc>
              <a:spcBef>
                <a:spcPts val="0"/>
              </a:spcBef>
              <a:spcAft>
                <a:spcPts val="0"/>
              </a:spcAft>
              <a:buClrTx/>
              <a:buSzTx/>
              <a:buFontTx/>
              <a:buNone/>
              <a:tabLst/>
              <a:defRPr/>
            </a:pPr>
            <a:r>
              <a:rPr lang="es-MX" sz="1600">
                <a:solidFill>
                  <a:prstClr val="black"/>
                </a:solidFill>
                <a:latin typeface="Aptos" panose="020B0004020202020204"/>
              </a:rPr>
              <a:t>0,37</a:t>
            </a:r>
            <a:r>
              <a:rPr kumimoji="0" lang="es-MX" sz="1600" b="0" i="0" u="none" strike="noStrike" kern="1200" cap="none" spc="0" normalizeH="0" baseline="0" noProof="0">
                <a:ln>
                  <a:noFill/>
                </a:ln>
                <a:solidFill>
                  <a:prstClr val="black"/>
                </a:solidFill>
                <a:effectLst/>
                <a:uLnTx/>
                <a:uFillTx/>
                <a:latin typeface="Aptos" panose="020B0004020202020204"/>
              </a:rPr>
              <a:t> </a:t>
            </a:r>
            <a:endParaRPr kumimoji="0" lang="es-CO" sz="1600" b="0" i="0" u="none" strike="noStrike" kern="1200" cap="none" spc="0" normalizeH="0" baseline="0" noProof="0">
              <a:ln>
                <a:noFill/>
              </a:ln>
              <a:solidFill>
                <a:prstClr val="black"/>
              </a:solidFill>
              <a:effectLst/>
              <a:uLnTx/>
              <a:uFillTx/>
              <a:latin typeface="Aptos" panose="020B0004020202020204"/>
            </a:endParaRPr>
          </a:p>
        </p:txBody>
      </p:sp>
      <p:sp>
        <p:nvSpPr>
          <p:cNvPr id="9" name="Rectángulo 8">
            <a:extLst>
              <a:ext uri="{FF2B5EF4-FFF2-40B4-BE49-F238E27FC236}">
                <a16:creationId xmlns:a16="http://schemas.microsoft.com/office/drawing/2014/main" id="{1304A220-F16F-0F74-BFDC-097712AF80AB}"/>
              </a:ext>
            </a:extLst>
          </p:cNvPr>
          <p:cNvSpPr/>
          <p:nvPr/>
        </p:nvSpPr>
        <p:spPr>
          <a:xfrm>
            <a:off x="839756" y="3636758"/>
            <a:ext cx="205274" cy="205274"/>
          </a:xfrm>
          <a:prstGeom prst="rect">
            <a:avLst/>
          </a:prstGeom>
          <a:solidFill>
            <a:srgbClr val="00206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600" b="0" i="0" u="none" strike="noStrike" kern="1200" cap="none" spc="0" normalizeH="0" baseline="0" noProof="0">
              <a:ln>
                <a:noFill/>
              </a:ln>
              <a:solidFill>
                <a:prstClr val="white"/>
              </a:solidFill>
              <a:effectLst/>
              <a:uLnTx/>
              <a:uFillTx/>
              <a:latin typeface="Aptos" panose="020B0004020202020204"/>
              <a:ea typeface="+mn-ea"/>
              <a:cs typeface="+mn-cs"/>
            </a:endParaRPr>
          </a:p>
        </p:txBody>
      </p:sp>
      <p:sp>
        <p:nvSpPr>
          <p:cNvPr id="10" name="CuadroTexto 9">
            <a:extLst>
              <a:ext uri="{FF2B5EF4-FFF2-40B4-BE49-F238E27FC236}">
                <a16:creationId xmlns:a16="http://schemas.microsoft.com/office/drawing/2014/main" id="{B0F2DBA7-9960-4B0F-3907-3A1E81018041}"/>
              </a:ext>
            </a:extLst>
          </p:cNvPr>
          <p:cNvSpPr txBox="1"/>
          <p:nvPr/>
        </p:nvSpPr>
        <p:spPr>
          <a:xfrm>
            <a:off x="563727" y="2477240"/>
            <a:ext cx="1712943"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a:ln>
                  <a:noFill/>
                </a:ln>
                <a:solidFill>
                  <a:prstClr val="black"/>
                </a:solidFill>
                <a:effectLst/>
                <a:uLnTx/>
                <a:uFillTx/>
                <a:latin typeface="Aptos" panose="020B0004020202020204"/>
                <a:ea typeface="+mn-ea"/>
                <a:cs typeface="+mn-cs"/>
              </a:rPr>
              <a:t>Meta 2024:</a:t>
            </a:r>
            <a:endParaRPr kumimoji="0" lang="es-CO" sz="1600" b="0" i="0" u="none" strike="noStrike" kern="1200" cap="none" spc="0" normalizeH="0" baseline="0" noProof="0">
              <a:ln>
                <a:noFill/>
              </a:ln>
              <a:solidFill>
                <a:prstClr val="black"/>
              </a:solidFill>
              <a:effectLst/>
              <a:uLnTx/>
              <a:uFillTx/>
              <a:latin typeface="Aptos" panose="020B0004020202020204"/>
              <a:ea typeface="+mn-ea"/>
              <a:cs typeface="+mn-cs"/>
            </a:endParaRPr>
          </a:p>
        </p:txBody>
      </p:sp>
      <p:sp>
        <p:nvSpPr>
          <p:cNvPr id="11" name="CuadroTexto 10">
            <a:extLst>
              <a:ext uri="{FF2B5EF4-FFF2-40B4-BE49-F238E27FC236}">
                <a16:creationId xmlns:a16="http://schemas.microsoft.com/office/drawing/2014/main" id="{E13B806E-2E12-317A-26C7-98175A01DA93}"/>
              </a:ext>
            </a:extLst>
          </p:cNvPr>
          <p:cNvSpPr txBox="1"/>
          <p:nvPr/>
        </p:nvSpPr>
        <p:spPr>
          <a:xfrm>
            <a:off x="1558992" y="5132961"/>
            <a:ext cx="3544853"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a:ln>
                  <a:noFill/>
                </a:ln>
                <a:solidFill>
                  <a:prstClr val="black"/>
                </a:solidFill>
                <a:effectLst/>
                <a:uLnTx/>
                <a:uFillTx/>
                <a:latin typeface="Aptos" panose="020B0004020202020204"/>
                <a:ea typeface="+mn-ea"/>
                <a:cs typeface="+mn-cs"/>
              </a:rPr>
              <a:t>Apropiación: </a:t>
            </a:r>
            <a:r>
              <a:rPr kumimoji="0" lang="es-MX" sz="1600" b="0" i="0" u="none" strike="noStrike" kern="1200" cap="none" spc="0" normalizeH="0" baseline="0" noProof="0">
                <a:ln>
                  <a:noFill/>
                </a:ln>
                <a:solidFill>
                  <a:prstClr val="black"/>
                </a:solidFill>
                <a:effectLst/>
                <a:uLnTx/>
                <a:uFillTx/>
                <a:latin typeface="Aptos" panose="020B0004020202020204"/>
                <a:ea typeface="+mn-ea"/>
                <a:cs typeface="+mn-cs"/>
              </a:rPr>
              <a:t> $5.783.887.277</a:t>
            </a:r>
            <a:endParaRPr kumimoji="0" lang="es-CO" sz="1600" b="0" i="0" u="none" strike="noStrike" kern="1200" cap="none" spc="0" normalizeH="0" baseline="0" noProof="0">
              <a:ln>
                <a:noFill/>
              </a:ln>
              <a:solidFill>
                <a:prstClr val="black"/>
              </a:solidFill>
              <a:effectLst/>
              <a:uLnTx/>
              <a:uFillTx/>
              <a:latin typeface="Aptos" panose="020B0004020202020204"/>
              <a:ea typeface="+mn-ea"/>
              <a:cs typeface="+mn-cs"/>
            </a:endParaRPr>
          </a:p>
        </p:txBody>
      </p:sp>
      <p:sp>
        <p:nvSpPr>
          <p:cNvPr id="12" name="CuadroTexto 11">
            <a:extLst>
              <a:ext uri="{FF2B5EF4-FFF2-40B4-BE49-F238E27FC236}">
                <a16:creationId xmlns:a16="http://schemas.microsoft.com/office/drawing/2014/main" id="{D1859DCF-B363-E347-21B0-C51653612791}"/>
              </a:ext>
            </a:extLst>
          </p:cNvPr>
          <p:cNvSpPr txBox="1"/>
          <p:nvPr/>
        </p:nvSpPr>
        <p:spPr>
          <a:xfrm>
            <a:off x="311800" y="4716582"/>
            <a:ext cx="2487383"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a:ln>
                  <a:noFill/>
                </a:ln>
                <a:solidFill>
                  <a:prstClr val="black"/>
                </a:solidFill>
                <a:effectLst/>
                <a:uLnTx/>
                <a:uFillTx/>
                <a:latin typeface="Aptos" panose="020B0004020202020204"/>
                <a:ea typeface="+mn-ea"/>
                <a:cs typeface="+mn-cs"/>
              </a:rPr>
              <a:t>Presupuesto 2024:</a:t>
            </a:r>
            <a:endParaRPr kumimoji="0" lang="es-CO" sz="1600" b="0" i="0" u="none" strike="noStrike" kern="1200" cap="none" spc="0" normalizeH="0" baseline="0" noProof="0">
              <a:ln>
                <a:noFill/>
              </a:ln>
              <a:solidFill>
                <a:prstClr val="black"/>
              </a:solidFill>
              <a:effectLst/>
              <a:uLnTx/>
              <a:uFillTx/>
              <a:latin typeface="Aptos" panose="020B0004020202020204"/>
              <a:ea typeface="+mn-ea"/>
              <a:cs typeface="+mn-cs"/>
            </a:endParaRPr>
          </a:p>
        </p:txBody>
      </p:sp>
      <p:sp>
        <p:nvSpPr>
          <p:cNvPr id="13" name="CuadroTexto 12">
            <a:extLst>
              <a:ext uri="{FF2B5EF4-FFF2-40B4-BE49-F238E27FC236}">
                <a16:creationId xmlns:a16="http://schemas.microsoft.com/office/drawing/2014/main" id="{623DFC5A-A2C3-7F3D-2BD3-7DFE2F80D123}"/>
              </a:ext>
            </a:extLst>
          </p:cNvPr>
          <p:cNvSpPr txBox="1"/>
          <p:nvPr/>
        </p:nvSpPr>
        <p:spPr>
          <a:xfrm>
            <a:off x="1335057" y="5506186"/>
            <a:ext cx="3414224"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a:ln>
                  <a:noFill/>
                </a:ln>
                <a:solidFill>
                  <a:prstClr val="black"/>
                </a:solidFill>
                <a:effectLst/>
                <a:uLnTx/>
                <a:uFillTx/>
                <a:latin typeface="Aptos" panose="020B0004020202020204"/>
                <a:ea typeface="+mn-ea"/>
                <a:cs typeface="+mn-cs"/>
              </a:rPr>
              <a:t>Compromisos: </a:t>
            </a:r>
            <a:r>
              <a:rPr kumimoji="0" lang="es-MX" sz="1600" b="0" i="0" u="none" strike="noStrike" kern="1200" cap="none" spc="0" normalizeH="0" baseline="0" noProof="0">
                <a:ln>
                  <a:noFill/>
                </a:ln>
                <a:solidFill>
                  <a:prstClr val="black"/>
                </a:solidFill>
                <a:effectLst/>
                <a:uLnTx/>
                <a:uFillTx/>
                <a:latin typeface="Aptos" panose="020B0004020202020204"/>
                <a:ea typeface="+mn-ea"/>
                <a:cs typeface="+mn-cs"/>
              </a:rPr>
              <a:t> $5.462.418.390</a:t>
            </a:r>
            <a:endParaRPr kumimoji="0" lang="es-CO" sz="1600" b="0" i="0" u="none" strike="noStrike" kern="1200" cap="none" spc="0" normalizeH="0" baseline="0" noProof="0">
              <a:ln>
                <a:noFill/>
              </a:ln>
              <a:solidFill>
                <a:prstClr val="black"/>
              </a:solidFill>
              <a:effectLst/>
              <a:uLnTx/>
              <a:uFillTx/>
              <a:latin typeface="Aptos" panose="020B0004020202020204"/>
              <a:ea typeface="+mn-ea"/>
              <a:cs typeface="+mn-cs"/>
            </a:endParaRPr>
          </a:p>
        </p:txBody>
      </p:sp>
      <p:sp>
        <p:nvSpPr>
          <p:cNvPr id="14" name="CuadroTexto 13">
            <a:extLst>
              <a:ext uri="{FF2B5EF4-FFF2-40B4-BE49-F238E27FC236}">
                <a16:creationId xmlns:a16="http://schemas.microsoft.com/office/drawing/2014/main" id="{5FEC70AB-703E-0599-7877-5DF66BA6E7AA}"/>
              </a:ext>
            </a:extLst>
          </p:cNvPr>
          <p:cNvSpPr txBox="1"/>
          <p:nvPr/>
        </p:nvSpPr>
        <p:spPr>
          <a:xfrm>
            <a:off x="2258788" y="5860749"/>
            <a:ext cx="3003677"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a:ln>
                  <a:noFill/>
                </a:ln>
                <a:solidFill>
                  <a:prstClr val="black"/>
                </a:solidFill>
                <a:effectLst/>
                <a:uLnTx/>
                <a:uFillTx/>
                <a:latin typeface="Aptos" panose="020B0004020202020204"/>
                <a:ea typeface="+mn-ea"/>
                <a:cs typeface="+mn-cs"/>
              </a:rPr>
              <a:t>Giros: </a:t>
            </a:r>
            <a:r>
              <a:rPr kumimoji="0" lang="es-MX" sz="1600" b="0" i="0" u="none" strike="noStrike" kern="1200" cap="none" spc="0" normalizeH="0" baseline="0" noProof="0">
                <a:ln>
                  <a:noFill/>
                </a:ln>
                <a:solidFill>
                  <a:prstClr val="black"/>
                </a:solidFill>
                <a:effectLst/>
                <a:uLnTx/>
                <a:uFillTx/>
                <a:latin typeface="Aptos" panose="020B0004020202020204"/>
                <a:ea typeface="+mn-ea"/>
                <a:cs typeface="+mn-cs"/>
              </a:rPr>
              <a:t> $583.081.171</a:t>
            </a:r>
            <a:endParaRPr kumimoji="0" lang="es-CO" sz="1600" b="0" i="0" u="none" strike="noStrike" kern="1200" cap="none" spc="0" normalizeH="0" baseline="0" noProof="0">
              <a:ln>
                <a:noFill/>
              </a:ln>
              <a:solidFill>
                <a:prstClr val="black"/>
              </a:solidFill>
              <a:effectLst/>
              <a:uLnTx/>
              <a:uFillTx/>
              <a:latin typeface="Aptos" panose="020B0004020202020204"/>
              <a:ea typeface="+mn-ea"/>
              <a:cs typeface="+mn-cs"/>
            </a:endParaRPr>
          </a:p>
        </p:txBody>
      </p:sp>
      <p:sp>
        <p:nvSpPr>
          <p:cNvPr id="15" name="CuadroTexto 14">
            <a:extLst>
              <a:ext uri="{FF2B5EF4-FFF2-40B4-BE49-F238E27FC236}">
                <a16:creationId xmlns:a16="http://schemas.microsoft.com/office/drawing/2014/main" id="{9409D629-FE87-18A9-B562-07E3288F7768}"/>
              </a:ext>
            </a:extLst>
          </p:cNvPr>
          <p:cNvSpPr txBox="1"/>
          <p:nvPr/>
        </p:nvSpPr>
        <p:spPr>
          <a:xfrm>
            <a:off x="6006582" y="1175854"/>
            <a:ext cx="5367433" cy="1010982"/>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0" i="0" u="none" strike="noStrike" kern="1200" cap="none" spc="0" normalizeH="0" baseline="0" noProof="0">
                <a:ln>
                  <a:noFill/>
                </a:ln>
                <a:solidFill>
                  <a:prstClr val="black"/>
                </a:solidFill>
                <a:effectLst/>
                <a:uLnTx/>
                <a:uFillTx/>
                <a:latin typeface="Aptos" panose="020B0004020202020204"/>
                <a:ea typeface="+mn-ea"/>
                <a:cs typeface="+mn-cs"/>
              </a:rPr>
              <a:t>5-Realizar 3 Estrategias de Investigación, desarrollo e innovación en gestión del riesgo.</a:t>
            </a:r>
          </a:p>
          <a:p>
            <a:pPr algn="just">
              <a:lnSpc>
                <a:spcPct val="200000"/>
              </a:lnSpc>
              <a:defRPr/>
            </a:pPr>
            <a:r>
              <a:rPr lang="es-CO" sz="1600"/>
              <a:t>Responsable: Subdirección Gestión del Riesgo.</a:t>
            </a:r>
          </a:p>
        </p:txBody>
      </p:sp>
      <p:sp>
        <p:nvSpPr>
          <p:cNvPr id="16" name="CuadroTexto 15">
            <a:extLst>
              <a:ext uri="{FF2B5EF4-FFF2-40B4-BE49-F238E27FC236}">
                <a16:creationId xmlns:a16="http://schemas.microsoft.com/office/drawing/2014/main" id="{1E61921E-49CB-98C4-E53B-404DD37029A0}"/>
              </a:ext>
            </a:extLst>
          </p:cNvPr>
          <p:cNvSpPr txBox="1"/>
          <p:nvPr/>
        </p:nvSpPr>
        <p:spPr>
          <a:xfrm>
            <a:off x="6578863" y="2949600"/>
            <a:ext cx="1660070" cy="58477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a:ln>
                  <a:noFill/>
                </a:ln>
                <a:solidFill>
                  <a:prstClr val="black"/>
                </a:solidFill>
                <a:effectLst/>
                <a:uLnTx/>
                <a:uFillTx/>
                <a:latin typeface="Aptos" panose="020B0004020202020204"/>
                <a:ea typeface="+mn-ea"/>
                <a:cs typeface="+mn-cs"/>
              </a:rPr>
              <a:t>Programado: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0" i="0" u="none" strike="noStrike" kern="1200" cap="none" spc="0" normalizeH="0" baseline="0" noProof="0">
                <a:ln>
                  <a:noFill/>
                </a:ln>
                <a:solidFill>
                  <a:prstClr val="black"/>
                </a:solidFill>
                <a:effectLst/>
                <a:uLnTx/>
                <a:uFillTx/>
                <a:latin typeface="Aptos" panose="020B0004020202020204"/>
                <a:ea typeface="+mn-ea"/>
                <a:cs typeface="+mn-cs"/>
              </a:rPr>
              <a:t>0,75</a:t>
            </a:r>
            <a:endParaRPr kumimoji="0" lang="es-CO" sz="1600" b="0" i="0" u="none" strike="noStrike" kern="1200" cap="none" spc="0" normalizeH="0" baseline="0" noProof="0">
              <a:ln>
                <a:noFill/>
              </a:ln>
              <a:solidFill>
                <a:prstClr val="black"/>
              </a:solidFill>
              <a:effectLst/>
              <a:uLnTx/>
              <a:uFillTx/>
              <a:latin typeface="Aptos" panose="020B0004020202020204"/>
              <a:ea typeface="+mn-ea"/>
              <a:cs typeface="+mn-cs"/>
            </a:endParaRPr>
          </a:p>
        </p:txBody>
      </p:sp>
      <p:sp>
        <p:nvSpPr>
          <p:cNvPr id="17" name="Rectángulo 16">
            <a:extLst>
              <a:ext uri="{FF2B5EF4-FFF2-40B4-BE49-F238E27FC236}">
                <a16:creationId xmlns:a16="http://schemas.microsoft.com/office/drawing/2014/main" id="{674701F9-B78F-6BB2-736F-7ED16E56D34E}"/>
              </a:ext>
            </a:extLst>
          </p:cNvPr>
          <p:cNvSpPr/>
          <p:nvPr/>
        </p:nvSpPr>
        <p:spPr>
          <a:xfrm>
            <a:off x="6391471" y="3039596"/>
            <a:ext cx="205274" cy="205274"/>
          </a:xfrm>
          <a:prstGeom prst="rect">
            <a:avLst/>
          </a:prstGeom>
          <a:solidFill>
            <a:srgbClr val="FFC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600" b="0" i="0" u="none" strike="noStrike" kern="1200" cap="none" spc="0" normalizeH="0" baseline="0" noProof="0">
              <a:ln>
                <a:noFill/>
              </a:ln>
              <a:solidFill>
                <a:prstClr val="white"/>
              </a:solidFill>
              <a:effectLst/>
              <a:uLnTx/>
              <a:uFillTx/>
              <a:latin typeface="Aptos" panose="020B0004020202020204"/>
              <a:ea typeface="+mn-ea"/>
              <a:cs typeface="+mn-cs"/>
            </a:endParaRPr>
          </a:p>
        </p:txBody>
      </p:sp>
      <p:sp>
        <p:nvSpPr>
          <p:cNvPr id="18" name="CuadroTexto 17">
            <a:extLst>
              <a:ext uri="{FF2B5EF4-FFF2-40B4-BE49-F238E27FC236}">
                <a16:creationId xmlns:a16="http://schemas.microsoft.com/office/drawing/2014/main" id="{606C5A99-24B5-09EE-9845-AC642E361AA3}"/>
              </a:ext>
            </a:extLst>
          </p:cNvPr>
          <p:cNvSpPr txBox="1"/>
          <p:nvPr/>
        </p:nvSpPr>
        <p:spPr>
          <a:xfrm>
            <a:off x="6578863" y="3602743"/>
            <a:ext cx="1660070" cy="58477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a:ln>
                  <a:noFill/>
                </a:ln>
                <a:solidFill>
                  <a:prstClr val="black"/>
                </a:solidFill>
                <a:effectLst/>
                <a:uLnTx/>
                <a:uFillTx/>
                <a:latin typeface="Aptos" panose="020B0004020202020204"/>
                <a:ea typeface="+mn-ea"/>
                <a:cs typeface="+mn-cs"/>
              </a:rPr>
              <a:t>Avance:</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0" i="0" u="none" strike="noStrike" kern="1200" cap="none" spc="0" normalizeH="0" baseline="0" noProof="0">
                <a:ln>
                  <a:noFill/>
                </a:ln>
                <a:solidFill>
                  <a:prstClr val="black"/>
                </a:solidFill>
                <a:effectLst/>
                <a:uLnTx/>
                <a:uFillTx/>
                <a:latin typeface="Aptos" panose="020B0004020202020204"/>
                <a:ea typeface="+mn-ea"/>
                <a:cs typeface="+mn-cs"/>
              </a:rPr>
              <a:t>0,37</a:t>
            </a:r>
          </a:p>
        </p:txBody>
      </p:sp>
      <p:sp>
        <p:nvSpPr>
          <p:cNvPr id="19" name="Rectángulo 18">
            <a:extLst>
              <a:ext uri="{FF2B5EF4-FFF2-40B4-BE49-F238E27FC236}">
                <a16:creationId xmlns:a16="http://schemas.microsoft.com/office/drawing/2014/main" id="{DA95A9FD-7AA2-B2F8-32C4-638CEE79F473}"/>
              </a:ext>
            </a:extLst>
          </p:cNvPr>
          <p:cNvSpPr/>
          <p:nvPr/>
        </p:nvSpPr>
        <p:spPr>
          <a:xfrm>
            <a:off x="6391471" y="3692739"/>
            <a:ext cx="205274" cy="205274"/>
          </a:xfrm>
          <a:prstGeom prst="rect">
            <a:avLst/>
          </a:prstGeom>
          <a:solidFill>
            <a:srgbClr val="00206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600" b="0" i="0" u="none" strike="noStrike" kern="1200" cap="none" spc="0" normalizeH="0" baseline="0" noProof="0">
              <a:ln>
                <a:noFill/>
              </a:ln>
              <a:solidFill>
                <a:prstClr val="white"/>
              </a:solidFill>
              <a:effectLst/>
              <a:uLnTx/>
              <a:uFillTx/>
              <a:latin typeface="Aptos" panose="020B0004020202020204"/>
              <a:ea typeface="+mn-ea"/>
              <a:cs typeface="+mn-cs"/>
            </a:endParaRPr>
          </a:p>
        </p:txBody>
      </p:sp>
      <p:sp>
        <p:nvSpPr>
          <p:cNvPr id="20" name="CuadroTexto 19">
            <a:extLst>
              <a:ext uri="{FF2B5EF4-FFF2-40B4-BE49-F238E27FC236}">
                <a16:creationId xmlns:a16="http://schemas.microsoft.com/office/drawing/2014/main" id="{9E61933A-5DD8-4F58-EEE0-696A9B089EAB}"/>
              </a:ext>
            </a:extLst>
          </p:cNvPr>
          <p:cNvSpPr txBox="1"/>
          <p:nvPr/>
        </p:nvSpPr>
        <p:spPr>
          <a:xfrm>
            <a:off x="6115442" y="2533221"/>
            <a:ext cx="1712943"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a:ln>
                  <a:noFill/>
                </a:ln>
                <a:solidFill>
                  <a:prstClr val="black"/>
                </a:solidFill>
                <a:effectLst/>
                <a:uLnTx/>
                <a:uFillTx/>
                <a:latin typeface="Aptos" panose="020B0004020202020204"/>
                <a:ea typeface="+mn-ea"/>
                <a:cs typeface="+mn-cs"/>
              </a:rPr>
              <a:t>Meta 2024:</a:t>
            </a:r>
            <a:endParaRPr kumimoji="0" lang="es-CO" sz="1600" b="0" i="0" u="none" strike="noStrike" kern="1200" cap="none" spc="0" normalizeH="0" baseline="0" noProof="0">
              <a:ln>
                <a:noFill/>
              </a:ln>
              <a:solidFill>
                <a:prstClr val="black"/>
              </a:solidFill>
              <a:effectLst/>
              <a:uLnTx/>
              <a:uFillTx/>
              <a:latin typeface="Aptos" panose="020B0004020202020204"/>
              <a:ea typeface="+mn-ea"/>
              <a:cs typeface="+mn-cs"/>
            </a:endParaRPr>
          </a:p>
        </p:txBody>
      </p:sp>
      <p:sp>
        <p:nvSpPr>
          <p:cNvPr id="21" name="CuadroTexto 20">
            <a:extLst>
              <a:ext uri="{FF2B5EF4-FFF2-40B4-BE49-F238E27FC236}">
                <a16:creationId xmlns:a16="http://schemas.microsoft.com/office/drawing/2014/main" id="{31B7275E-3DEF-6E15-4EEF-4BB2809C2CFF}"/>
              </a:ext>
            </a:extLst>
          </p:cNvPr>
          <p:cNvSpPr txBox="1"/>
          <p:nvPr/>
        </p:nvSpPr>
        <p:spPr>
          <a:xfrm>
            <a:off x="7110707" y="5104966"/>
            <a:ext cx="3208950"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a:ln>
                  <a:noFill/>
                </a:ln>
                <a:solidFill>
                  <a:prstClr val="black"/>
                </a:solidFill>
                <a:effectLst/>
                <a:uLnTx/>
                <a:uFillTx/>
                <a:latin typeface="Aptos" panose="020B0004020202020204"/>
                <a:ea typeface="+mn-ea"/>
                <a:cs typeface="+mn-cs"/>
              </a:rPr>
              <a:t>Apropiación: </a:t>
            </a:r>
            <a:r>
              <a:rPr kumimoji="0" lang="es-MX" sz="1600" b="0" i="0" u="none" strike="noStrike" kern="1200" cap="none" spc="0" normalizeH="0" baseline="0" noProof="0">
                <a:ln>
                  <a:noFill/>
                </a:ln>
                <a:solidFill>
                  <a:prstClr val="black"/>
                </a:solidFill>
                <a:effectLst/>
                <a:uLnTx/>
                <a:uFillTx/>
                <a:latin typeface="Aptos" panose="020B0004020202020204"/>
                <a:ea typeface="+mn-ea"/>
                <a:cs typeface="+mn-cs"/>
              </a:rPr>
              <a:t> $549.613.047</a:t>
            </a:r>
            <a:endParaRPr kumimoji="0" lang="es-CO" sz="1600" b="0" i="0" u="none" strike="noStrike" kern="1200" cap="none" spc="0" normalizeH="0" baseline="0" noProof="0">
              <a:ln>
                <a:noFill/>
              </a:ln>
              <a:solidFill>
                <a:prstClr val="black"/>
              </a:solidFill>
              <a:effectLst/>
              <a:uLnTx/>
              <a:uFillTx/>
              <a:latin typeface="Aptos" panose="020B0004020202020204"/>
              <a:ea typeface="+mn-ea"/>
              <a:cs typeface="+mn-cs"/>
            </a:endParaRPr>
          </a:p>
        </p:txBody>
      </p:sp>
      <p:sp>
        <p:nvSpPr>
          <p:cNvPr id="22" name="CuadroTexto 21">
            <a:extLst>
              <a:ext uri="{FF2B5EF4-FFF2-40B4-BE49-F238E27FC236}">
                <a16:creationId xmlns:a16="http://schemas.microsoft.com/office/drawing/2014/main" id="{F92887CC-12F0-2CB8-39EB-43A173E858D9}"/>
              </a:ext>
            </a:extLst>
          </p:cNvPr>
          <p:cNvSpPr txBox="1"/>
          <p:nvPr/>
        </p:nvSpPr>
        <p:spPr>
          <a:xfrm>
            <a:off x="5863515" y="4688587"/>
            <a:ext cx="2487383"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a:ln>
                  <a:noFill/>
                </a:ln>
                <a:solidFill>
                  <a:prstClr val="black"/>
                </a:solidFill>
                <a:effectLst/>
                <a:uLnTx/>
                <a:uFillTx/>
                <a:latin typeface="Aptos" panose="020B0004020202020204"/>
                <a:ea typeface="+mn-ea"/>
                <a:cs typeface="+mn-cs"/>
              </a:rPr>
              <a:t>Presupuesto 2024:</a:t>
            </a:r>
            <a:endParaRPr kumimoji="0" lang="es-CO" sz="1600" b="0" i="0" u="none" strike="noStrike" kern="1200" cap="none" spc="0" normalizeH="0" baseline="0" noProof="0">
              <a:ln>
                <a:noFill/>
              </a:ln>
              <a:solidFill>
                <a:prstClr val="black"/>
              </a:solidFill>
              <a:effectLst/>
              <a:uLnTx/>
              <a:uFillTx/>
              <a:latin typeface="Aptos" panose="020B0004020202020204"/>
              <a:ea typeface="+mn-ea"/>
              <a:cs typeface="+mn-cs"/>
            </a:endParaRPr>
          </a:p>
        </p:txBody>
      </p:sp>
      <p:sp>
        <p:nvSpPr>
          <p:cNvPr id="23" name="CuadroTexto 22">
            <a:extLst>
              <a:ext uri="{FF2B5EF4-FFF2-40B4-BE49-F238E27FC236}">
                <a16:creationId xmlns:a16="http://schemas.microsoft.com/office/drawing/2014/main" id="{3034C56C-81C0-F01B-8E4E-963C522F47DA}"/>
              </a:ext>
            </a:extLst>
          </p:cNvPr>
          <p:cNvSpPr txBox="1"/>
          <p:nvPr/>
        </p:nvSpPr>
        <p:spPr>
          <a:xfrm>
            <a:off x="6886772" y="5478191"/>
            <a:ext cx="3414224"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a:ln>
                  <a:noFill/>
                </a:ln>
                <a:solidFill>
                  <a:prstClr val="black"/>
                </a:solidFill>
                <a:effectLst/>
                <a:uLnTx/>
                <a:uFillTx/>
                <a:latin typeface="Aptos" panose="020B0004020202020204"/>
                <a:ea typeface="+mn-ea"/>
                <a:cs typeface="+mn-cs"/>
              </a:rPr>
              <a:t>Compromisos: </a:t>
            </a:r>
            <a:r>
              <a:rPr kumimoji="0" lang="es-MX" sz="1600" b="0" i="0" u="none" strike="noStrike" kern="1200" cap="none" spc="0" normalizeH="0" baseline="0" noProof="0">
                <a:ln>
                  <a:noFill/>
                </a:ln>
                <a:solidFill>
                  <a:prstClr val="black"/>
                </a:solidFill>
                <a:effectLst/>
                <a:uLnTx/>
                <a:uFillTx/>
                <a:latin typeface="Aptos" panose="020B0004020202020204"/>
                <a:ea typeface="+mn-ea"/>
                <a:cs typeface="+mn-cs"/>
              </a:rPr>
              <a:t> $374.650.000</a:t>
            </a:r>
            <a:endParaRPr kumimoji="0" lang="es-CO" sz="1600" b="0" i="0" u="none" strike="noStrike" kern="1200" cap="none" spc="0" normalizeH="0" baseline="0" noProof="0">
              <a:ln>
                <a:noFill/>
              </a:ln>
              <a:solidFill>
                <a:prstClr val="black"/>
              </a:solidFill>
              <a:effectLst/>
              <a:uLnTx/>
              <a:uFillTx/>
              <a:latin typeface="Aptos" panose="020B0004020202020204"/>
              <a:ea typeface="+mn-ea"/>
              <a:cs typeface="+mn-cs"/>
            </a:endParaRPr>
          </a:p>
        </p:txBody>
      </p:sp>
      <p:sp>
        <p:nvSpPr>
          <p:cNvPr id="24" name="CuadroTexto 23">
            <a:extLst>
              <a:ext uri="{FF2B5EF4-FFF2-40B4-BE49-F238E27FC236}">
                <a16:creationId xmlns:a16="http://schemas.microsoft.com/office/drawing/2014/main" id="{49D968C0-B7D3-CAC7-7559-EBE9B847539F}"/>
              </a:ext>
            </a:extLst>
          </p:cNvPr>
          <p:cNvSpPr txBox="1"/>
          <p:nvPr/>
        </p:nvSpPr>
        <p:spPr>
          <a:xfrm>
            <a:off x="7810503" y="5851416"/>
            <a:ext cx="3003677"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a:ln>
                  <a:noFill/>
                </a:ln>
                <a:solidFill>
                  <a:prstClr val="black"/>
                </a:solidFill>
                <a:effectLst/>
                <a:uLnTx/>
                <a:uFillTx/>
                <a:latin typeface="Aptos" panose="020B0004020202020204"/>
                <a:ea typeface="+mn-ea"/>
                <a:cs typeface="+mn-cs"/>
              </a:rPr>
              <a:t>Giros: </a:t>
            </a:r>
            <a:r>
              <a:rPr kumimoji="0" lang="es-MX" sz="1600" b="0" i="0" u="none" strike="noStrike" kern="1200" cap="none" spc="0" normalizeH="0" baseline="0" noProof="0">
                <a:ln>
                  <a:noFill/>
                </a:ln>
                <a:solidFill>
                  <a:prstClr val="black"/>
                </a:solidFill>
                <a:effectLst/>
                <a:uLnTx/>
                <a:uFillTx/>
                <a:latin typeface="Aptos" panose="020B0004020202020204"/>
                <a:ea typeface="+mn-ea"/>
                <a:cs typeface="+mn-cs"/>
              </a:rPr>
              <a:t> $41.233.334</a:t>
            </a:r>
            <a:endParaRPr kumimoji="0" lang="es-CO" sz="1600" b="0" i="0" u="none" strike="noStrike" kern="1200" cap="none" spc="0" normalizeH="0" baseline="0" noProof="0">
              <a:ln>
                <a:noFill/>
              </a:ln>
              <a:solidFill>
                <a:prstClr val="black"/>
              </a:solidFill>
              <a:effectLst/>
              <a:uLnTx/>
              <a:uFillTx/>
              <a:latin typeface="Aptos" panose="020B0004020202020204"/>
              <a:ea typeface="+mn-ea"/>
              <a:cs typeface="+mn-cs"/>
            </a:endParaRPr>
          </a:p>
        </p:txBody>
      </p:sp>
      <p:graphicFrame>
        <p:nvGraphicFramePr>
          <p:cNvPr id="25" name="Gráfico 24">
            <a:extLst>
              <a:ext uri="{FF2B5EF4-FFF2-40B4-BE49-F238E27FC236}">
                <a16:creationId xmlns:a16="http://schemas.microsoft.com/office/drawing/2014/main" id="{350737A0-3F2C-8A61-BA17-5F14D0BC62E3}"/>
              </a:ext>
            </a:extLst>
          </p:cNvPr>
          <p:cNvGraphicFramePr/>
          <p:nvPr/>
        </p:nvGraphicFramePr>
        <p:xfrm>
          <a:off x="8154955" y="2255821"/>
          <a:ext cx="3153747" cy="25752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6" name="Gráfico 25">
            <a:extLst>
              <a:ext uri="{FF2B5EF4-FFF2-40B4-BE49-F238E27FC236}">
                <a16:creationId xmlns:a16="http://schemas.microsoft.com/office/drawing/2014/main" id="{5D10F5E7-1040-822A-C0E9-D76E93F3454C}"/>
              </a:ext>
            </a:extLst>
          </p:cNvPr>
          <p:cNvGraphicFramePr/>
          <p:nvPr/>
        </p:nvGraphicFramePr>
        <p:xfrm>
          <a:off x="2481943" y="2265154"/>
          <a:ext cx="3153747" cy="2509935"/>
        </p:xfrm>
        <a:graphic>
          <a:graphicData uri="http://schemas.openxmlformats.org/drawingml/2006/chart">
            <c:chart xmlns:c="http://schemas.openxmlformats.org/drawingml/2006/chart" xmlns:r="http://schemas.openxmlformats.org/officeDocument/2006/relationships" r:id="rId4"/>
          </a:graphicData>
        </a:graphic>
      </p:graphicFrame>
      <p:cxnSp>
        <p:nvCxnSpPr>
          <p:cNvPr id="27" name="Conector recto 26">
            <a:extLst>
              <a:ext uri="{FF2B5EF4-FFF2-40B4-BE49-F238E27FC236}">
                <a16:creationId xmlns:a16="http://schemas.microsoft.com/office/drawing/2014/main" id="{2E615C61-795A-1989-4DB1-7921EB345262}"/>
              </a:ext>
            </a:extLst>
          </p:cNvPr>
          <p:cNvCxnSpPr>
            <a:cxnSpLocks/>
          </p:cNvCxnSpPr>
          <p:nvPr/>
        </p:nvCxnSpPr>
        <p:spPr>
          <a:xfrm>
            <a:off x="5775650" y="918130"/>
            <a:ext cx="0" cy="5414937"/>
          </a:xfrm>
          <a:prstGeom prst="line">
            <a:avLst/>
          </a:prstGeom>
          <a:ln w="28575"/>
        </p:spPr>
        <p:style>
          <a:lnRef idx="2">
            <a:schemeClr val="accent1"/>
          </a:lnRef>
          <a:fillRef idx="0">
            <a:schemeClr val="accent1"/>
          </a:fillRef>
          <a:effectRef idx="1">
            <a:schemeClr val="accent1"/>
          </a:effectRef>
          <a:fontRef idx="minor">
            <a:schemeClr val="tx1"/>
          </a:fontRef>
        </p:style>
      </p:cxnSp>
      <p:graphicFrame>
        <p:nvGraphicFramePr>
          <p:cNvPr id="30" name="Tabla 29">
            <a:extLst>
              <a:ext uri="{FF2B5EF4-FFF2-40B4-BE49-F238E27FC236}">
                <a16:creationId xmlns:a16="http://schemas.microsoft.com/office/drawing/2014/main" id="{F1EBF1C9-6942-1105-D7AD-8BCE4D50B545}"/>
              </a:ext>
            </a:extLst>
          </p:cNvPr>
          <p:cNvGraphicFramePr>
            <a:graphicFrameLocks noGrp="1"/>
          </p:cNvGraphicFramePr>
          <p:nvPr/>
        </p:nvGraphicFramePr>
        <p:xfrm>
          <a:off x="1456079" y="6246534"/>
          <a:ext cx="8630312" cy="518160"/>
        </p:xfrm>
        <a:graphic>
          <a:graphicData uri="http://schemas.openxmlformats.org/drawingml/2006/table">
            <a:tbl>
              <a:tblPr firstRow="1" bandRow="1">
                <a:tableStyleId>{5C22544A-7EE6-4342-B048-85BDC9FD1C3A}</a:tableStyleId>
              </a:tblPr>
              <a:tblGrid>
                <a:gridCol w="4315156">
                  <a:extLst>
                    <a:ext uri="{9D8B030D-6E8A-4147-A177-3AD203B41FA5}">
                      <a16:colId xmlns:a16="http://schemas.microsoft.com/office/drawing/2014/main" val="2814354756"/>
                    </a:ext>
                  </a:extLst>
                </a:gridCol>
                <a:gridCol w="4315156">
                  <a:extLst>
                    <a:ext uri="{9D8B030D-6E8A-4147-A177-3AD203B41FA5}">
                      <a16:colId xmlns:a16="http://schemas.microsoft.com/office/drawing/2014/main" val="1557970858"/>
                    </a:ext>
                  </a:extLst>
                </a:gridCol>
              </a:tblGrid>
              <a:tr h="148194">
                <a:tc>
                  <a:txBody>
                    <a:bodyPr/>
                    <a:lstStyle/>
                    <a:p>
                      <a:pPr algn="ctr"/>
                      <a:r>
                        <a:rPr lang="es-MX" sz="1100"/>
                        <a:t>Bogdata</a:t>
                      </a:r>
                      <a:endParaRPr lang="es-CO" sz="1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r>
                        <a:rPr lang="es-MX" sz="1100"/>
                        <a:t>Segplan </a:t>
                      </a:r>
                      <a:endParaRPr lang="es-CO" sz="1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3245861610"/>
                  </a:ext>
                </a:extLst>
              </a:tr>
              <a:tr h="20096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100"/>
                        <a:t>Fuente de información Financiera (Corte 31 de Octubre)</a:t>
                      </a:r>
                      <a:endParaRPr lang="es-CO" sz="1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s-MX" sz="1100"/>
                        <a:t>Información de Metas (Corte 30 de septiembre</a:t>
                      </a:r>
                      <a:endParaRPr lang="es-CO" sz="1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03064589"/>
                  </a:ext>
                </a:extLst>
              </a:tr>
            </a:tbl>
          </a:graphicData>
        </a:graphic>
      </p:graphicFrame>
    </p:spTree>
    <p:extLst>
      <p:ext uri="{BB962C8B-B14F-4D97-AF65-F5344CB8AC3E}">
        <p14:creationId xmlns:p14="http://schemas.microsoft.com/office/powerpoint/2010/main" val="24684341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a:extLst>
            <a:ext uri="{FF2B5EF4-FFF2-40B4-BE49-F238E27FC236}">
              <a16:creationId xmlns:a16="http://schemas.microsoft.com/office/drawing/2014/main" id="{5270B348-65EE-576F-B910-BE3BE72A905C}"/>
            </a:ext>
          </a:extLst>
        </p:cNvPr>
        <p:cNvGrpSpPr/>
        <p:nvPr/>
      </p:nvGrpSpPr>
      <p:grpSpPr>
        <a:xfrm>
          <a:off x="0" y="0"/>
          <a:ext cx="0" cy="0"/>
          <a:chOff x="0" y="0"/>
          <a:chExt cx="0" cy="0"/>
        </a:xfrm>
      </p:grpSpPr>
      <p:sp>
        <p:nvSpPr>
          <p:cNvPr id="2" name="Rectángulo 1">
            <a:extLst>
              <a:ext uri="{FF2B5EF4-FFF2-40B4-BE49-F238E27FC236}">
                <a16:creationId xmlns:a16="http://schemas.microsoft.com/office/drawing/2014/main" id="{87FF58CC-FDBB-3140-B96D-91262D545165}"/>
              </a:ext>
            </a:extLst>
          </p:cNvPr>
          <p:cNvSpPr/>
          <p:nvPr/>
        </p:nvSpPr>
        <p:spPr>
          <a:xfrm>
            <a:off x="551011" y="199382"/>
            <a:ext cx="9414083" cy="830997"/>
          </a:xfrm>
          <a:prstGeom prst="rect">
            <a:avLst/>
          </a:prstGeom>
          <a:noFill/>
        </p:spPr>
        <p:txBody>
          <a:bodyPr wrap="square" lIns="91440" tIns="45720" rIns="91440" bIns="45720" anchor="t">
            <a:spAutoFit/>
          </a:bodyPr>
          <a:ls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MX" sz="2400" b="1" i="0" u="none" strike="noStrike" kern="1200" cap="none" spc="0" normalizeH="0" baseline="0" noProof="0">
                <a:ln>
                  <a:noFill/>
                </a:ln>
                <a:effectLst/>
                <a:uLnTx/>
                <a:uFillTx/>
                <a:latin typeface="Aptos ExtraBold"/>
                <a:ea typeface="+mn-ea"/>
                <a:cs typeface="+mn-cs"/>
              </a:rPr>
              <a:t>P.I. 8173 </a:t>
            </a:r>
            <a:r>
              <a:rPr kumimoji="0" lang="es-MX" sz="2400" b="1" i="0" u="none" strike="noStrike" kern="1200" cap="none" spc="0" normalizeH="0" baseline="0" noProof="0">
                <a:ln>
                  <a:noFill/>
                </a:ln>
                <a:solidFill>
                  <a:prstClr val="black">
                    <a:lumMod val="75000"/>
                    <a:lumOff val="25000"/>
                  </a:prstClr>
                </a:solidFill>
                <a:effectLst/>
                <a:uLnTx/>
                <a:uFillTx/>
                <a:latin typeface="Aptos ExtraBold"/>
                <a:ea typeface="+mn-ea"/>
                <a:cs typeface="+mn-cs"/>
              </a:rPr>
              <a:t>Modernización de las capacidades del Cuerpo Oficial de Bomberos Bogotá D.C.</a:t>
            </a:r>
          </a:p>
        </p:txBody>
      </p:sp>
      <p:sp>
        <p:nvSpPr>
          <p:cNvPr id="3" name="CuadroTexto 14">
            <a:extLst>
              <a:ext uri="{FF2B5EF4-FFF2-40B4-BE49-F238E27FC236}">
                <a16:creationId xmlns:a16="http://schemas.microsoft.com/office/drawing/2014/main" id="{9615088E-8086-5159-0DC0-1A966712BD07}"/>
              </a:ext>
            </a:extLst>
          </p:cNvPr>
          <p:cNvSpPr txBox="1"/>
          <p:nvPr/>
        </p:nvSpPr>
        <p:spPr>
          <a:xfrm rot="16200000">
            <a:off x="-803744" y="2046183"/>
            <a:ext cx="2370059" cy="161583"/>
          </a:xfrm>
          <a:prstGeom prst="rect">
            <a:avLst/>
          </a:prstGeom>
          <a:noFill/>
        </p:spPr>
        <p:txBody>
          <a:bodyPr wrap="square" lIns="68580" tIns="34290" rIns="68580" bIns="34290" rtlCol="0" anchor="t">
            <a:spAutoFit/>
          </a:bodyPr>
          <a:ls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385763" rtl="0" eaLnBrk="1" fontAlgn="auto" latinLnBrk="0" hangingPunct="1">
              <a:lnSpc>
                <a:spcPct val="100000"/>
              </a:lnSpc>
              <a:spcBef>
                <a:spcPts val="0"/>
              </a:spcBef>
              <a:spcAft>
                <a:spcPts val="0"/>
              </a:spcAft>
              <a:buClrTx/>
              <a:buSzTx/>
              <a:buFontTx/>
              <a:buNone/>
              <a:tabLst/>
              <a:defRPr/>
            </a:pPr>
            <a:r>
              <a:rPr kumimoji="0" lang="es-ES" sz="600" b="0" i="0" u="none" strike="noStrike" kern="1200" cap="none" spc="0" normalizeH="0" baseline="0" noProof="0">
                <a:ln>
                  <a:noFill/>
                </a:ln>
                <a:solidFill>
                  <a:prstClr val="black">
                    <a:lumMod val="75000"/>
                    <a:lumOff val="25000"/>
                  </a:prstClr>
                </a:solidFill>
                <a:effectLst/>
                <a:uLnTx/>
                <a:uFillTx/>
                <a:latin typeface="Calibri Light"/>
                <a:ea typeface="Calibri Light"/>
                <a:cs typeface="Calibri Light"/>
              </a:rPr>
              <a:t>Oficina Asesora de Planeación </a:t>
            </a:r>
          </a:p>
        </p:txBody>
      </p:sp>
      <p:sp>
        <p:nvSpPr>
          <p:cNvPr id="4" name="CuadroTexto 3">
            <a:extLst>
              <a:ext uri="{FF2B5EF4-FFF2-40B4-BE49-F238E27FC236}">
                <a16:creationId xmlns:a16="http://schemas.microsoft.com/office/drawing/2014/main" id="{5D64A2FF-D2C9-8AB1-A20F-840929F05AF1}"/>
              </a:ext>
            </a:extLst>
          </p:cNvPr>
          <p:cNvSpPr txBox="1"/>
          <p:nvPr/>
        </p:nvSpPr>
        <p:spPr>
          <a:xfrm>
            <a:off x="613488" y="1175854"/>
            <a:ext cx="5022202" cy="125720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0" i="0" u="none" strike="noStrike" kern="1200" cap="none" spc="0" normalizeH="0" baseline="0" noProof="0">
                <a:ln>
                  <a:noFill/>
                </a:ln>
                <a:solidFill>
                  <a:prstClr val="black"/>
                </a:solidFill>
                <a:effectLst/>
                <a:uLnTx/>
                <a:uFillTx/>
                <a:latin typeface="Aptos" panose="020B0004020202020204"/>
                <a:ea typeface="+mn-ea"/>
                <a:cs typeface="+mn-cs"/>
              </a:rPr>
              <a:t>6-Implementar un sistema de monitoreo y seguimiento a incidentes y emergencias para Bogotá, incluyendo cerros orientales.</a:t>
            </a:r>
          </a:p>
          <a:p>
            <a:pPr algn="just">
              <a:lnSpc>
                <a:spcPct val="200000"/>
              </a:lnSpc>
              <a:defRPr/>
            </a:pPr>
            <a:r>
              <a:rPr lang="es-CO" sz="1600"/>
              <a:t>Responsable: Subdirección Gestión del Riesgo.</a:t>
            </a:r>
          </a:p>
        </p:txBody>
      </p:sp>
      <p:sp>
        <p:nvSpPr>
          <p:cNvPr id="5" name="CuadroTexto 4">
            <a:extLst>
              <a:ext uri="{FF2B5EF4-FFF2-40B4-BE49-F238E27FC236}">
                <a16:creationId xmlns:a16="http://schemas.microsoft.com/office/drawing/2014/main" id="{EBFBC461-9657-AC2B-165B-6222DAE82C92}"/>
              </a:ext>
            </a:extLst>
          </p:cNvPr>
          <p:cNvSpPr txBox="1"/>
          <p:nvPr/>
        </p:nvSpPr>
        <p:spPr>
          <a:xfrm>
            <a:off x="1027148" y="2982437"/>
            <a:ext cx="1660070" cy="58477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a:ln>
                  <a:noFill/>
                </a:ln>
                <a:solidFill>
                  <a:prstClr val="black"/>
                </a:solidFill>
                <a:effectLst/>
                <a:uLnTx/>
                <a:uFillTx/>
                <a:latin typeface="Aptos" panose="020B0004020202020204"/>
              </a:rPr>
              <a:t>Programado: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0" i="0" u="none" strike="noStrike" kern="1200" cap="none" spc="0" normalizeH="0" baseline="0" noProof="0">
                <a:ln>
                  <a:noFill/>
                </a:ln>
                <a:solidFill>
                  <a:prstClr val="black"/>
                </a:solidFill>
                <a:effectLst/>
                <a:uLnTx/>
                <a:uFillTx/>
                <a:latin typeface="Aptos" panose="020B0004020202020204"/>
              </a:rPr>
              <a:t>0,</a:t>
            </a:r>
            <a:r>
              <a:rPr lang="es-MX" sz="1600">
                <a:solidFill>
                  <a:prstClr val="black"/>
                </a:solidFill>
                <a:latin typeface="Aptos" panose="020B0004020202020204"/>
              </a:rPr>
              <a:t>1</a:t>
            </a:r>
            <a:endParaRPr kumimoji="0" lang="es-CO" sz="1600" b="0" i="0" u="none" strike="noStrike" kern="1200" cap="none" spc="0" normalizeH="0" baseline="0" noProof="0">
              <a:ln>
                <a:noFill/>
              </a:ln>
              <a:solidFill>
                <a:prstClr val="black"/>
              </a:solidFill>
              <a:effectLst/>
              <a:uLnTx/>
              <a:uFillTx/>
              <a:latin typeface="Aptos" panose="020B0004020202020204"/>
            </a:endParaRPr>
          </a:p>
        </p:txBody>
      </p:sp>
      <p:sp>
        <p:nvSpPr>
          <p:cNvPr id="6" name="Rectángulo 5">
            <a:extLst>
              <a:ext uri="{FF2B5EF4-FFF2-40B4-BE49-F238E27FC236}">
                <a16:creationId xmlns:a16="http://schemas.microsoft.com/office/drawing/2014/main" id="{03766D4A-1B26-C31D-877B-A2F87A558F77}"/>
              </a:ext>
            </a:extLst>
          </p:cNvPr>
          <p:cNvSpPr/>
          <p:nvPr/>
        </p:nvSpPr>
        <p:spPr>
          <a:xfrm>
            <a:off x="839756" y="3072433"/>
            <a:ext cx="205274" cy="205274"/>
          </a:xfrm>
          <a:prstGeom prst="rect">
            <a:avLst/>
          </a:prstGeom>
          <a:solidFill>
            <a:srgbClr val="FFC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600" b="0" i="0" u="none" strike="noStrike" kern="1200" cap="none" spc="0" normalizeH="0" baseline="0" noProof="0">
              <a:ln>
                <a:noFill/>
              </a:ln>
              <a:solidFill>
                <a:prstClr val="white"/>
              </a:solidFill>
              <a:effectLst/>
              <a:uLnTx/>
              <a:uFillTx/>
              <a:latin typeface="Aptos" panose="020B0004020202020204"/>
              <a:ea typeface="+mn-ea"/>
              <a:cs typeface="+mn-cs"/>
            </a:endParaRPr>
          </a:p>
        </p:txBody>
      </p:sp>
      <p:sp>
        <p:nvSpPr>
          <p:cNvPr id="7" name="CuadroTexto 6">
            <a:extLst>
              <a:ext uri="{FF2B5EF4-FFF2-40B4-BE49-F238E27FC236}">
                <a16:creationId xmlns:a16="http://schemas.microsoft.com/office/drawing/2014/main" id="{49084A09-B5BD-6E51-57D8-3AA461E83E54}"/>
              </a:ext>
            </a:extLst>
          </p:cNvPr>
          <p:cNvSpPr txBox="1"/>
          <p:nvPr/>
        </p:nvSpPr>
        <p:spPr>
          <a:xfrm>
            <a:off x="2939143" y="3862625"/>
            <a:ext cx="2425960" cy="33855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a:ln>
                  <a:noFill/>
                </a:ln>
                <a:solidFill>
                  <a:prstClr val="white"/>
                </a:solidFill>
                <a:effectLst/>
                <a:uLnTx/>
                <a:uFillTx/>
                <a:latin typeface="Aptos" panose="020B0004020202020204"/>
                <a:ea typeface="+mn-ea"/>
                <a:cs typeface="+mn-cs"/>
              </a:rPr>
              <a:t>65%</a:t>
            </a:r>
            <a:endParaRPr kumimoji="0" lang="es-CO" sz="1600" b="0" i="0" u="none" strike="noStrike" kern="1200" cap="none" spc="0" normalizeH="0" baseline="0" noProof="0">
              <a:ln>
                <a:noFill/>
              </a:ln>
              <a:solidFill>
                <a:prstClr val="white"/>
              </a:solidFill>
              <a:effectLst/>
              <a:uLnTx/>
              <a:uFillTx/>
              <a:latin typeface="Aptos" panose="020B0004020202020204"/>
              <a:ea typeface="+mn-ea"/>
              <a:cs typeface="+mn-cs"/>
            </a:endParaRPr>
          </a:p>
        </p:txBody>
      </p:sp>
      <p:sp>
        <p:nvSpPr>
          <p:cNvPr id="8" name="CuadroTexto 7">
            <a:extLst>
              <a:ext uri="{FF2B5EF4-FFF2-40B4-BE49-F238E27FC236}">
                <a16:creationId xmlns:a16="http://schemas.microsoft.com/office/drawing/2014/main" id="{C3EB573E-3AB7-CB92-32A3-87F86D48FDAE}"/>
              </a:ext>
            </a:extLst>
          </p:cNvPr>
          <p:cNvSpPr txBox="1"/>
          <p:nvPr/>
        </p:nvSpPr>
        <p:spPr>
          <a:xfrm>
            <a:off x="1027148" y="3635580"/>
            <a:ext cx="1660070" cy="58477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a:ln>
                  <a:noFill/>
                </a:ln>
                <a:solidFill>
                  <a:prstClr val="black"/>
                </a:solidFill>
                <a:effectLst/>
                <a:uLnTx/>
                <a:uFillTx/>
                <a:latin typeface="Aptos" panose="020B0004020202020204"/>
              </a:rPr>
              <a:t>Avance:</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0" i="0" u="none" strike="noStrike" kern="1200" cap="none" spc="0" normalizeH="0" baseline="0" noProof="0">
                <a:ln>
                  <a:noFill/>
                </a:ln>
                <a:solidFill>
                  <a:prstClr val="black"/>
                </a:solidFill>
                <a:effectLst/>
                <a:uLnTx/>
                <a:uFillTx/>
                <a:latin typeface="Aptos" panose="020B0004020202020204"/>
              </a:rPr>
              <a:t>0,</a:t>
            </a:r>
            <a:r>
              <a:rPr lang="es-MX" sz="1600">
                <a:solidFill>
                  <a:prstClr val="black"/>
                </a:solidFill>
                <a:latin typeface="Aptos" panose="020B0004020202020204"/>
              </a:rPr>
              <a:t>02</a:t>
            </a:r>
            <a:r>
              <a:rPr kumimoji="0" lang="es-MX" sz="1600" b="0" i="0" u="none" strike="noStrike" kern="1200" cap="none" spc="0" normalizeH="0" baseline="0" noProof="0">
                <a:ln>
                  <a:noFill/>
                </a:ln>
                <a:solidFill>
                  <a:prstClr val="black"/>
                </a:solidFill>
                <a:effectLst/>
                <a:uLnTx/>
                <a:uFillTx/>
                <a:latin typeface="Aptos" panose="020B0004020202020204"/>
              </a:rPr>
              <a:t> </a:t>
            </a:r>
            <a:endParaRPr kumimoji="0" lang="es-CO" sz="1600" b="0" i="0" u="none" strike="noStrike" kern="1200" cap="none" spc="0" normalizeH="0" baseline="0" noProof="0">
              <a:ln>
                <a:noFill/>
              </a:ln>
              <a:solidFill>
                <a:prstClr val="black"/>
              </a:solidFill>
              <a:effectLst/>
              <a:uLnTx/>
              <a:uFillTx/>
              <a:latin typeface="Aptos" panose="020B0004020202020204"/>
            </a:endParaRPr>
          </a:p>
        </p:txBody>
      </p:sp>
      <p:sp>
        <p:nvSpPr>
          <p:cNvPr id="9" name="Rectángulo 8">
            <a:extLst>
              <a:ext uri="{FF2B5EF4-FFF2-40B4-BE49-F238E27FC236}">
                <a16:creationId xmlns:a16="http://schemas.microsoft.com/office/drawing/2014/main" id="{694DC531-56DF-D43E-9F3E-1F2FEC9ED28F}"/>
              </a:ext>
            </a:extLst>
          </p:cNvPr>
          <p:cNvSpPr/>
          <p:nvPr/>
        </p:nvSpPr>
        <p:spPr>
          <a:xfrm>
            <a:off x="839756" y="3725576"/>
            <a:ext cx="205274" cy="205274"/>
          </a:xfrm>
          <a:prstGeom prst="rect">
            <a:avLst/>
          </a:prstGeom>
          <a:solidFill>
            <a:srgbClr val="00206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600" b="0" i="0" u="none" strike="noStrike" kern="1200" cap="none" spc="0" normalizeH="0" baseline="0" noProof="0">
              <a:ln>
                <a:noFill/>
              </a:ln>
              <a:solidFill>
                <a:prstClr val="white"/>
              </a:solidFill>
              <a:effectLst/>
              <a:uLnTx/>
              <a:uFillTx/>
              <a:latin typeface="Aptos" panose="020B0004020202020204"/>
              <a:ea typeface="+mn-ea"/>
              <a:cs typeface="+mn-cs"/>
            </a:endParaRPr>
          </a:p>
        </p:txBody>
      </p:sp>
      <p:sp>
        <p:nvSpPr>
          <p:cNvPr id="10" name="CuadroTexto 9">
            <a:extLst>
              <a:ext uri="{FF2B5EF4-FFF2-40B4-BE49-F238E27FC236}">
                <a16:creationId xmlns:a16="http://schemas.microsoft.com/office/drawing/2014/main" id="{191865DE-897E-5426-E97A-7C20A02C98A4}"/>
              </a:ext>
            </a:extLst>
          </p:cNvPr>
          <p:cNvSpPr txBox="1"/>
          <p:nvPr/>
        </p:nvSpPr>
        <p:spPr>
          <a:xfrm>
            <a:off x="563727" y="2566058"/>
            <a:ext cx="1712943"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a:ln>
                  <a:noFill/>
                </a:ln>
                <a:solidFill>
                  <a:prstClr val="black"/>
                </a:solidFill>
                <a:effectLst/>
                <a:uLnTx/>
                <a:uFillTx/>
                <a:latin typeface="Aptos" panose="020B0004020202020204"/>
                <a:ea typeface="+mn-ea"/>
                <a:cs typeface="+mn-cs"/>
              </a:rPr>
              <a:t>Meta 2024:</a:t>
            </a:r>
            <a:endParaRPr kumimoji="0" lang="es-CO" sz="1600" b="0" i="0" u="none" strike="noStrike" kern="1200" cap="none" spc="0" normalizeH="0" baseline="0" noProof="0">
              <a:ln>
                <a:noFill/>
              </a:ln>
              <a:solidFill>
                <a:prstClr val="black"/>
              </a:solidFill>
              <a:effectLst/>
              <a:uLnTx/>
              <a:uFillTx/>
              <a:latin typeface="Aptos" panose="020B0004020202020204"/>
              <a:ea typeface="+mn-ea"/>
              <a:cs typeface="+mn-cs"/>
            </a:endParaRPr>
          </a:p>
        </p:txBody>
      </p:sp>
      <p:sp>
        <p:nvSpPr>
          <p:cNvPr id="11" name="CuadroTexto 10">
            <a:extLst>
              <a:ext uri="{FF2B5EF4-FFF2-40B4-BE49-F238E27FC236}">
                <a16:creationId xmlns:a16="http://schemas.microsoft.com/office/drawing/2014/main" id="{EFEADB69-E3AF-326E-8BD3-264CC910D652}"/>
              </a:ext>
            </a:extLst>
          </p:cNvPr>
          <p:cNvSpPr txBox="1"/>
          <p:nvPr/>
        </p:nvSpPr>
        <p:spPr>
          <a:xfrm>
            <a:off x="1558992" y="5122133"/>
            <a:ext cx="3544853"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a:ln>
                  <a:noFill/>
                </a:ln>
                <a:solidFill>
                  <a:prstClr val="black"/>
                </a:solidFill>
                <a:effectLst/>
                <a:uLnTx/>
                <a:uFillTx/>
                <a:latin typeface="Aptos" panose="020B0004020202020204"/>
                <a:ea typeface="+mn-ea"/>
                <a:cs typeface="+mn-cs"/>
              </a:rPr>
              <a:t>Apropiación: </a:t>
            </a:r>
            <a:r>
              <a:rPr kumimoji="0" lang="es-MX" sz="1600" b="0" i="0" u="none" strike="noStrike" kern="1200" cap="none" spc="0" normalizeH="0" baseline="0" noProof="0">
                <a:ln>
                  <a:noFill/>
                </a:ln>
                <a:solidFill>
                  <a:prstClr val="black"/>
                </a:solidFill>
                <a:effectLst/>
                <a:uLnTx/>
                <a:uFillTx/>
                <a:latin typeface="Aptos" panose="020B0004020202020204"/>
                <a:ea typeface="+mn-ea"/>
                <a:cs typeface="+mn-cs"/>
              </a:rPr>
              <a:t> $99.700.000</a:t>
            </a:r>
            <a:endParaRPr kumimoji="0" lang="es-CO" sz="1600" b="0" i="0" u="none" strike="noStrike" kern="1200" cap="none" spc="0" normalizeH="0" baseline="0" noProof="0">
              <a:ln>
                <a:noFill/>
              </a:ln>
              <a:solidFill>
                <a:prstClr val="black"/>
              </a:solidFill>
              <a:effectLst/>
              <a:uLnTx/>
              <a:uFillTx/>
              <a:latin typeface="Aptos" panose="020B0004020202020204"/>
              <a:ea typeface="+mn-ea"/>
              <a:cs typeface="+mn-cs"/>
            </a:endParaRPr>
          </a:p>
        </p:txBody>
      </p:sp>
      <p:sp>
        <p:nvSpPr>
          <p:cNvPr id="12" name="CuadroTexto 11">
            <a:extLst>
              <a:ext uri="{FF2B5EF4-FFF2-40B4-BE49-F238E27FC236}">
                <a16:creationId xmlns:a16="http://schemas.microsoft.com/office/drawing/2014/main" id="{292ACE28-0FAD-4EC3-9526-BFD23F7D4FD1}"/>
              </a:ext>
            </a:extLst>
          </p:cNvPr>
          <p:cNvSpPr txBox="1"/>
          <p:nvPr/>
        </p:nvSpPr>
        <p:spPr>
          <a:xfrm>
            <a:off x="311800" y="4789733"/>
            <a:ext cx="2487383"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a:ln>
                  <a:noFill/>
                </a:ln>
                <a:solidFill>
                  <a:prstClr val="black"/>
                </a:solidFill>
                <a:effectLst/>
                <a:uLnTx/>
                <a:uFillTx/>
                <a:latin typeface="Aptos" panose="020B0004020202020204"/>
                <a:ea typeface="+mn-ea"/>
                <a:cs typeface="+mn-cs"/>
              </a:rPr>
              <a:t>Presupuesto 2024:</a:t>
            </a:r>
            <a:endParaRPr kumimoji="0" lang="es-CO" sz="1600" b="0" i="0" u="none" strike="noStrike" kern="1200" cap="none" spc="0" normalizeH="0" baseline="0" noProof="0">
              <a:ln>
                <a:noFill/>
              </a:ln>
              <a:solidFill>
                <a:prstClr val="black"/>
              </a:solidFill>
              <a:effectLst/>
              <a:uLnTx/>
              <a:uFillTx/>
              <a:latin typeface="Aptos" panose="020B0004020202020204"/>
              <a:ea typeface="+mn-ea"/>
              <a:cs typeface="+mn-cs"/>
            </a:endParaRPr>
          </a:p>
        </p:txBody>
      </p:sp>
      <p:sp>
        <p:nvSpPr>
          <p:cNvPr id="13" name="CuadroTexto 12">
            <a:extLst>
              <a:ext uri="{FF2B5EF4-FFF2-40B4-BE49-F238E27FC236}">
                <a16:creationId xmlns:a16="http://schemas.microsoft.com/office/drawing/2014/main" id="{A24C26F5-7A3F-CECA-8BC5-002785FE3530}"/>
              </a:ext>
            </a:extLst>
          </p:cNvPr>
          <p:cNvSpPr txBox="1"/>
          <p:nvPr/>
        </p:nvSpPr>
        <p:spPr>
          <a:xfrm>
            <a:off x="1335057" y="5495358"/>
            <a:ext cx="3414224"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a:ln>
                  <a:noFill/>
                </a:ln>
                <a:solidFill>
                  <a:prstClr val="black"/>
                </a:solidFill>
                <a:effectLst/>
                <a:uLnTx/>
                <a:uFillTx/>
                <a:latin typeface="Aptos" panose="020B0004020202020204"/>
                <a:ea typeface="+mn-ea"/>
                <a:cs typeface="+mn-cs"/>
              </a:rPr>
              <a:t>Compromisos: </a:t>
            </a:r>
            <a:r>
              <a:rPr kumimoji="0" lang="es-MX" sz="1600" b="0" i="0" u="none" strike="noStrike" kern="1200" cap="none" spc="0" normalizeH="0" baseline="0" noProof="0">
                <a:ln>
                  <a:noFill/>
                </a:ln>
                <a:solidFill>
                  <a:prstClr val="black"/>
                </a:solidFill>
                <a:effectLst/>
                <a:uLnTx/>
                <a:uFillTx/>
                <a:latin typeface="Aptos" panose="020B0004020202020204"/>
                <a:ea typeface="+mn-ea"/>
                <a:cs typeface="+mn-cs"/>
              </a:rPr>
              <a:t> $87.200.000</a:t>
            </a:r>
            <a:endParaRPr kumimoji="0" lang="es-CO" sz="1600" b="0" i="0" u="none" strike="noStrike" kern="1200" cap="none" spc="0" normalizeH="0" baseline="0" noProof="0">
              <a:ln>
                <a:noFill/>
              </a:ln>
              <a:solidFill>
                <a:prstClr val="black"/>
              </a:solidFill>
              <a:effectLst/>
              <a:uLnTx/>
              <a:uFillTx/>
              <a:latin typeface="Aptos" panose="020B0004020202020204"/>
              <a:ea typeface="+mn-ea"/>
              <a:cs typeface="+mn-cs"/>
            </a:endParaRPr>
          </a:p>
        </p:txBody>
      </p:sp>
      <p:sp>
        <p:nvSpPr>
          <p:cNvPr id="14" name="CuadroTexto 13">
            <a:extLst>
              <a:ext uri="{FF2B5EF4-FFF2-40B4-BE49-F238E27FC236}">
                <a16:creationId xmlns:a16="http://schemas.microsoft.com/office/drawing/2014/main" id="{E224B693-34FB-5C5C-E7C6-F1A393300509}"/>
              </a:ext>
            </a:extLst>
          </p:cNvPr>
          <p:cNvSpPr txBox="1"/>
          <p:nvPr/>
        </p:nvSpPr>
        <p:spPr>
          <a:xfrm>
            <a:off x="2258788" y="5840590"/>
            <a:ext cx="3003677"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a:ln>
                  <a:noFill/>
                </a:ln>
                <a:solidFill>
                  <a:prstClr val="black"/>
                </a:solidFill>
                <a:effectLst/>
                <a:uLnTx/>
                <a:uFillTx/>
                <a:latin typeface="Aptos" panose="020B0004020202020204"/>
                <a:ea typeface="+mn-ea"/>
                <a:cs typeface="+mn-cs"/>
              </a:rPr>
              <a:t>Giros: </a:t>
            </a:r>
            <a:r>
              <a:rPr kumimoji="0" lang="es-MX" sz="1600" b="0" i="0" u="none" strike="noStrike" kern="1200" cap="none" spc="0" normalizeH="0" baseline="0" noProof="0">
                <a:ln>
                  <a:noFill/>
                </a:ln>
                <a:solidFill>
                  <a:prstClr val="black"/>
                </a:solidFill>
                <a:effectLst/>
                <a:uLnTx/>
                <a:uFillTx/>
                <a:latin typeface="Aptos" panose="020B0004020202020204"/>
                <a:ea typeface="+mn-ea"/>
                <a:cs typeface="+mn-cs"/>
              </a:rPr>
              <a:t> $10.100.000</a:t>
            </a:r>
            <a:endParaRPr kumimoji="0" lang="es-CO" sz="1600" b="0" i="0" u="none" strike="noStrike" kern="1200" cap="none" spc="0" normalizeH="0" baseline="0" noProof="0">
              <a:ln>
                <a:noFill/>
              </a:ln>
              <a:solidFill>
                <a:prstClr val="black"/>
              </a:solidFill>
              <a:effectLst/>
              <a:uLnTx/>
              <a:uFillTx/>
              <a:latin typeface="Aptos" panose="020B0004020202020204"/>
              <a:ea typeface="+mn-ea"/>
              <a:cs typeface="+mn-cs"/>
            </a:endParaRPr>
          </a:p>
        </p:txBody>
      </p:sp>
      <p:sp>
        <p:nvSpPr>
          <p:cNvPr id="15" name="CuadroTexto 14">
            <a:extLst>
              <a:ext uri="{FF2B5EF4-FFF2-40B4-BE49-F238E27FC236}">
                <a16:creationId xmlns:a16="http://schemas.microsoft.com/office/drawing/2014/main" id="{F0DAB4F4-AAC6-3B20-BD09-49858F05EC12}"/>
              </a:ext>
            </a:extLst>
          </p:cNvPr>
          <p:cNvSpPr txBox="1"/>
          <p:nvPr/>
        </p:nvSpPr>
        <p:spPr>
          <a:xfrm>
            <a:off x="6006582" y="1119872"/>
            <a:ext cx="5367433" cy="764761"/>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0" i="0" u="none" strike="noStrike" kern="1200" cap="none" spc="0" normalizeH="0" baseline="0" noProof="0">
                <a:ln>
                  <a:noFill/>
                </a:ln>
                <a:solidFill>
                  <a:prstClr val="black"/>
                </a:solidFill>
                <a:effectLst/>
                <a:uLnTx/>
                <a:uFillTx/>
                <a:latin typeface="Aptos" panose="020B0004020202020204"/>
                <a:ea typeface="+mn-ea"/>
                <a:cs typeface="+mn-cs"/>
              </a:rPr>
              <a:t>7-Adecuar 4 Sedes de la UAECOB.</a:t>
            </a:r>
          </a:p>
          <a:p>
            <a:pPr algn="just">
              <a:lnSpc>
                <a:spcPct val="200000"/>
              </a:lnSpc>
              <a:defRPr/>
            </a:pPr>
            <a:r>
              <a:rPr lang="es-CO" sz="1600"/>
              <a:t>Responsable: Subdirección Corporativa.</a:t>
            </a:r>
          </a:p>
        </p:txBody>
      </p:sp>
      <p:sp>
        <p:nvSpPr>
          <p:cNvPr id="16" name="CuadroTexto 15">
            <a:extLst>
              <a:ext uri="{FF2B5EF4-FFF2-40B4-BE49-F238E27FC236}">
                <a16:creationId xmlns:a16="http://schemas.microsoft.com/office/drawing/2014/main" id="{95B69DFB-1B4E-9A11-BE65-390E70C4EE41}"/>
              </a:ext>
            </a:extLst>
          </p:cNvPr>
          <p:cNvSpPr txBox="1"/>
          <p:nvPr/>
        </p:nvSpPr>
        <p:spPr>
          <a:xfrm>
            <a:off x="6578863" y="2627861"/>
            <a:ext cx="1660070" cy="58477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a:ln>
                  <a:noFill/>
                </a:ln>
                <a:solidFill>
                  <a:prstClr val="black"/>
                </a:solidFill>
                <a:effectLst/>
                <a:uLnTx/>
                <a:uFillTx/>
                <a:latin typeface="Aptos" panose="020B0004020202020204"/>
                <a:ea typeface="+mn-ea"/>
                <a:cs typeface="+mn-cs"/>
              </a:rPr>
              <a:t>Programado: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0" i="0" u="none" strike="noStrike" kern="1200" cap="none" spc="0" normalizeH="0" baseline="0" noProof="0">
                <a:ln>
                  <a:noFill/>
                </a:ln>
                <a:solidFill>
                  <a:prstClr val="black"/>
                </a:solidFill>
                <a:effectLst/>
                <a:uLnTx/>
                <a:uFillTx/>
                <a:latin typeface="Aptos" panose="020B0004020202020204"/>
                <a:ea typeface="+mn-ea"/>
                <a:cs typeface="+mn-cs"/>
              </a:rPr>
              <a:t>0,2</a:t>
            </a:r>
            <a:endParaRPr kumimoji="0" lang="es-CO" sz="1600" b="0" i="0" u="none" strike="noStrike" kern="1200" cap="none" spc="0" normalizeH="0" baseline="0" noProof="0">
              <a:ln>
                <a:noFill/>
              </a:ln>
              <a:solidFill>
                <a:prstClr val="black"/>
              </a:solidFill>
              <a:effectLst/>
              <a:uLnTx/>
              <a:uFillTx/>
              <a:latin typeface="Aptos" panose="020B0004020202020204"/>
              <a:ea typeface="+mn-ea"/>
              <a:cs typeface="+mn-cs"/>
            </a:endParaRPr>
          </a:p>
        </p:txBody>
      </p:sp>
      <p:sp>
        <p:nvSpPr>
          <p:cNvPr id="17" name="Rectángulo 16">
            <a:extLst>
              <a:ext uri="{FF2B5EF4-FFF2-40B4-BE49-F238E27FC236}">
                <a16:creationId xmlns:a16="http://schemas.microsoft.com/office/drawing/2014/main" id="{76984A64-4AFE-4C5D-549C-D65239F1E446}"/>
              </a:ext>
            </a:extLst>
          </p:cNvPr>
          <p:cNvSpPr/>
          <p:nvPr/>
        </p:nvSpPr>
        <p:spPr>
          <a:xfrm>
            <a:off x="6391471" y="2717857"/>
            <a:ext cx="205274" cy="205274"/>
          </a:xfrm>
          <a:prstGeom prst="rect">
            <a:avLst/>
          </a:prstGeom>
          <a:solidFill>
            <a:srgbClr val="FFC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600" b="0" i="0" u="none" strike="noStrike" kern="1200" cap="none" spc="0" normalizeH="0" baseline="0" noProof="0">
              <a:ln>
                <a:noFill/>
              </a:ln>
              <a:solidFill>
                <a:prstClr val="white"/>
              </a:solidFill>
              <a:effectLst/>
              <a:uLnTx/>
              <a:uFillTx/>
              <a:latin typeface="Aptos" panose="020B0004020202020204"/>
              <a:ea typeface="+mn-ea"/>
              <a:cs typeface="+mn-cs"/>
            </a:endParaRPr>
          </a:p>
        </p:txBody>
      </p:sp>
      <p:sp>
        <p:nvSpPr>
          <p:cNvPr id="18" name="CuadroTexto 17">
            <a:extLst>
              <a:ext uri="{FF2B5EF4-FFF2-40B4-BE49-F238E27FC236}">
                <a16:creationId xmlns:a16="http://schemas.microsoft.com/office/drawing/2014/main" id="{D746A9E9-DA17-9922-7FCF-2799A44ED2C7}"/>
              </a:ext>
            </a:extLst>
          </p:cNvPr>
          <p:cNvSpPr txBox="1"/>
          <p:nvPr/>
        </p:nvSpPr>
        <p:spPr>
          <a:xfrm>
            <a:off x="6578863" y="3281004"/>
            <a:ext cx="1660070" cy="58477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a:ln>
                  <a:noFill/>
                </a:ln>
                <a:solidFill>
                  <a:prstClr val="black"/>
                </a:solidFill>
                <a:effectLst/>
                <a:uLnTx/>
                <a:uFillTx/>
                <a:latin typeface="Aptos" panose="020B0004020202020204"/>
                <a:ea typeface="+mn-ea"/>
                <a:cs typeface="+mn-cs"/>
              </a:rPr>
              <a:t>Avance:</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0" i="0" u="none" strike="noStrike" kern="1200" cap="none" spc="0" normalizeH="0" baseline="0" noProof="0">
                <a:ln>
                  <a:noFill/>
                </a:ln>
                <a:solidFill>
                  <a:prstClr val="black"/>
                </a:solidFill>
                <a:effectLst/>
                <a:uLnTx/>
                <a:uFillTx/>
                <a:latin typeface="Aptos" panose="020B0004020202020204"/>
                <a:ea typeface="+mn-ea"/>
                <a:cs typeface="+mn-cs"/>
              </a:rPr>
              <a:t>0</a:t>
            </a:r>
          </a:p>
        </p:txBody>
      </p:sp>
      <p:sp>
        <p:nvSpPr>
          <p:cNvPr id="19" name="Rectángulo 18">
            <a:extLst>
              <a:ext uri="{FF2B5EF4-FFF2-40B4-BE49-F238E27FC236}">
                <a16:creationId xmlns:a16="http://schemas.microsoft.com/office/drawing/2014/main" id="{FE48200C-48EF-AF3B-B3B3-8AF03864E760}"/>
              </a:ext>
            </a:extLst>
          </p:cNvPr>
          <p:cNvSpPr/>
          <p:nvPr/>
        </p:nvSpPr>
        <p:spPr>
          <a:xfrm>
            <a:off x="6391471" y="3371000"/>
            <a:ext cx="205274" cy="205274"/>
          </a:xfrm>
          <a:prstGeom prst="rect">
            <a:avLst/>
          </a:prstGeom>
          <a:solidFill>
            <a:srgbClr val="00206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600" b="0" i="0" u="none" strike="noStrike" kern="1200" cap="none" spc="0" normalizeH="0" baseline="0" noProof="0">
              <a:ln>
                <a:noFill/>
              </a:ln>
              <a:solidFill>
                <a:prstClr val="white"/>
              </a:solidFill>
              <a:effectLst/>
              <a:uLnTx/>
              <a:uFillTx/>
              <a:latin typeface="Aptos" panose="020B0004020202020204"/>
              <a:ea typeface="+mn-ea"/>
              <a:cs typeface="+mn-cs"/>
            </a:endParaRPr>
          </a:p>
        </p:txBody>
      </p:sp>
      <p:sp>
        <p:nvSpPr>
          <p:cNvPr id="20" name="CuadroTexto 19">
            <a:extLst>
              <a:ext uri="{FF2B5EF4-FFF2-40B4-BE49-F238E27FC236}">
                <a16:creationId xmlns:a16="http://schemas.microsoft.com/office/drawing/2014/main" id="{04E37226-A56B-1FDD-6528-B4BBFEB96745}"/>
              </a:ext>
            </a:extLst>
          </p:cNvPr>
          <p:cNvSpPr txBox="1"/>
          <p:nvPr/>
        </p:nvSpPr>
        <p:spPr>
          <a:xfrm>
            <a:off x="6115442" y="2211482"/>
            <a:ext cx="1712943"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a:ln>
                  <a:noFill/>
                </a:ln>
                <a:solidFill>
                  <a:prstClr val="black"/>
                </a:solidFill>
                <a:effectLst/>
                <a:uLnTx/>
                <a:uFillTx/>
                <a:latin typeface="Aptos" panose="020B0004020202020204"/>
                <a:ea typeface="+mn-ea"/>
                <a:cs typeface="+mn-cs"/>
              </a:rPr>
              <a:t>Meta 2024:</a:t>
            </a:r>
            <a:endParaRPr kumimoji="0" lang="es-CO" sz="1600" b="0" i="0" u="none" strike="noStrike" kern="1200" cap="none" spc="0" normalizeH="0" baseline="0" noProof="0">
              <a:ln>
                <a:noFill/>
              </a:ln>
              <a:solidFill>
                <a:prstClr val="black"/>
              </a:solidFill>
              <a:effectLst/>
              <a:uLnTx/>
              <a:uFillTx/>
              <a:latin typeface="Aptos" panose="020B0004020202020204"/>
              <a:ea typeface="+mn-ea"/>
              <a:cs typeface="+mn-cs"/>
            </a:endParaRPr>
          </a:p>
        </p:txBody>
      </p:sp>
      <p:sp>
        <p:nvSpPr>
          <p:cNvPr id="21" name="CuadroTexto 20">
            <a:extLst>
              <a:ext uri="{FF2B5EF4-FFF2-40B4-BE49-F238E27FC236}">
                <a16:creationId xmlns:a16="http://schemas.microsoft.com/office/drawing/2014/main" id="{4CD0CB2C-8207-D4D1-3542-C767ABBCA427}"/>
              </a:ext>
            </a:extLst>
          </p:cNvPr>
          <p:cNvSpPr txBox="1"/>
          <p:nvPr/>
        </p:nvSpPr>
        <p:spPr>
          <a:xfrm>
            <a:off x="7110707" y="4935515"/>
            <a:ext cx="3208950"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a:ln>
                  <a:noFill/>
                </a:ln>
                <a:solidFill>
                  <a:prstClr val="black"/>
                </a:solidFill>
                <a:effectLst/>
                <a:uLnTx/>
                <a:uFillTx/>
                <a:latin typeface="Aptos" panose="020B0004020202020204"/>
                <a:ea typeface="+mn-ea"/>
                <a:cs typeface="+mn-cs"/>
              </a:rPr>
              <a:t>Apropiación: </a:t>
            </a:r>
            <a:r>
              <a:rPr kumimoji="0" lang="es-MX" sz="1600" b="0" i="0" u="none" strike="noStrike" kern="1200" cap="none" spc="0" normalizeH="0" baseline="0" noProof="0">
                <a:ln>
                  <a:noFill/>
                </a:ln>
                <a:solidFill>
                  <a:prstClr val="black"/>
                </a:solidFill>
                <a:effectLst/>
                <a:uLnTx/>
                <a:uFillTx/>
                <a:latin typeface="Aptos" panose="020B0004020202020204"/>
                <a:ea typeface="+mn-ea"/>
                <a:cs typeface="+mn-cs"/>
              </a:rPr>
              <a:t> $500.286.394</a:t>
            </a:r>
            <a:endParaRPr kumimoji="0" lang="es-CO" sz="1600" b="0" i="0" u="none" strike="noStrike" kern="1200" cap="none" spc="0" normalizeH="0" baseline="0" noProof="0">
              <a:ln>
                <a:noFill/>
              </a:ln>
              <a:solidFill>
                <a:prstClr val="black"/>
              </a:solidFill>
              <a:effectLst/>
              <a:uLnTx/>
              <a:uFillTx/>
              <a:latin typeface="Aptos" panose="020B0004020202020204"/>
              <a:ea typeface="+mn-ea"/>
              <a:cs typeface="+mn-cs"/>
            </a:endParaRPr>
          </a:p>
        </p:txBody>
      </p:sp>
      <p:sp>
        <p:nvSpPr>
          <p:cNvPr id="22" name="CuadroTexto 21">
            <a:extLst>
              <a:ext uri="{FF2B5EF4-FFF2-40B4-BE49-F238E27FC236}">
                <a16:creationId xmlns:a16="http://schemas.microsoft.com/office/drawing/2014/main" id="{DA8C898F-0009-6FBA-1C0F-A42CB40F66F7}"/>
              </a:ext>
            </a:extLst>
          </p:cNvPr>
          <p:cNvSpPr txBox="1"/>
          <p:nvPr/>
        </p:nvSpPr>
        <p:spPr>
          <a:xfrm>
            <a:off x="5863515" y="4519136"/>
            <a:ext cx="2487383"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a:ln>
                  <a:noFill/>
                </a:ln>
                <a:solidFill>
                  <a:prstClr val="black"/>
                </a:solidFill>
                <a:effectLst/>
                <a:uLnTx/>
                <a:uFillTx/>
                <a:latin typeface="Aptos" panose="020B0004020202020204"/>
                <a:ea typeface="+mn-ea"/>
                <a:cs typeface="+mn-cs"/>
              </a:rPr>
              <a:t>Presupuesto 2024:</a:t>
            </a:r>
            <a:endParaRPr kumimoji="0" lang="es-CO" sz="1600" b="0" i="0" u="none" strike="noStrike" kern="1200" cap="none" spc="0" normalizeH="0" baseline="0" noProof="0">
              <a:ln>
                <a:noFill/>
              </a:ln>
              <a:solidFill>
                <a:prstClr val="black"/>
              </a:solidFill>
              <a:effectLst/>
              <a:uLnTx/>
              <a:uFillTx/>
              <a:latin typeface="Aptos" panose="020B0004020202020204"/>
              <a:ea typeface="+mn-ea"/>
              <a:cs typeface="+mn-cs"/>
            </a:endParaRPr>
          </a:p>
        </p:txBody>
      </p:sp>
      <p:sp>
        <p:nvSpPr>
          <p:cNvPr id="23" name="CuadroTexto 22">
            <a:extLst>
              <a:ext uri="{FF2B5EF4-FFF2-40B4-BE49-F238E27FC236}">
                <a16:creationId xmlns:a16="http://schemas.microsoft.com/office/drawing/2014/main" id="{1EA63754-BE9A-1BB5-6049-DB42D7CE06BE}"/>
              </a:ext>
            </a:extLst>
          </p:cNvPr>
          <p:cNvSpPr txBox="1"/>
          <p:nvPr/>
        </p:nvSpPr>
        <p:spPr>
          <a:xfrm>
            <a:off x="6886772" y="5308740"/>
            <a:ext cx="3414224"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a:ln>
                  <a:noFill/>
                </a:ln>
                <a:solidFill>
                  <a:prstClr val="black"/>
                </a:solidFill>
                <a:effectLst/>
                <a:uLnTx/>
                <a:uFillTx/>
                <a:latin typeface="Aptos" panose="020B0004020202020204"/>
                <a:ea typeface="+mn-ea"/>
                <a:cs typeface="+mn-cs"/>
              </a:rPr>
              <a:t>Compromisos: </a:t>
            </a:r>
            <a:r>
              <a:rPr kumimoji="0" lang="es-MX" sz="1600" b="0" i="0" u="none" strike="noStrike" kern="1200" cap="none" spc="0" normalizeH="0" baseline="0" noProof="0">
                <a:ln>
                  <a:noFill/>
                </a:ln>
                <a:solidFill>
                  <a:prstClr val="black"/>
                </a:solidFill>
                <a:effectLst/>
                <a:uLnTx/>
                <a:uFillTx/>
                <a:latin typeface="Aptos" panose="020B0004020202020204"/>
                <a:ea typeface="+mn-ea"/>
                <a:cs typeface="+mn-cs"/>
              </a:rPr>
              <a:t> $316.515.577</a:t>
            </a:r>
            <a:endParaRPr kumimoji="0" lang="es-CO" sz="1600" b="0" i="0" u="none" strike="noStrike" kern="1200" cap="none" spc="0" normalizeH="0" baseline="0" noProof="0">
              <a:ln>
                <a:noFill/>
              </a:ln>
              <a:solidFill>
                <a:prstClr val="black"/>
              </a:solidFill>
              <a:effectLst/>
              <a:uLnTx/>
              <a:uFillTx/>
              <a:latin typeface="Aptos" panose="020B0004020202020204"/>
              <a:ea typeface="+mn-ea"/>
              <a:cs typeface="+mn-cs"/>
            </a:endParaRPr>
          </a:p>
        </p:txBody>
      </p:sp>
      <p:sp>
        <p:nvSpPr>
          <p:cNvPr id="24" name="CuadroTexto 23">
            <a:extLst>
              <a:ext uri="{FF2B5EF4-FFF2-40B4-BE49-F238E27FC236}">
                <a16:creationId xmlns:a16="http://schemas.microsoft.com/office/drawing/2014/main" id="{D680112C-84E7-541C-D83D-F90ED4932BE0}"/>
              </a:ext>
            </a:extLst>
          </p:cNvPr>
          <p:cNvSpPr txBox="1"/>
          <p:nvPr/>
        </p:nvSpPr>
        <p:spPr>
          <a:xfrm>
            <a:off x="7810503" y="5681965"/>
            <a:ext cx="3003677"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a:ln>
                  <a:noFill/>
                </a:ln>
                <a:solidFill>
                  <a:prstClr val="black"/>
                </a:solidFill>
                <a:effectLst/>
                <a:uLnTx/>
                <a:uFillTx/>
                <a:latin typeface="Aptos" panose="020B0004020202020204"/>
                <a:ea typeface="+mn-ea"/>
                <a:cs typeface="+mn-cs"/>
              </a:rPr>
              <a:t>Giros: </a:t>
            </a:r>
            <a:r>
              <a:rPr kumimoji="0" lang="es-MX" sz="1600" b="0" i="0" u="none" strike="noStrike" kern="1200" cap="none" spc="0" normalizeH="0" baseline="0" noProof="0">
                <a:ln>
                  <a:noFill/>
                </a:ln>
                <a:solidFill>
                  <a:prstClr val="black"/>
                </a:solidFill>
                <a:effectLst/>
                <a:uLnTx/>
                <a:uFillTx/>
                <a:latin typeface="Aptos" panose="020B0004020202020204"/>
                <a:ea typeface="+mn-ea"/>
                <a:cs typeface="+mn-cs"/>
              </a:rPr>
              <a:t> $32.858.619</a:t>
            </a:r>
            <a:endParaRPr kumimoji="0" lang="es-CO" sz="1600" b="0" i="0" u="none" strike="noStrike" kern="1200" cap="none" spc="0" normalizeH="0" baseline="0" noProof="0">
              <a:ln>
                <a:noFill/>
              </a:ln>
              <a:solidFill>
                <a:prstClr val="black"/>
              </a:solidFill>
              <a:effectLst/>
              <a:uLnTx/>
              <a:uFillTx/>
              <a:latin typeface="Aptos" panose="020B0004020202020204"/>
              <a:ea typeface="+mn-ea"/>
              <a:cs typeface="+mn-cs"/>
            </a:endParaRPr>
          </a:p>
        </p:txBody>
      </p:sp>
      <p:graphicFrame>
        <p:nvGraphicFramePr>
          <p:cNvPr id="25" name="Gráfico 24">
            <a:extLst>
              <a:ext uri="{FF2B5EF4-FFF2-40B4-BE49-F238E27FC236}">
                <a16:creationId xmlns:a16="http://schemas.microsoft.com/office/drawing/2014/main" id="{7ACC5AA2-C9A9-A0AC-0CC7-44171C0E7CF4}"/>
              </a:ext>
            </a:extLst>
          </p:cNvPr>
          <p:cNvGraphicFramePr/>
          <p:nvPr/>
        </p:nvGraphicFramePr>
        <p:xfrm>
          <a:off x="8154955" y="1934082"/>
          <a:ext cx="3153747" cy="25752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6" name="Gráfico 25">
            <a:extLst>
              <a:ext uri="{FF2B5EF4-FFF2-40B4-BE49-F238E27FC236}">
                <a16:creationId xmlns:a16="http://schemas.microsoft.com/office/drawing/2014/main" id="{D53A07FD-6AA8-42A6-2213-26F2D3B2D9AA}"/>
              </a:ext>
            </a:extLst>
          </p:cNvPr>
          <p:cNvGraphicFramePr/>
          <p:nvPr/>
        </p:nvGraphicFramePr>
        <p:xfrm>
          <a:off x="2481943" y="2353972"/>
          <a:ext cx="3153747" cy="2509935"/>
        </p:xfrm>
        <a:graphic>
          <a:graphicData uri="http://schemas.openxmlformats.org/drawingml/2006/chart">
            <c:chart xmlns:c="http://schemas.openxmlformats.org/drawingml/2006/chart" xmlns:r="http://schemas.openxmlformats.org/officeDocument/2006/relationships" r:id="rId4"/>
          </a:graphicData>
        </a:graphic>
      </p:graphicFrame>
      <p:cxnSp>
        <p:nvCxnSpPr>
          <p:cNvPr id="27" name="Conector recto 26">
            <a:extLst>
              <a:ext uri="{FF2B5EF4-FFF2-40B4-BE49-F238E27FC236}">
                <a16:creationId xmlns:a16="http://schemas.microsoft.com/office/drawing/2014/main" id="{99BCDEAE-B66C-0510-F390-C409492A2C02}"/>
              </a:ext>
            </a:extLst>
          </p:cNvPr>
          <p:cNvCxnSpPr>
            <a:cxnSpLocks/>
          </p:cNvCxnSpPr>
          <p:nvPr/>
        </p:nvCxnSpPr>
        <p:spPr>
          <a:xfrm>
            <a:off x="5775650" y="918130"/>
            <a:ext cx="0" cy="5414937"/>
          </a:xfrm>
          <a:prstGeom prst="line">
            <a:avLst/>
          </a:prstGeom>
          <a:ln w="28575"/>
        </p:spPr>
        <p:style>
          <a:lnRef idx="2">
            <a:schemeClr val="accent1"/>
          </a:lnRef>
          <a:fillRef idx="0">
            <a:schemeClr val="accent1"/>
          </a:fillRef>
          <a:effectRef idx="1">
            <a:schemeClr val="accent1"/>
          </a:effectRef>
          <a:fontRef idx="minor">
            <a:schemeClr val="tx1"/>
          </a:fontRef>
        </p:style>
      </p:cxnSp>
      <p:graphicFrame>
        <p:nvGraphicFramePr>
          <p:cNvPr id="30" name="Tabla 29">
            <a:extLst>
              <a:ext uri="{FF2B5EF4-FFF2-40B4-BE49-F238E27FC236}">
                <a16:creationId xmlns:a16="http://schemas.microsoft.com/office/drawing/2014/main" id="{0D9EC13E-90D5-9771-6611-5A4277E817CC}"/>
              </a:ext>
            </a:extLst>
          </p:cNvPr>
          <p:cNvGraphicFramePr>
            <a:graphicFrameLocks noGrp="1"/>
          </p:cNvGraphicFramePr>
          <p:nvPr/>
        </p:nvGraphicFramePr>
        <p:xfrm>
          <a:off x="1456079" y="6246534"/>
          <a:ext cx="8630312" cy="518160"/>
        </p:xfrm>
        <a:graphic>
          <a:graphicData uri="http://schemas.openxmlformats.org/drawingml/2006/table">
            <a:tbl>
              <a:tblPr firstRow="1" bandRow="1">
                <a:tableStyleId>{5C22544A-7EE6-4342-B048-85BDC9FD1C3A}</a:tableStyleId>
              </a:tblPr>
              <a:tblGrid>
                <a:gridCol w="4315156">
                  <a:extLst>
                    <a:ext uri="{9D8B030D-6E8A-4147-A177-3AD203B41FA5}">
                      <a16:colId xmlns:a16="http://schemas.microsoft.com/office/drawing/2014/main" val="2814354756"/>
                    </a:ext>
                  </a:extLst>
                </a:gridCol>
                <a:gridCol w="4315156">
                  <a:extLst>
                    <a:ext uri="{9D8B030D-6E8A-4147-A177-3AD203B41FA5}">
                      <a16:colId xmlns:a16="http://schemas.microsoft.com/office/drawing/2014/main" val="1557970858"/>
                    </a:ext>
                  </a:extLst>
                </a:gridCol>
              </a:tblGrid>
              <a:tr h="148194">
                <a:tc>
                  <a:txBody>
                    <a:bodyPr/>
                    <a:lstStyle/>
                    <a:p>
                      <a:pPr algn="ctr"/>
                      <a:r>
                        <a:rPr lang="es-MX" sz="1100"/>
                        <a:t>Bogdata</a:t>
                      </a:r>
                      <a:endParaRPr lang="es-CO" sz="1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r>
                        <a:rPr lang="es-MX" sz="1100"/>
                        <a:t>Segplan </a:t>
                      </a:r>
                      <a:endParaRPr lang="es-CO" sz="1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3245861610"/>
                  </a:ext>
                </a:extLst>
              </a:tr>
              <a:tr h="20096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100"/>
                        <a:t>Fuente de información Financiera (Corte 31 de Octubre)</a:t>
                      </a:r>
                      <a:endParaRPr lang="es-CO" sz="1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s-MX" sz="1100"/>
                        <a:t>Información de Metas (Corte 30 de septiembre</a:t>
                      </a:r>
                      <a:endParaRPr lang="es-CO" sz="1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03064589"/>
                  </a:ext>
                </a:extLst>
              </a:tr>
            </a:tbl>
          </a:graphicData>
        </a:graphic>
      </p:graphicFrame>
    </p:spTree>
    <p:extLst>
      <p:ext uri="{BB962C8B-B14F-4D97-AF65-F5344CB8AC3E}">
        <p14:creationId xmlns:p14="http://schemas.microsoft.com/office/powerpoint/2010/main" val="11579065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a:extLst>
            <a:ext uri="{FF2B5EF4-FFF2-40B4-BE49-F238E27FC236}">
              <a16:creationId xmlns:a16="http://schemas.microsoft.com/office/drawing/2014/main" id="{4239F9AF-380F-26C3-21A3-7CB332CCF433}"/>
            </a:ext>
          </a:extLst>
        </p:cNvPr>
        <p:cNvGrpSpPr/>
        <p:nvPr/>
      </p:nvGrpSpPr>
      <p:grpSpPr>
        <a:xfrm>
          <a:off x="0" y="0"/>
          <a:ext cx="0" cy="0"/>
          <a:chOff x="0" y="0"/>
          <a:chExt cx="0" cy="0"/>
        </a:xfrm>
      </p:grpSpPr>
      <p:sp>
        <p:nvSpPr>
          <p:cNvPr id="2" name="Rectángulo 1">
            <a:extLst>
              <a:ext uri="{FF2B5EF4-FFF2-40B4-BE49-F238E27FC236}">
                <a16:creationId xmlns:a16="http://schemas.microsoft.com/office/drawing/2014/main" id="{BD872B77-9C97-664D-D8B4-4A3307572C30}"/>
              </a:ext>
            </a:extLst>
          </p:cNvPr>
          <p:cNvSpPr/>
          <p:nvPr/>
        </p:nvSpPr>
        <p:spPr>
          <a:xfrm>
            <a:off x="551011" y="199382"/>
            <a:ext cx="9414083" cy="830997"/>
          </a:xfrm>
          <a:prstGeom prst="rect">
            <a:avLst/>
          </a:prstGeom>
          <a:noFill/>
        </p:spPr>
        <p:txBody>
          <a:bodyPr wrap="square" lIns="91440" tIns="45720" rIns="91440" bIns="45720" anchor="t">
            <a:spAutoFit/>
          </a:bodyPr>
          <a:ls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MX" sz="2400" b="1" i="0" u="none" strike="noStrike" kern="1200" cap="none" spc="0" normalizeH="0" baseline="0" noProof="0">
                <a:ln>
                  <a:noFill/>
                </a:ln>
                <a:effectLst/>
                <a:uLnTx/>
                <a:uFillTx/>
                <a:latin typeface="Aptos ExtraBold"/>
                <a:ea typeface="+mn-ea"/>
                <a:cs typeface="+mn-cs"/>
              </a:rPr>
              <a:t>P.I. 8173 </a:t>
            </a:r>
            <a:r>
              <a:rPr kumimoji="0" lang="es-MX" sz="2400" b="1" i="0" u="none" strike="noStrike" kern="1200" cap="none" spc="0" normalizeH="0" baseline="0" noProof="0">
                <a:ln>
                  <a:noFill/>
                </a:ln>
                <a:solidFill>
                  <a:prstClr val="black">
                    <a:lumMod val="75000"/>
                    <a:lumOff val="25000"/>
                  </a:prstClr>
                </a:solidFill>
                <a:effectLst/>
                <a:uLnTx/>
                <a:uFillTx/>
                <a:latin typeface="Aptos ExtraBold"/>
                <a:ea typeface="+mn-ea"/>
                <a:cs typeface="+mn-cs"/>
              </a:rPr>
              <a:t>Modernización de las capacidades del Cuerpo Oficial de Bomberos Bogotá D.C.</a:t>
            </a:r>
          </a:p>
        </p:txBody>
      </p:sp>
      <p:sp>
        <p:nvSpPr>
          <p:cNvPr id="3" name="CuadroTexto 14">
            <a:extLst>
              <a:ext uri="{FF2B5EF4-FFF2-40B4-BE49-F238E27FC236}">
                <a16:creationId xmlns:a16="http://schemas.microsoft.com/office/drawing/2014/main" id="{AB36020C-2734-DFB8-BEC3-B1036A0E1047}"/>
              </a:ext>
            </a:extLst>
          </p:cNvPr>
          <p:cNvSpPr txBox="1"/>
          <p:nvPr/>
        </p:nvSpPr>
        <p:spPr>
          <a:xfrm rot="16200000">
            <a:off x="-803744" y="2046183"/>
            <a:ext cx="2370059" cy="161583"/>
          </a:xfrm>
          <a:prstGeom prst="rect">
            <a:avLst/>
          </a:prstGeom>
          <a:noFill/>
        </p:spPr>
        <p:txBody>
          <a:bodyPr wrap="square" lIns="68580" tIns="34290" rIns="68580" bIns="34290" rtlCol="0" anchor="t">
            <a:spAutoFit/>
          </a:bodyPr>
          <a:ls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385763" rtl="0" eaLnBrk="1" fontAlgn="auto" latinLnBrk="0" hangingPunct="1">
              <a:lnSpc>
                <a:spcPct val="100000"/>
              </a:lnSpc>
              <a:spcBef>
                <a:spcPts val="0"/>
              </a:spcBef>
              <a:spcAft>
                <a:spcPts val="0"/>
              </a:spcAft>
              <a:buClrTx/>
              <a:buSzTx/>
              <a:buFontTx/>
              <a:buNone/>
              <a:tabLst/>
              <a:defRPr/>
            </a:pPr>
            <a:r>
              <a:rPr kumimoji="0" lang="es-ES" sz="600" b="0" i="0" u="none" strike="noStrike" kern="1200" cap="none" spc="0" normalizeH="0" baseline="0" noProof="0">
                <a:ln>
                  <a:noFill/>
                </a:ln>
                <a:solidFill>
                  <a:prstClr val="black">
                    <a:lumMod val="75000"/>
                    <a:lumOff val="25000"/>
                  </a:prstClr>
                </a:solidFill>
                <a:effectLst/>
                <a:uLnTx/>
                <a:uFillTx/>
                <a:latin typeface="Calibri Light"/>
                <a:ea typeface="Calibri Light"/>
                <a:cs typeface="Calibri Light"/>
              </a:rPr>
              <a:t>Oficina Asesora de Planeación </a:t>
            </a:r>
          </a:p>
        </p:txBody>
      </p:sp>
      <p:sp>
        <p:nvSpPr>
          <p:cNvPr id="4" name="CuadroTexto 3">
            <a:extLst>
              <a:ext uri="{FF2B5EF4-FFF2-40B4-BE49-F238E27FC236}">
                <a16:creationId xmlns:a16="http://schemas.microsoft.com/office/drawing/2014/main" id="{E52FAF08-D55E-3201-C6E9-D5D6727FE912}"/>
              </a:ext>
            </a:extLst>
          </p:cNvPr>
          <p:cNvSpPr txBox="1"/>
          <p:nvPr/>
        </p:nvSpPr>
        <p:spPr>
          <a:xfrm>
            <a:off x="613488" y="1175854"/>
            <a:ext cx="5022202" cy="764761"/>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0" i="0" u="none" strike="noStrike" kern="1200" cap="none" spc="0" normalizeH="0" baseline="0" noProof="0">
                <a:ln>
                  <a:noFill/>
                </a:ln>
                <a:solidFill>
                  <a:prstClr val="black"/>
                </a:solidFill>
                <a:effectLst/>
                <a:uLnTx/>
                <a:uFillTx/>
                <a:latin typeface="Aptos" panose="020B0004020202020204"/>
                <a:ea typeface="+mn-ea"/>
                <a:cs typeface="+mn-cs"/>
              </a:rPr>
              <a:t> 8-Construir 1 sede de bomberos de la UAECOB.</a:t>
            </a:r>
          </a:p>
          <a:p>
            <a:pPr algn="just">
              <a:lnSpc>
                <a:spcPct val="200000"/>
              </a:lnSpc>
              <a:defRPr/>
            </a:pPr>
            <a:r>
              <a:rPr lang="es-CO" sz="1600"/>
              <a:t>Responsable: Subdirección Corporativa.</a:t>
            </a:r>
          </a:p>
        </p:txBody>
      </p:sp>
      <p:sp>
        <p:nvSpPr>
          <p:cNvPr id="5" name="CuadroTexto 4">
            <a:extLst>
              <a:ext uri="{FF2B5EF4-FFF2-40B4-BE49-F238E27FC236}">
                <a16:creationId xmlns:a16="http://schemas.microsoft.com/office/drawing/2014/main" id="{630C8CB2-948A-590D-B8B9-0A5504935246}"/>
              </a:ext>
            </a:extLst>
          </p:cNvPr>
          <p:cNvSpPr txBox="1"/>
          <p:nvPr/>
        </p:nvSpPr>
        <p:spPr>
          <a:xfrm>
            <a:off x="1045809" y="2665644"/>
            <a:ext cx="1660070" cy="58477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a:ln>
                  <a:noFill/>
                </a:ln>
                <a:solidFill>
                  <a:prstClr val="black"/>
                </a:solidFill>
                <a:effectLst/>
                <a:uLnTx/>
                <a:uFillTx/>
                <a:latin typeface="Aptos" panose="020B0004020202020204"/>
                <a:ea typeface="+mn-ea"/>
                <a:cs typeface="+mn-cs"/>
              </a:rPr>
              <a:t>Programado: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0" i="0" u="none" strike="noStrike" kern="1200" cap="none" spc="0" normalizeH="0" baseline="0" noProof="0">
                <a:ln>
                  <a:noFill/>
                </a:ln>
                <a:solidFill>
                  <a:prstClr val="black"/>
                </a:solidFill>
                <a:effectLst/>
                <a:uLnTx/>
                <a:uFillTx/>
                <a:latin typeface="Aptos" panose="020B0004020202020204"/>
                <a:ea typeface="+mn-ea"/>
                <a:cs typeface="+mn-cs"/>
              </a:rPr>
              <a:t>0</a:t>
            </a:r>
            <a:endParaRPr kumimoji="0" lang="es-CO" sz="1600" b="0" i="0" u="none" strike="noStrike" kern="1200" cap="none" spc="0" normalizeH="0" baseline="0" noProof="0">
              <a:ln>
                <a:noFill/>
              </a:ln>
              <a:solidFill>
                <a:prstClr val="black"/>
              </a:solidFill>
              <a:effectLst/>
              <a:uLnTx/>
              <a:uFillTx/>
              <a:latin typeface="Aptos" panose="020B0004020202020204"/>
              <a:ea typeface="+mn-ea"/>
              <a:cs typeface="+mn-cs"/>
            </a:endParaRPr>
          </a:p>
        </p:txBody>
      </p:sp>
      <p:sp>
        <p:nvSpPr>
          <p:cNvPr id="6" name="Rectángulo 5">
            <a:extLst>
              <a:ext uri="{FF2B5EF4-FFF2-40B4-BE49-F238E27FC236}">
                <a16:creationId xmlns:a16="http://schemas.microsoft.com/office/drawing/2014/main" id="{4132845F-B7DC-6784-21FD-5F4EFA884FD1}"/>
              </a:ext>
            </a:extLst>
          </p:cNvPr>
          <p:cNvSpPr/>
          <p:nvPr/>
        </p:nvSpPr>
        <p:spPr>
          <a:xfrm>
            <a:off x="858417" y="2755640"/>
            <a:ext cx="205274" cy="205274"/>
          </a:xfrm>
          <a:prstGeom prst="rect">
            <a:avLst/>
          </a:prstGeom>
          <a:solidFill>
            <a:srgbClr val="FFC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600" b="0" i="0" u="none" strike="noStrike" kern="1200" cap="none" spc="0" normalizeH="0" baseline="0" noProof="0">
              <a:ln>
                <a:noFill/>
              </a:ln>
              <a:solidFill>
                <a:prstClr val="white"/>
              </a:solidFill>
              <a:effectLst/>
              <a:uLnTx/>
              <a:uFillTx/>
              <a:latin typeface="Aptos" panose="020B0004020202020204"/>
              <a:ea typeface="+mn-ea"/>
              <a:cs typeface="+mn-cs"/>
            </a:endParaRPr>
          </a:p>
        </p:txBody>
      </p:sp>
      <p:sp>
        <p:nvSpPr>
          <p:cNvPr id="7" name="CuadroTexto 6">
            <a:extLst>
              <a:ext uri="{FF2B5EF4-FFF2-40B4-BE49-F238E27FC236}">
                <a16:creationId xmlns:a16="http://schemas.microsoft.com/office/drawing/2014/main" id="{2A5248AE-03FA-5119-EA65-12E21CBAE8CB}"/>
              </a:ext>
            </a:extLst>
          </p:cNvPr>
          <p:cNvSpPr txBox="1"/>
          <p:nvPr/>
        </p:nvSpPr>
        <p:spPr>
          <a:xfrm>
            <a:off x="1045809" y="3318787"/>
            <a:ext cx="1660070" cy="58477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a:ln>
                  <a:noFill/>
                </a:ln>
                <a:solidFill>
                  <a:prstClr val="black"/>
                </a:solidFill>
                <a:effectLst/>
                <a:uLnTx/>
                <a:uFillTx/>
                <a:latin typeface="Aptos" panose="020B0004020202020204"/>
                <a:ea typeface="+mn-ea"/>
                <a:cs typeface="+mn-cs"/>
              </a:rPr>
              <a:t>Avance:</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0" i="0" u="none" strike="noStrike" kern="1200" cap="none" spc="0" normalizeH="0" baseline="0" noProof="0">
                <a:ln>
                  <a:noFill/>
                </a:ln>
                <a:solidFill>
                  <a:prstClr val="black"/>
                </a:solidFill>
                <a:effectLst/>
                <a:uLnTx/>
                <a:uFillTx/>
                <a:latin typeface="Aptos" panose="020B0004020202020204"/>
                <a:ea typeface="+mn-ea"/>
                <a:cs typeface="+mn-cs"/>
              </a:rPr>
              <a:t>0 </a:t>
            </a:r>
            <a:endParaRPr kumimoji="0" lang="es-CO" sz="1600" b="0" i="0" u="none" strike="noStrike" kern="1200" cap="none" spc="0" normalizeH="0" baseline="0" noProof="0">
              <a:ln>
                <a:noFill/>
              </a:ln>
              <a:solidFill>
                <a:prstClr val="black"/>
              </a:solidFill>
              <a:effectLst/>
              <a:uLnTx/>
              <a:uFillTx/>
              <a:latin typeface="Aptos" panose="020B0004020202020204"/>
              <a:ea typeface="+mn-ea"/>
              <a:cs typeface="+mn-cs"/>
            </a:endParaRPr>
          </a:p>
        </p:txBody>
      </p:sp>
      <p:sp>
        <p:nvSpPr>
          <p:cNvPr id="8" name="Rectángulo 7">
            <a:extLst>
              <a:ext uri="{FF2B5EF4-FFF2-40B4-BE49-F238E27FC236}">
                <a16:creationId xmlns:a16="http://schemas.microsoft.com/office/drawing/2014/main" id="{CEADA361-2D8F-9549-327B-6AFB85CBCA02}"/>
              </a:ext>
            </a:extLst>
          </p:cNvPr>
          <p:cNvSpPr/>
          <p:nvPr/>
        </p:nvSpPr>
        <p:spPr>
          <a:xfrm>
            <a:off x="858417" y="3408783"/>
            <a:ext cx="205274" cy="205274"/>
          </a:xfrm>
          <a:prstGeom prst="rect">
            <a:avLst/>
          </a:prstGeom>
          <a:solidFill>
            <a:srgbClr val="00206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600" b="0" i="0" u="none" strike="noStrike" kern="1200" cap="none" spc="0" normalizeH="0" baseline="0" noProof="0">
              <a:ln>
                <a:noFill/>
              </a:ln>
              <a:solidFill>
                <a:prstClr val="white"/>
              </a:solidFill>
              <a:effectLst/>
              <a:uLnTx/>
              <a:uFillTx/>
              <a:latin typeface="Aptos" panose="020B0004020202020204"/>
              <a:ea typeface="+mn-ea"/>
              <a:cs typeface="+mn-cs"/>
            </a:endParaRPr>
          </a:p>
        </p:txBody>
      </p:sp>
      <p:sp>
        <p:nvSpPr>
          <p:cNvPr id="9" name="CuadroTexto 8">
            <a:extLst>
              <a:ext uri="{FF2B5EF4-FFF2-40B4-BE49-F238E27FC236}">
                <a16:creationId xmlns:a16="http://schemas.microsoft.com/office/drawing/2014/main" id="{4777B8C0-C26C-D5F0-1823-7A0E33DE96E7}"/>
              </a:ext>
            </a:extLst>
          </p:cNvPr>
          <p:cNvSpPr txBox="1"/>
          <p:nvPr/>
        </p:nvSpPr>
        <p:spPr>
          <a:xfrm>
            <a:off x="582388" y="2249265"/>
            <a:ext cx="1712943"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a:ln>
                  <a:noFill/>
                </a:ln>
                <a:solidFill>
                  <a:prstClr val="black"/>
                </a:solidFill>
                <a:effectLst/>
                <a:uLnTx/>
                <a:uFillTx/>
                <a:latin typeface="Aptos" panose="020B0004020202020204"/>
                <a:ea typeface="+mn-ea"/>
                <a:cs typeface="+mn-cs"/>
              </a:rPr>
              <a:t>Meta 2024:</a:t>
            </a:r>
            <a:endParaRPr kumimoji="0" lang="es-CO" sz="1600" b="0" i="0" u="none" strike="noStrike" kern="1200" cap="none" spc="0" normalizeH="0" baseline="0" noProof="0">
              <a:ln>
                <a:noFill/>
              </a:ln>
              <a:solidFill>
                <a:prstClr val="black"/>
              </a:solidFill>
              <a:effectLst/>
              <a:uLnTx/>
              <a:uFillTx/>
              <a:latin typeface="Aptos" panose="020B0004020202020204"/>
              <a:ea typeface="+mn-ea"/>
              <a:cs typeface="+mn-cs"/>
            </a:endParaRPr>
          </a:p>
        </p:txBody>
      </p:sp>
      <p:sp>
        <p:nvSpPr>
          <p:cNvPr id="10" name="CuadroTexto 9">
            <a:extLst>
              <a:ext uri="{FF2B5EF4-FFF2-40B4-BE49-F238E27FC236}">
                <a16:creationId xmlns:a16="http://schemas.microsoft.com/office/drawing/2014/main" id="{4071858E-82B6-3EAF-9024-D7069C24A4EB}"/>
              </a:ext>
            </a:extLst>
          </p:cNvPr>
          <p:cNvSpPr txBox="1"/>
          <p:nvPr/>
        </p:nvSpPr>
        <p:spPr>
          <a:xfrm>
            <a:off x="1596314" y="4384549"/>
            <a:ext cx="3544853"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a:ln>
                  <a:noFill/>
                </a:ln>
                <a:solidFill>
                  <a:prstClr val="black"/>
                </a:solidFill>
                <a:effectLst/>
                <a:uLnTx/>
                <a:uFillTx/>
                <a:latin typeface="Aptos" panose="020B0004020202020204"/>
                <a:ea typeface="+mn-ea"/>
                <a:cs typeface="+mn-cs"/>
              </a:rPr>
              <a:t>Apropiación: </a:t>
            </a:r>
            <a:r>
              <a:rPr kumimoji="0" lang="es-MX" sz="1600" b="0" i="0" u="none" strike="noStrike" kern="1200" cap="none" spc="0" normalizeH="0" baseline="0" noProof="0">
                <a:ln>
                  <a:noFill/>
                </a:ln>
                <a:solidFill>
                  <a:prstClr val="black"/>
                </a:solidFill>
                <a:effectLst/>
                <a:uLnTx/>
                <a:uFillTx/>
                <a:latin typeface="Aptos" panose="020B0004020202020204"/>
                <a:ea typeface="+mn-ea"/>
                <a:cs typeface="+mn-cs"/>
              </a:rPr>
              <a:t> $43.902.160</a:t>
            </a:r>
            <a:endParaRPr kumimoji="0" lang="es-CO" sz="1600" b="0" i="0" u="none" strike="noStrike" kern="1200" cap="none" spc="0" normalizeH="0" baseline="0" noProof="0">
              <a:ln>
                <a:noFill/>
              </a:ln>
              <a:solidFill>
                <a:prstClr val="black"/>
              </a:solidFill>
              <a:effectLst/>
              <a:uLnTx/>
              <a:uFillTx/>
              <a:latin typeface="Aptos" panose="020B0004020202020204"/>
              <a:ea typeface="+mn-ea"/>
              <a:cs typeface="+mn-cs"/>
            </a:endParaRPr>
          </a:p>
        </p:txBody>
      </p:sp>
      <p:sp>
        <p:nvSpPr>
          <p:cNvPr id="11" name="CuadroTexto 10">
            <a:extLst>
              <a:ext uri="{FF2B5EF4-FFF2-40B4-BE49-F238E27FC236}">
                <a16:creationId xmlns:a16="http://schemas.microsoft.com/office/drawing/2014/main" id="{1CF1F3F0-965E-B4E3-8984-BD71E71DEAEB}"/>
              </a:ext>
            </a:extLst>
          </p:cNvPr>
          <p:cNvSpPr txBox="1"/>
          <p:nvPr/>
        </p:nvSpPr>
        <p:spPr>
          <a:xfrm>
            <a:off x="349122" y="3968170"/>
            <a:ext cx="2487383"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a:ln>
                  <a:noFill/>
                </a:ln>
                <a:solidFill>
                  <a:prstClr val="black"/>
                </a:solidFill>
                <a:effectLst/>
                <a:uLnTx/>
                <a:uFillTx/>
                <a:latin typeface="Aptos" panose="020B0004020202020204"/>
                <a:ea typeface="+mn-ea"/>
                <a:cs typeface="+mn-cs"/>
              </a:rPr>
              <a:t>Presupuesto 2024:</a:t>
            </a:r>
            <a:endParaRPr kumimoji="0" lang="es-CO" sz="1600" b="0" i="0" u="none" strike="noStrike" kern="1200" cap="none" spc="0" normalizeH="0" baseline="0" noProof="0">
              <a:ln>
                <a:noFill/>
              </a:ln>
              <a:solidFill>
                <a:prstClr val="black"/>
              </a:solidFill>
              <a:effectLst/>
              <a:uLnTx/>
              <a:uFillTx/>
              <a:latin typeface="Aptos" panose="020B0004020202020204"/>
              <a:ea typeface="+mn-ea"/>
              <a:cs typeface="+mn-cs"/>
            </a:endParaRPr>
          </a:p>
        </p:txBody>
      </p:sp>
      <p:sp>
        <p:nvSpPr>
          <p:cNvPr id="12" name="CuadroTexto 11">
            <a:extLst>
              <a:ext uri="{FF2B5EF4-FFF2-40B4-BE49-F238E27FC236}">
                <a16:creationId xmlns:a16="http://schemas.microsoft.com/office/drawing/2014/main" id="{1635C09B-D697-F4F3-859D-E6E0BF694B0B}"/>
              </a:ext>
            </a:extLst>
          </p:cNvPr>
          <p:cNvSpPr txBox="1"/>
          <p:nvPr/>
        </p:nvSpPr>
        <p:spPr>
          <a:xfrm>
            <a:off x="1372379" y="4757774"/>
            <a:ext cx="3414224"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a:ln>
                  <a:noFill/>
                </a:ln>
                <a:solidFill>
                  <a:prstClr val="black"/>
                </a:solidFill>
                <a:effectLst/>
                <a:uLnTx/>
                <a:uFillTx/>
                <a:latin typeface="Aptos" panose="020B0004020202020204"/>
                <a:ea typeface="+mn-ea"/>
                <a:cs typeface="+mn-cs"/>
              </a:rPr>
              <a:t>Compromisos: </a:t>
            </a:r>
            <a:r>
              <a:rPr kumimoji="0" lang="es-MX" sz="1600" b="0" i="0" u="none" strike="noStrike" kern="1200" cap="none" spc="0" normalizeH="0" baseline="0" noProof="0">
                <a:ln>
                  <a:noFill/>
                </a:ln>
                <a:solidFill>
                  <a:prstClr val="black"/>
                </a:solidFill>
                <a:effectLst/>
                <a:uLnTx/>
                <a:uFillTx/>
                <a:latin typeface="Aptos" panose="020B0004020202020204"/>
                <a:ea typeface="+mn-ea"/>
                <a:cs typeface="+mn-cs"/>
              </a:rPr>
              <a:t> $-</a:t>
            </a:r>
            <a:endParaRPr kumimoji="0" lang="es-CO" sz="1600" b="0" i="0" u="none" strike="noStrike" kern="1200" cap="none" spc="0" normalizeH="0" baseline="0" noProof="0">
              <a:ln>
                <a:noFill/>
              </a:ln>
              <a:solidFill>
                <a:prstClr val="black"/>
              </a:solidFill>
              <a:effectLst/>
              <a:uLnTx/>
              <a:uFillTx/>
              <a:latin typeface="Aptos" panose="020B0004020202020204"/>
              <a:ea typeface="+mn-ea"/>
              <a:cs typeface="+mn-cs"/>
            </a:endParaRPr>
          </a:p>
        </p:txBody>
      </p:sp>
      <p:sp>
        <p:nvSpPr>
          <p:cNvPr id="13" name="CuadroTexto 12">
            <a:extLst>
              <a:ext uri="{FF2B5EF4-FFF2-40B4-BE49-F238E27FC236}">
                <a16:creationId xmlns:a16="http://schemas.microsoft.com/office/drawing/2014/main" id="{CCA9852C-F995-04DE-9073-DAD2C0E1259D}"/>
              </a:ext>
            </a:extLst>
          </p:cNvPr>
          <p:cNvSpPr txBox="1"/>
          <p:nvPr/>
        </p:nvSpPr>
        <p:spPr>
          <a:xfrm>
            <a:off x="2296110" y="5130999"/>
            <a:ext cx="3003677"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a:ln>
                  <a:noFill/>
                </a:ln>
                <a:solidFill>
                  <a:prstClr val="black"/>
                </a:solidFill>
                <a:effectLst/>
                <a:uLnTx/>
                <a:uFillTx/>
                <a:latin typeface="Aptos" panose="020B0004020202020204"/>
                <a:ea typeface="+mn-ea"/>
                <a:cs typeface="+mn-cs"/>
              </a:rPr>
              <a:t>Giros: </a:t>
            </a:r>
            <a:r>
              <a:rPr kumimoji="0" lang="es-MX" sz="1600" b="0" i="0" u="none" strike="noStrike" kern="1200" cap="none" spc="0" normalizeH="0" baseline="0" noProof="0">
                <a:ln>
                  <a:noFill/>
                </a:ln>
                <a:solidFill>
                  <a:prstClr val="black"/>
                </a:solidFill>
                <a:effectLst/>
                <a:uLnTx/>
                <a:uFillTx/>
                <a:latin typeface="Aptos" panose="020B0004020202020204"/>
                <a:ea typeface="+mn-ea"/>
                <a:cs typeface="+mn-cs"/>
              </a:rPr>
              <a:t> $-</a:t>
            </a:r>
            <a:endParaRPr kumimoji="0" lang="es-CO" sz="1600" b="0" i="0" u="none" strike="noStrike" kern="1200" cap="none" spc="0" normalizeH="0" baseline="0" noProof="0">
              <a:ln>
                <a:noFill/>
              </a:ln>
              <a:solidFill>
                <a:prstClr val="black"/>
              </a:solidFill>
              <a:effectLst/>
              <a:uLnTx/>
              <a:uFillTx/>
              <a:latin typeface="Aptos" panose="020B0004020202020204"/>
              <a:ea typeface="+mn-ea"/>
              <a:cs typeface="+mn-cs"/>
            </a:endParaRPr>
          </a:p>
        </p:txBody>
      </p:sp>
      <p:sp>
        <p:nvSpPr>
          <p:cNvPr id="14" name="CuadroTexto 13">
            <a:extLst>
              <a:ext uri="{FF2B5EF4-FFF2-40B4-BE49-F238E27FC236}">
                <a16:creationId xmlns:a16="http://schemas.microsoft.com/office/drawing/2014/main" id="{2DE10D2D-F767-232C-AAB0-D07BD74470A9}"/>
              </a:ext>
            </a:extLst>
          </p:cNvPr>
          <p:cNvSpPr txBox="1"/>
          <p:nvPr/>
        </p:nvSpPr>
        <p:spPr>
          <a:xfrm>
            <a:off x="6006582" y="1054557"/>
            <a:ext cx="5367433" cy="150342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0" i="0" u="none" strike="noStrike" kern="1200" cap="none" spc="0" normalizeH="0" baseline="0" noProof="0">
                <a:ln>
                  <a:noFill/>
                </a:ln>
                <a:solidFill>
                  <a:prstClr val="black"/>
                </a:solidFill>
                <a:effectLst/>
                <a:uLnTx/>
                <a:uFillTx/>
                <a:latin typeface="Aptos" panose="020B0004020202020204"/>
                <a:ea typeface="+mn-ea"/>
                <a:cs typeface="+mn-cs"/>
              </a:rPr>
              <a:t>9-Implementar el 100% del programa de capacitación, formación y entrenamiento al personal uniformado de la Unidad Administrativa Cuerpo Oficial de Bomberos de Bogotá.</a:t>
            </a:r>
          </a:p>
          <a:p>
            <a:pPr algn="just">
              <a:lnSpc>
                <a:spcPct val="200000"/>
              </a:lnSpc>
              <a:defRPr/>
            </a:pPr>
            <a:r>
              <a:rPr lang="es-CO" sz="1600"/>
              <a:t>Responsable: Subdirección Gestión Humana.</a:t>
            </a:r>
          </a:p>
        </p:txBody>
      </p:sp>
      <p:sp>
        <p:nvSpPr>
          <p:cNvPr id="15" name="CuadroTexto 14">
            <a:extLst>
              <a:ext uri="{FF2B5EF4-FFF2-40B4-BE49-F238E27FC236}">
                <a16:creationId xmlns:a16="http://schemas.microsoft.com/office/drawing/2014/main" id="{B3A62BA2-CDAD-9E18-79F9-DBA2A48CC554}"/>
              </a:ext>
            </a:extLst>
          </p:cNvPr>
          <p:cNvSpPr txBox="1"/>
          <p:nvPr/>
        </p:nvSpPr>
        <p:spPr>
          <a:xfrm>
            <a:off x="7110707" y="5082272"/>
            <a:ext cx="3208950"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a:ln>
                  <a:noFill/>
                </a:ln>
                <a:solidFill>
                  <a:prstClr val="black"/>
                </a:solidFill>
                <a:effectLst/>
                <a:uLnTx/>
                <a:uFillTx/>
                <a:latin typeface="Aptos" panose="020B0004020202020204"/>
                <a:ea typeface="+mn-ea"/>
                <a:cs typeface="+mn-cs"/>
              </a:rPr>
              <a:t>Apropiación: </a:t>
            </a:r>
            <a:r>
              <a:rPr kumimoji="0" lang="es-MX" sz="1600" b="0" i="0" u="none" strike="noStrike" kern="1200" cap="none" spc="0" normalizeH="0" baseline="0" noProof="0">
                <a:ln>
                  <a:noFill/>
                </a:ln>
                <a:solidFill>
                  <a:prstClr val="black"/>
                </a:solidFill>
                <a:effectLst/>
                <a:uLnTx/>
                <a:uFillTx/>
                <a:latin typeface="Aptos" panose="020B0004020202020204"/>
                <a:ea typeface="+mn-ea"/>
                <a:cs typeface="+mn-cs"/>
              </a:rPr>
              <a:t> $1.699.171.895</a:t>
            </a:r>
            <a:endParaRPr kumimoji="0" lang="es-CO" sz="1600" b="0" i="0" u="none" strike="noStrike" kern="1200" cap="none" spc="0" normalizeH="0" baseline="0" noProof="0">
              <a:ln>
                <a:noFill/>
              </a:ln>
              <a:solidFill>
                <a:prstClr val="black"/>
              </a:solidFill>
              <a:effectLst/>
              <a:uLnTx/>
              <a:uFillTx/>
              <a:latin typeface="Aptos" panose="020B0004020202020204"/>
              <a:ea typeface="+mn-ea"/>
              <a:cs typeface="+mn-cs"/>
            </a:endParaRPr>
          </a:p>
        </p:txBody>
      </p:sp>
      <p:sp>
        <p:nvSpPr>
          <p:cNvPr id="16" name="CuadroTexto 15">
            <a:extLst>
              <a:ext uri="{FF2B5EF4-FFF2-40B4-BE49-F238E27FC236}">
                <a16:creationId xmlns:a16="http://schemas.microsoft.com/office/drawing/2014/main" id="{631655C7-DE26-3CA9-CD93-043882324E81}"/>
              </a:ext>
            </a:extLst>
          </p:cNvPr>
          <p:cNvSpPr txBox="1"/>
          <p:nvPr/>
        </p:nvSpPr>
        <p:spPr>
          <a:xfrm>
            <a:off x="5863515" y="4665893"/>
            <a:ext cx="2487383"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a:ln>
                  <a:noFill/>
                </a:ln>
                <a:solidFill>
                  <a:prstClr val="black"/>
                </a:solidFill>
                <a:effectLst/>
                <a:uLnTx/>
                <a:uFillTx/>
                <a:latin typeface="Aptos" panose="020B0004020202020204"/>
                <a:ea typeface="+mn-ea"/>
                <a:cs typeface="+mn-cs"/>
              </a:rPr>
              <a:t>Presupuesto 2024:</a:t>
            </a:r>
            <a:endParaRPr kumimoji="0" lang="es-CO" sz="1600" b="0" i="0" u="none" strike="noStrike" kern="1200" cap="none" spc="0" normalizeH="0" baseline="0" noProof="0">
              <a:ln>
                <a:noFill/>
              </a:ln>
              <a:solidFill>
                <a:prstClr val="black"/>
              </a:solidFill>
              <a:effectLst/>
              <a:uLnTx/>
              <a:uFillTx/>
              <a:latin typeface="Aptos" panose="020B0004020202020204"/>
              <a:ea typeface="+mn-ea"/>
              <a:cs typeface="+mn-cs"/>
            </a:endParaRPr>
          </a:p>
        </p:txBody>
      </p:sp>
      <p:sp>
        <p:nvSpPr>
          <p:cNvPr id="17" name="CuadroTexto 16">
            <a:extLst>
              <a:ext uri="{FF2B5EF4-FFF2-40B4-BE49-F238E27FC236}">
                <a16:creationId xmlns:a16="http://schemas.microsoft.com/office/drawing/2014/main" id="{13A303BA-237A-0804-AA7E-0864671B0483}"/>
              </a:ext>
            </a:extLst>
          </p:cNvPr>
          <p:cNvSpPr txBox="1"/>
          <p:nvPr/>
        </p:nvSpPr>
        <p:spPr>
          <a:xfrm>
            <a:off x="6886772" y="5455497"/>
            <a:ext cx="3414224"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a:ln>
                  <a:noFill/>
                </a:ln>
                <a:solidFill>
                  <a:prstClr val="black"/>
                </a:solidFill>
                <a:effectLst/>
                <a:uLnTx/>
                <a:uFillTx/>
                <a:latin typeface="Aptos" panose="020B0004020202020204"/>
                <a:ea typeface="+mn-ea"/>
                <a:cs typeface="+mn-cs"/>
              </a:rPr>
              <a:t>Compromisos: </a:t>
            </a:r>
            <a:r>
              <a:rPr kumimoji="0" lang="es-MX" sz="1600" b="0" i="0" u="none" strike="noStrike" kern="1200" cap="none" spc="0" normalizeH="0" baseline="0" noProof="0">
                <a:ln>
                  <a:noFill/>
                </a:ln>
                <a:solidFill>
                  <a:prstClr val="black"/>
                </a:solidFill>
                <a:effectLst/>
                <a:uLnTx/>
                <a:uFillTx/>
                <a:latin typeface="Aptos" panose="020B0004020202020204"/>
                <a:ea typeface="+mn-ea"/>
                <a:cs typeface="+mn-cs"/>
              </a:rPr>
              <a:t> $646.722.488</a:t>
            </a:r>
            <a:endParaRPr kumimoji="0" lang="es-CO" sz="1600" b="0" i="0" u="none" strike="noStrike" kern="1200" cap="none" spc="0" normalizeH="0" baseline="0" noProof="0">
              <a:ln>
                <a:noFill/>
              </a:ln>
              <a:solidFill>
                <a:prstClr val="black"/>
              </a:solidFill>
              <a:effectLst/>
              <a:uLnTx/>
              <a:uFillTx/>
              <a:latin typeface="Aptos" panose="020B0004020202020204"/>
              <a:ea typeface="+mn-ea"/>
              <a:cs typeface="+mn-cs"/>
            </a:endParaRPr>
          </a:p>
        </p:txBody>
      </p:sp>
      <p:sp>
        <p:nvSpPr>
          <p:cNvPr id="18" name="CuadroTexto 17">
            <a:extLst>
              <a:ext uri="{FF2B5EF4-FFF2-40B4-BE49-F238E27FC236}">
                <a16:creationId xmlns:a16="http://schemas.microsoft.com/office/drawing/2014/main" id="{4E109CE8-2775-2B8F-F97A-4AA4589F278C}"/>
              </a:ext>
            </a:extLst>
          </p:cNvPr>
          <p:cNvSpPr txBox="1"/>
          <p:nvPr/>
        </p:nvSpPr>
        <p:spPr>
          <a:xfrm>
            <a:off x="7810503" y="5828722"/>
            <a:ext cx="3003677"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a:ln>
                  <a:noFill/>
                </a:ln>
                <a:solidFill>
                  <a:prstClr val="black"/>
                </a:solidFill>
                <a:effectLst/>
                <a:uLnTx/>
                <a:uFillTx/>
                <a:latin typeface="Aptos" panose="020B0004020202020204"/>
                <a:ea typeface="+mn-ea"/>
                <a:cs typeface="+mn-cs"/>
              </a:rPr>
              <a:t>Giros: </a:t>
            </a:r>
            <a:r>
              <a:rPr kumimoji="0" lang="es-MX" sz="1600" b="0" i="0" u="none" strike="noStrike" kern="1200" cap="none" spc="0" normalizeH="0" baseline="0" noProof="0">
                <a:ln>
                  <a:noFill/>
                </a:ln>
                <a:solidFill>
                  <a:prstClr val="black"/>
                </a:solidFill>
                <a:effectLst/>
                <a:uLnTx/>
                <a:uFillTx/>
                <a:latin typeface="Aptos" panose="020B0004020202020204"/>
                <a:ea typeface="+mn-ea"/>
                <a:cs typeface="+mn-cs"/>
              </a:rPr>
              <a:t> $111.587.172</a:t>
            </a:r>
            <a:endParaRPr kumimoji="0" lang="es-CO" sz="1600" b="0" i="0" u="none" strike="noStrike" kern="1200" cap="none" spc="0" normalizeH="0" baseline="0" noProof="0">
              <a:ln>
                <a:noFill/>
              </a:ln>
              <a:solidFill>
                <a:prstClr val="black"/>
              </a:solidFill>
              <a:effectLst/>
              <a:uLnTx/>
              <a:uFillTx/>
              <a:latin typeface="Aptos" panose="020B0004020202020204"/>
              <a:ea typeface="+mn-ea"/>
              <a:cs typeface="+mn-cs"/>
            </a:endParaRPr>
          </a:p>
        </p:txBody>
      </p:sp>
      <p:graphicFrame>
        <p:nvGraphicFramePr>
          <p:cNvPr id="19" name="Gráfico 18">
            <a:extLst>
              <a:ext uri="{FF2B5EF4-FFF2-40B4-BE49-F238E27FC236}">
                <a16:creationId xmlns:a16="http://schemas.microsoft.com/office/drawing/2014/main" id="{A831AD1F-D442-47AE-9556-AE6B78966056}"/>
              </a:ext>
            </a:extLst>
          </p:cNvPr>
          <p:cNvGraphicFramePr/>
          <p:nvPr/>
        </p:nvGraphicFramePr>
        <p:xfrm>
          <a:off x="8134222" y="2251791"/>
          <a:ext cx="2437362" cy="2684103"/>
        </p:xfrm>
        <a:graphic>
          <a:graphicData uri="http://schemas.openxmlformats.org/drawingml/2006/chart">
            <c:chart xmlns:c="http://schemas.openxmlformats.org/drawingml/2006/chart" xmlns:r="http://schemas.openxmlformats.org/officeDocument/2006/relationships" r:id="rId3"/>
          </a:graphicData>
        </a:graphic>
      </p:graphicFrame>
      <p:sp>
        <p:nvSpPr>
          <p:cNvPr id="20" name="CuadroTexto 19">
            <a:extLst>
              <a:ext uri="{FF2B5EF4-FFF2-40B4-BE49-F238E27FC236}">
                <a16:creationId xmlns:a16="http://schemas.microsoft.com/office/drawing/2014/main" id="{AD88AFE0-7C6B-ABDB-0202-F2577E5256CE}"/>
              </a:ext>
            </a:extLst>
          </p:cNvPr>
          <p:cNvSpPr txBox="1"/>
          <p:nvPr/>
        </p:nvSpPr>
        <p:spPr>
          <a:xfrm>
            <a:off x="6578863" y="3132178"/>
            <a:ext cx="1660070" cy="584775"/>
          </a:xfrm>
          <a:prstGeom prst="rect">
            <a:avLst/>
          </a:prstGeom>
          <a:noFill/>
        </p:spPr>
        <p:txBody>
          <a:bodyPr wrap="square">
            <a:spAutoFit/>
          </a:bodyPr>
          <a:lstStyle/>
          <a:p>
            <a:pPr algn="just"/>
            <a:r>
              <a:rPr lang="es-MX" sz="1600" b="1"/>
              <a:t>Programado:</a:t>
            </a:r>
          </a:p>
          <a:p>
            <a:pPr algn="just"/>
            <a:r>
              <a:rPr lang="es-MX" sz="1600"/>
              <a:t>100% </a:t>
            </a:r>
            <a:endParaRPr lang="es-CO" sz="1600"/>
          </a:p>
        </p:txBody>
      </p:sp>
      <p:sp>
        <p:nvSpPr>
          <p:cNvPr id="21" name="Rectángulo 20">
            <a:extLst>
              <a:ext uri="{FF2B5EF4-FFF2-40B4-BE49-F238E27FC236}">
                <a16:creationId xmlns:a16="http://schemas.microsoft.com/office/drawing/2014/main" id="{C9A291D8-0397-3620-F5E0-E6FAFA3CD450}"/>
              </a:ext>
            </a:extLst>
          </p:cNvPr>
          <p:cNvSpPr/>
          <p:nvPr/>
        </p:nvSpPr>
        <p:spPr>
          <a:xfrm>
            <a:off x="6391471" y="3222174"/>
            <a:ext cx="205274" cy="205274"/>
          </a:xfrm>
          <a:prstGeom prst="rect">
            <a:avLst/>
          </a:prstGeom>
          <a:solidFill>
            <a:srgbClr val="FFC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sz="1600"/>
          </a:p>
        </p:txBody>
      </p:sp>
      <p:sp>
        <p:nvSpPr>
          <p:cNvPr id="22" name="CuadroTexto 21">
            <a:extLst>
              <a:ext uri="{FF2B5EF4-FFF2-40B4-BE49-F238E27FC236}">
                <a16:creationId xmlns:a16="http://schemas.microsoft.com/office/drawing/2014/main" id="{B41F495F-AC82-BAD7-1EB4-0E57908FF350}"/>
              </a:ext>
            </a:extLst>
          </p:cNvPr>
          <p:cNvSpPr txBox="1"/>
          <p:nvPr/>
        </p:nvSpPr>
        <p:spPr>
          <a:xfrm>
            <a:off x="9032033" y="2706079"/>
            <a:ext cx="1567544" cy="646331"/>
          </a:xfrm>
          <a:prstGeom prst="rect">
            <a:avLst/>
          </a:prstGeom>
          <a:noFill/>
        </p:spPr>
        <p:txBody>
          <a:bodyPr wrap="square">
            <a:spAutoFit/>
          </a:bodyPr>
          <a:lstStyle/>
          <a:p>
            <a:pPr algn="ctr"/>
            <a:r>
              <a:rPr lang="es-MX" sz="3600" b="1">
                <a:solidFill>
                  <a:schemeClr val="bg1"/>
                </a:solidFill>
              </a:rPr>
              <a:t>21%</a:t>
            </a:r>
            <a:endParaRPr lang="es-CO" sz="3600">
              <a:solidFill>
                <a:schemeClr val="bg1"/>
              </a:solidFill>
            </a:endParaRPr>
          </a:p>
        </p:txBody>
      </p:sp>
      <p:sp>
        <p:nvSpPr>
          <p:cNvPr id="23" name="CuadroTexto 22">
            <a:extLst>
              <a:ext uri="{FF2B5EF4-FFF2-40B4-BE49-F238E27FC236}">
                <a16:creationId xmlns:a16="http://schemas.microsoft.com/office/drawing/2014/main" id="{045CA292-20BA-60A6-69D7-2C854D795269}"/>
              </a:ext>
            </a:extLst>
          </p:cNvPr>
          <p:cNvSpPr txBox="1"/>
          <p:nvPr/>
        </p:nvSpPr>
        <p:spPr>
          <a:xfrm>
            <a:off x="6578863" y="3785321"/>
            <a:ext cx="1660070" cy="584775"/>
          </a:xfrm>
          <a:prstGeom prst="rect">
            <a:avLst/>
          </a:prstGeom>
          <a:noFill/>
        </p:spPr>
        <p:txBody>
          <a:bodyPr wrap="square">
            <a:spAutoFit/>
          </a:bodyPr>
          <a:lstStyle/>
          <a:p>
            <a:pPr algn="just"/>
            <a:r>
              <a:rPr lang="es-MX" sz="1600" b="1"/>
              <a:t>Avance:</a:t>
            </a:r>
          </a:p>
          <a:p>
            <a:pPr algn="just"/>
            <a:r>
              <a:rPr lang="es-MX" sz="1600"/>
              <a:t>21% </a:t>
            </a:r>
            <a:endParaRPr lang="es-CO" sz="1600"/>
          </a:p>
        </p:txBody>
      </p:sp>
      <p:sp>
        <p:nvSpPr>
          <p:cNvPr id="24" name="Rectángulo 23">
            <a:extLst>
              <a:ext uri="{FF2B5EF4-FFF2-40B4-BE49-F238E27FC236}">
                <a16:creationId xmlns:a16="http://schemas.microsoft.com/office/drawing/2014/main" id="{DF0A9A24-6A38-1519-CF03-7A5FC5FD518E}"/>
              </a:ext>
            </a:extLst>
          </p:cNvPr>
          <p:cNvSpPr/>
          <p:nvPr/>
        </p:nvSpPr>
        <p:spPr>
          <a:xfrm>
            <a:off x="6391471" y="3875317"/>
            <a:ext cx="205274" cy="205274"/>
          </a:xfrm>
          <a:prstGeom prst="rect">
            <a:avLst/>
          </a:prstGeom>
          <a:solidFill>
            <a:srgbClr val="00206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sz="1600"/>
          </a:p>
        </p:txBody>
      </p:sp>
      <p:sp>
        <p:nvSpPr>
          <p:cNvPr id="25" name="CuadroTexto 24">
            <a:extLst>
              <a:ext uri="{FF2B5EF4-FFF2-40B4-BE49-F238E27FC236}">
                <a16:creationId xmlns:a16="http://schemas.microsoft.com/office/drawing/2014/main" id="{22F7C3C0-0479-400F-FAF2-FFE2A67620F9}"/>
              </a:ext>
            </a:extLst>
          </p:cNvPr>
          <p:cNvSpPr txBox="1"/>
          <p:nvPr/>
        </p:nvSpPr>
        <p:spPr>
          <a:xfrm>
            <a:off x="6115442" y="2715799"/>
            <a:ext cx="1712943" cy="338554"/>
          </a:xfrm>
          <a:prstGeom prst="rect">
            <a:avLst/>
          </a:prstGeom>
          <a:noFill/>
        </p:spPr>
        <p:txBody>
          <a:bodyPr wrap="square">
            <a:spAutoFit/>
          </a:bodyPr>
          <a:lstStyle/>
          <a:p>
            <a:pPr algn="just"/>
            <a:r>
              <a:rPr lang="es-MX" sz="1600" b="1"/>
              <a:t>Meta 2024:</a:t>
            </a:r>
            <a:endParaRPr lang="es-CO" sz="1600"/>
          </a:p>
        </p:txBody>
      </p:sp>
      <p:cxnSp>
        <p:nvCxnSpPr>
          <p:cNvPr id="26" name="Conector recto 25">
            <a:extLst>
              <a:ext uri="{FF2B5EF4-FFF2-40B4-BE49-F238E27FC236}">
                <a16:creationId xmlns:a16="http://schemas.microsoft.com/office/drawing/2014/main" id="{907BB80C-9FD5-1E87-BEE4-7441577E1E67}"/>
              </a:ext>
            </a:extLst>
          </p:cNvPr>
          <p:cNvCxnSpPr>
            <a:cxnSpLocks/>
          </p:cNvCxnSpPr>
          <p:nvPr/>
        </p:nvCxnSpPr>
        <p:spPr>
          <a:xfrm>
            <a:off x="5775650" y="918130"/>
            <a:ext cx="0" cy="5414937"/>
          </a:xfrm>
          <a:prstGeom prst="line">
            <a:avLst/>
          </a:prstGeom>
          <a:ln w="28575"/>
        </p:spPr>
        <p:style>
          <a:lnRef idx="2">
            <a:schemeClr val="accent1"/>
          </a:lnRef>
          <a:fillRef idx="0">
            <a:schemeClr val="accent1"/>
          </a:fillRef>
          <a:effectRef idx="1">
            <a:schemeClr val="accent1"/>
          </a:effectRef>
          <a:fontRef idx="minor">
            <a:schemeClr val="tx1"/>
          </a:fontRef>
        </p:style>
      </p:cxnSp>
      <p:graphicFrame>
        <p:nvGraphicFramePr>
          <p:cNvPr id="29" name="Tabla 28">
            <a:extLst>
              <a:ext uri="{FF2B5EF4-FFF2-40B4-BE49-F238E27FC236}">
                <a16:creationId xmlns:a16="http://schemas.microsoft.com/office/drawing/2014/main" id="{2C3C6488-4196-03B3-98DC-2849A1DFB1AD}"/>
              </a:ext>
            </a:extLst>
          </p:cNvPr>
          <p:cNvGraphicFramePr>
            <a:graphicFrameLocks noGrp="1"/>
          </p:cNvGraphicFramePr>
          <p:nvPr/>
        </p:nvGraphicFramePr>
        <p:xfrm>
          <a:off x="1456079" y="6246534"/>
          <a:ext cx="8630312" cy="518160"/>
        </p:xfrm>
        <a:graphic>
          <a:graphicData uri="http://schemas.openxmlformats.org/drawingml/2006/table">
            <a:tbl>
              <a:tblPr firstRow="1" bandRow="1">
                <a:tableStyleId>{5C22544A-7EE6-4342-B048-85BDC9FD1C3A}</a:tableStyleId>
              </a:tblPr>
              <a:tblGrid>
                <a:gridCol w="4315156">
                  <a:extLst>
                    <a:ext uri="{9D8B030D-6E8A-4147-A177-3AD203B41FA5}">
                      <a16:colId xmlns:a16="http://schemas.microsoft.com/office/drawing/2014/main" val="2814354756"/>
                    </a:ext>
                  </a:extLst>
                </a:gridCol>
                <a:gridCol w="4315156">
                  <a:extLst>
                    <a:ext uri="{9D8B030D-6E8A-4147-A177-3AD203B41FA5}">
                      <a16:colId xmlns:a16="http://schemas.microsoft.com/office/drawing/2014/main" val="1557970858"/>
                    </a:ext>
                  </a:extLst>
                </a:gridCol>
              </a:tblGrid>
              <a:tr h="148194">
                <a:tc>
                  <a:txBody>
                    <a:bodyPr/>
                    <a:lstStyle/>
                    <a:p>
                      <a:pPr algn="ctr"/>
                      <a:r>
                        <a:rPr lang="es-MX" sz="1100"/>
                        <a:t>Bogdata</a:t>
                      </a:r>
                      <a:endParaRPr lang="es-CO" sz="1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r>
                        <a:rPr lang="es-MX" sz="1100"/>
                        <a:t>Segplan </a:t>
                      </a:r>
                      <a:endParaRPr lang="es-CO" sz="1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3245861610"/>
                  </a:ext>
                </a:extLst>
              </a:tr>
              <a:tr h="20096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100"/>
                        <a:t>Fuente de información Financiera (Corte 31 de Octubre)</a:t>
                      </a:r>
                      <a:endParaRPr lang="es-CO" sz="1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s-MX" sz="1100"/>
                        <a:t>Información de Metas (Corte 30 de septiembre</a:t>
                      </a:r>
                      <a:endParaRPr lang="es-CO" sz="1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03064589"/>
                  </a:ext>
                </a:extLst>
              </a:tr>
            </a:tbl>
          </a:graphicData>
        </a:graphic>
      </p:graphicFrame>
    </p:spTree>
    <p:extLst>
      <p:ext uri="{BB962C8B-B14F-4D97-AF65-F5344CB8AC3E}">
        <p14:creationId xmlns:p14="http://schemas.microsoft.com/office/powerpoint/2010/main" val="34924551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a:extLst>
            <a:ext uri="{FF2B5EF4-FFF2-40B4-BE49-F238E27FC236}">
              <a16:creationId xmlns:a16="http://schemas.microsoft.com/office/drawing/2014/main" id="{FCEB98C2-0C6E-6DE2-6379-25F89E354786}"/>
            </a:ext>
          </a:extLst>
        </p:cNvPr>
        <p:cNvGrpSpPr/>
        <p:nvPr/>
      </p:nvGrpSpPr>
      <p:grpSpPr>
        <a:xfrm>
          <a:off x="0" y="0"/>
          <a:ext cx="0" cy="0"/>
          <a:chOff x="0" y="0"/>
          <a:chExt cx="0" cy="0"/>
        </a:xfrm>
      </p:grpSpPr>
      <p:sp>
        <p:nvSpPr>
          <p:cNvPr id="2" name="Rectángulo 1">
            <a:extLst>
              <a:ext uri="{FF2B5EF4-FFF2-40B4-BE49-F238E27FC236}">
                <a16:creationId xmlns:a16="http://schemas.microsoft.com/office/drawing/2014/main" id="{15A3290F-92F6-3AA2-0FC5-D1371A2E27BD}"/>
              </a:ext>
            </a:extLst>
          </p:cNvPr>
          <p:cNvSpPr/>
          <p:nvPr/>
        </p:nvSpPr>
        <p:spPr>
          <a:xfrm>
            <a:off x="551011" y="199382"/>
            <a:ext cx="9414083" cy="830997"/>
          </a:xfrm>
          <a:prstGeom prst="rect">
            <a:avLst/>
          </a:prstGeom>
          <a:noFill/>
        </p:spPr>
        <p:txBody>
          <a:bodyPr wrap="square" lIns="91440" tIns="45720" rIns="91440" bIns="45720" anchor="t">
            <a:spAutoFit/>
          </a:bodyPr>
          <a:ls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MX" sz="2400" b="1" i="0" u="none" strike="noStrike" kern="1200" cap="none" spc="0" normalizeH="0" baseline="0" noProof="0">
                <a:ln>
                  <a:noFill/>
                </a:ln>
                <a:effectLst/>
                <a:uLnTx/>
                <a:uFillTx/>
                <a:latin typeface="Aptos ExtraBold"/>
                <a:ea typeface="+mn-ea"/>
                <a:cs typeface="+mn-cs"/>
              </a:rPr>
              <a:t>P.I. 8173 </a:t>
            </a:r>
            <a:r>
              <a:rPr kumimoji="0" lang="es-MX" sz="2400" b="1" i="0" u="none" strike="noStrike" kern="1200" cap="none" spc="0" normalizeH="0" baseline="0" noProof="0">
                <a:ln>
                  <a:noFill/>
                </a:ln>
                <a:solidFill>
                  <a:prstClr val="black">
                    <a:lumMod val="75000"/>
                    <a:lumOff val="25000"/>
                  </a:prstClr>
                </a:solidFill>
                <a:effectLst/>
                <a:uLnTx/>
                <a:uFillTx/>
                <a:latin typeface="Aptos ExtraBold"/>
                <a:ea typeface="+mn-ea"/>
                <a:cs typeface="+mn-cs"/>
              </a:rPr>
              <a:t>Modernización de las capacidades del Cuerpo Oficial de Bomberos Bogotá D.C.</a:t>
            </a:r>
          </a:p>
        </p:txBody>
      </p:sp>
      <p:sp>
        <p:nvSpPr>
          <p:cNvPr id="3" name="CuadroTexto 14">
            <a:extLst>
              <a:ext uri="{FF2B5EF4-FFF2-40B4-BE49-F238E27FC236}">
                <a16:creationId xmlns:a16="http://schemas.microsoft.com/office/drawing/2014/main" id="{AD2085EE-37F2-EF3C-1707-9ECF824DD0E9}"/>
              </a:ext>
            </a:extLst>
          </p:cNvPr>
          <p:cNvSpPr txBox="1"/>
          <p:nvPr/>
        </p:nvSpPr>
        <p:spPr>
          <a:xfrm rot="16200000">
            <a:off x="-803744" y="2046183"/>
            <a:ext cx="2370059" cy="161583"/>
          </a:xfrm>
          <a:prstGeom prst="rect">
            <a:avLst/>
          </a:prstGeom>
          <a:noFill/>
        </p:spPr>
        <p:txBody>
          <a:bodyPr wrap="square" lIns="68580" tIns="34290" rIns="68580" bIns="34290" rtlCol="0" anchor="t">
            <a:spAutoFit/>
          </a:bodyPr>
          <a:ls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385763" rtl="0" eaLnBrk="1" fontAlgn="auto" latinLnBrk="0" hangingPunct="1">
              <a:lnSpc>
                <a:spcPct val="100000"/>
              </a:lnSpc>
              <a:spcBef>
                <a:spcPts val="0"/>
              </a:spcBef>
              <a:spcAft>
                <a:spcPts val="0"/>
              </a:spcAft>
              <a:buClrTx/>
              <a:buSzTx/>
              <a:buFontTx/>
              <a:buNone/>
              <a:tabLst/>
              <a:defRPr/>
            </a:pPr>
            <a:r>
              <a:rPr kumimoji="0" lang="es-ES" sz="600" b="0" i="0" u="none" strike="noStrike" kern="1200" cap="none" spc="0" normalizeH="0" baseline="0" noProof="0">
                <a:ln>
                  <a:noFill/>
                </a:ln>
                <a:solidFill>
                  <a:prstClr val="black">
                    <a:lumMod val="75000"/>
                    <a:lumOff val="25000"/>
                  </a:prstClr>
                </a:solidFill>
                <a:effectLst/>
                <a:uLnTx/>
                <a:uFillTx/>
                <a:latin typeface="Calibri Light"/>
                <a:ea typeface="Calibri Light"/>
                <a:cs typeface="Calibri Light"/>
              </a:rPr>
              <a:t>Oficina Asesora de Planeación </a:t>
            </a:r>
          </a:p>
        </p:txBody>
      </p:sp>
      <p:sp>
        <p:nvSpPr>
          <p:cNvPr id="4" name="CuadroTexto 3">
            <a:extLst>
              <a:ext uri="{FF2B5EF4-FFF2-40B4-BE49-F238E27FC236}">
                <a16:creationId xmlns:a16="http://schemas.microsoft.com/office/drawing/2014/main" id="{24CC6273-9117-E9EE-01EC-56B43E402896}"/>
              </a:ext>
            </a:extLst>
          </p:cNvPr>
          <p:cNvSpPr txBox="1"/>
          <p:nvPr/>
        </p:nvSpPr>
        <p:spPr>
          <a:xfrm>
            <a:off x="613488" y="1175854"/>
            <a:ext cx="10545924" cy="84875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a:ln>
                  <a:noFill/>
                </a:ln>
                <a:solidFill>
                  <a:prstClr val="black"/>
                </a:solidFill>
                <a:effectLst/>
                <a:uLnTx/>
                <a:uFillTx/>
                <a:latin typeface="Aptos" panose="020B0004020202020204"/>
                <a:ea typeface="+mn-ea"/>
                <a:cs typeface="+mn-cs"/>
              </a:rPr>
              <a:t>10-Realizar 2 documentos de lineamientos técnicos para la construcción de estaciones de bomberos.</a:t>
            </a:r>
          </a:p>
          <a:p>
            <a:pPr algn="just">
              <a:lnSpc>
                <a:spcPct val="200000"/>
              </a:lnSpc>
              <a:defRPr/>
            </a:pPr>
            <a:r>
              <a:rPr lang="es-CO" sz="1800"/>
              <a:t>Responsable: Subdirección Corporativa.</a:t>
            </a:r>
          </a:p>
        </p:txBody>
      </p:sp>
      <p:sp>
        <p:nvSpPr>
          <p:cNvPr id="5" name="CuadroTexto 4">
            <a:extLst>
              <a:ext uri="{FF2B5EF4-FFF2-40B4-BE49-F238E27FC236}">
                <a16:creationId xmlns:a16="http://schemas.microsoft.com/office/drawing/2014/main" id="{482CA649-3288-D00C-93F5-5DCEEA46550F}"/>
              </a:ext>
            </a:extLst>
          </p:cNvPr>
          <p:cNvSpPr txBox="1"/>
          <p:nvPr/>
        </p:nvSpPr>
        <p:spPr>
          <a:xfrm>
            <a:off x="1661629" y="2989109"/>
            <a:ext cx="1660070" cy="646331"/>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800" b="1" i="0" u="none" strike="noStrike" kern="1200" cap="none" spc="0" normalizeH="0" baseline="0" noProof="0">
                <a:ln>
                  <a:noFill/>
                </a:ln>
                <a:solidFill>
                  <a:prstClr val="black"/>
                </a:solidFill>
                <a:effectLst/>
                <a:uLnTx/>
                <a:uFillTx/>
                <a:latin typeface="Aptos" panose="020B0004020202020204"/>
                <a:ea typeface="+mn-ea"/>
                <a:cs typeface="+mn-cs"/>
              </a:rPr>
              <a:t>Programado: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a:ln>
                  <a:noFill/>
                </a:ln>
                <a:solidFill>
                  <a:prstClr val="black"/>
                </a:solidFill>
                <a:effectLst/>
                <a:uLnTx/>
                <a:uFillTx/>
                <a:latin typeface="Aptos" panose="020B0004020202020204"/>
                <a:ea typeface="+mn-ea"/>
                <a:cs typeface="+mn-cs"/>
              </a:rPr>
              <a:t>0,</a:t>
            </a:r>
            <a:r>
              <a:rPr lang="es-MX">
                <a:solidFill>
                  <a:prstClr val="black"/>
                </a:solidFill>
                <a:latin typeface="Aptos" panose="020B0004020202020204"/>
              </a:rPr>
              <a:t>7</a:t>
            </a:r>
            <a:endParaRPr kumimoji="0" lang="es-CO" sz="1800" b="0" i="0" u="none" strike="noStrike" kern="1200" cap="none" spc="0" normalizeH="0" baseline="0" noProof="0">
              <a:ln>
                <a:noFill/>
              </a:ln>
              <a:solidFill>
                <a:prstClr val="black"/>
              </a:solidFill>
              <a:effectLst/>
              <a:uLnTx/>
              <a:uFillTx/>
              <a:latin typeface="Aptos" panose="020B0004020202020204"/>
              <a:ea typeface="+mn-ea"/>
              <a:cs typeface="+mn-cs"/>
            </a:endParaRPr>
          </a:p>
        </p:txBody>
      </p:sp>
      <p:sp>
        <p:nvSpPr>
          <p:cNvPr id="6" name="Rectángulo 5">
            <a:extLst>
              <a:ext uri="{FF2B5EF4-FFF2-40B4-BE49-F238E27FC236}">
                <a16:creationId xmlns:a16="http://schemas.microsoft.com/office/drawing/2014/main" id="{489F6891-17DE-5A20-9776-097FC2361A3D}"/>
              </a:ext>
            </a:extLst>
          </p:cNvPr>
          <p:cNvSpPr/>
          <p:nvPr/>
        </p:nvSpPr>
        <p:spPr>
          <a:xfrm>
            <a:off x="1474237" y="3079105"/>
            <a:ext cx="205274" cy="205274"/>
          </a:xfrm>
          <a:prstGeom prst="rect">
            <a:avLst/>
          </a:prstGeom>
          <a:solidFill>
            <a:srgbClr val="FFC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Aptos" panose="020B0004020202020204"/>
              <a:ea typeface="+mn-ea"/>
              <a:cs typeface="+mn-cs"/>
            </a:endParaRPr>
          </a:p>
        </p:txBody>
      </p:sp>
      <p:sp>
        <p:nvSpPr>
          <p:cNvPr id="7" name="CuadroTexto 6">
            <a:extLst>
              <a:ext uri="{FF2B5EF4-FFF2-40B4-BE49-F238E27FC236}">
                <a16:creationId xmlns:a16="http://schemas.microsoft.com/office/drawing/2014/main" id="{034F6886-A8CD-FC98-5D01-9B6930CEEF41}"/>
              </a:ext>
            </a:extLst>
          </p:cNvPr>
          <p:cNvSpPr txBox="1"/>
          <p:nvPr/>
        </p:nvSpPr>
        <p:spPr>
          <a:xfrm>
            <a:off x="3573624" y="3869297"/>
            <a:ext cx="2425960"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4800" b="1" i="0" u="none" strike="noStrike" kern="1200" cap="none" spc="0" normalizeH="0" baseline="0" noProof="0">
                <a:ln>
                  <a:noFill/>
                </a:ln>
                <a:solidFill>
                  <a:prstClr val="white"/>
                </a:solidFill>
                <a:effectLst/>
                <a:uLnTx/>
                <a:uFillTx/>
                <a:latin typeface="Aptos" panose="020B0004020202020204"/>
                <a:ea typeface="+mn-ea"/>
                <a:cs typeface="+mn-cs"/>
              </a:rPr>
              <a:t>65%</a:t>
            </a:r>
            <a:endParaRPr kumimoji="0" lang="es-CO" sz="4800" b="0" i="0" u="none" strike="noStrike" kern="1200" cap="none" spc="0" normalizeH="0" baseline="0" noProof="0">
              <a:ln>
                <a:noFill/>
              </a:ln>
              <a:solidFill>
                <a:prstClr val="white"/>
              </a:solidFill>
              <a:effectLst/>
              <a:uLnTx/>
              <a:uFillTx/>
              <a:latin typeface="Aptos" panose="020B0004020202020204"/>
              <a:ea typeface="+mn-ea"/>
              <a:cs typeface="+mn-cs"/>
            </a:endParaRPr>
          </a:p>
        </p:txBody>
      </p:sp>
      <p:sp>
        <p:nvSpPr>
          <p:cNvPr id="8" name="CuadroTexto 7">
            <a:extLst>
              <a:ext uri="{FF2B5EF4-FFF2-40B4-BE49-F238E27FC236}">
                <a16:creationId xmlns:a16="http://schemas.microsoft.com/office/drawing/2014/main" id="{846D2059-32DB-69EE-0AE1-E5B66779662F}"/>
              </a:ext>
            </a:extLst>
          </p:cNvPr>
          <p:cNvSpPr txBox="1"/>
          <p:nvPr/>
        </p:nvSpPr>
        <p:spPr>
          <a:xfrm>
            <a:off x="1661629" y="3642252"/>
            <a:ext cx="1660070" cy="646331"/>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800" b="1" i="0" u="none" strike="noStrike" kern="1200" cap="none" spc="0" normalizeH="0" baseline="0" noProof="0">
                <a:ln>
                  <a:noFill/>
                </a:ln>
                <a:solidFill>
                  <a:prstClr val="black"/>
                </a:solidFill>
                <a:effectLst/>
                <a:uLnTx/>
                <a:uFillTx/>
                <a:latin typeface="Aptos" panose="020B0004020202020204"/>
                <a:ea typeface="+mn-ea"/>
                <a:cs typeface="+mn-cs"/>
              </a:rPr>
              <a:t>Avance:</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a:ln>
                  <a:noFill/>
                </a:ln>
                <a:solidFill>
                  <a:prstClr val="black"/>
                </a:solidFill>
                <a:effectLst/>
                <a:uLnTx/>
                <a:uFillTx/>
                <a:latin typeface="Aptos" panose="020B0004020202020204"/>
                <a:ea typeface="+mn-ea"/>
                <a:cs typeface="+mn-cs"/>
              </a:rPr>
              <a:t>0,</a:t>
            </a:r>
            <a:r>
              <a:rPr lang="es-MX">
                <a:solidFill>
                  <a:prstClr val="black"/>
                </a:solidFill>
                <a:latin typeface="Aptos" panose="020B0004020202020204"/>
              </a:rPr>
              <a:t>1</a:t>
            </a:r>
            <a:r>
              <a:rPr kumimoji="0" lang="es-MX" sz="1800" b="0" i="0" u="none" strike="noStrike" kern="1200" cap="none" spc="0" normalizeH="0" baseline="0" noProof="0">
                <a:ln>
                  <a:noFill/>
                </a:ln>
                <a:solidFill>
                  <a:prstClr val="black"/>
                </a:solidFill>
                <a:effectLst/>
                <a:uLnTx/>
                <a:uFillTx/>
                <a:latin typeface="Aptos" panose="020B0004020202020204"/>
                <a:ea typeface="+mn-ea"/>
                <a:cs typeface="+mn-cs"/>
              </a:rPr>
              <a:t> </a:t>
            </a:r>
            <a:endParaRPr kumimoji="0" lang="es-CO" sz="1800" b="0" i="0" u="none" strike="noStrike" kern="1200" cap="none" spc="0" normalizeH="0" baseline="0" noProof="0">
              <a:ln>
                <a:noFill/>
              </a:ln>
              <a:solidFill>
                <a:prstClr val="black"/>
              </a:solidFill>
              <a:effectLst/>
              <a:uLnTx/>
              <a:uFillTx/>
              <a:latin typeface="Aptos" panose="020B0004020202020204"/>
              <a:ea typeface="+mn-ea"/>
              <a:cs typeface="+mn-cs"/>
            </a:endParaRPr>
          </a:p>
        </p:txBody>
      </p:sp>
      <p:sp>
        <p:nvSpPr>
          <p:cNvPr id="9" name="Rectángulo 8">
            <a:extLst>
              <a:ext uri="{FF2B5EF4-FFF2-40B4-BE49-F238E27FC236}">
                <a16:creationId xmlns:a16="http://schemas.microsoft.com/office/drawing/2014/main" id="{7743ADE5-2C37-9795-C854-E8CD51DCF099}"/>
              </a:ext>
            </a:extLst>
          </p:cNvPr>
          <p:cNvSpPr/>
          <p:nvPr/>
        </p:nvSpPr>
        <p:spPr>
          <a:xfrm>
            <a:off x="1474237" y="3732248"/>
            <a:ext cx="205274" cy="205274"/>
          </a:xfrm>
          <a:prstGeom prst="rect">
            <a:avLst/>
          </a:prstGeom>
          <a:solidFill>
            <a:srgbClr val="00206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Aptos" panose="020B0004020202020204"/>
              <a:ea typeface="+mn-ea"/>
              <a:cs typeface="+mn-cs"/>
            </a:endParaRPr>
          </a:p>
        </p:txBody>
      </p:sp>
      <p:sp>
        <p:nvSpPr>
          <p:cNvPr id="10" name="CuadroTexto 9">
            <a:extLst>
              <a:ext uri="{FF2B5EF4-FFF2-40B4-BE49-F238E27FC236}">
                <a16:creationId xmlns:a16="http://schemas.microsoft.com/office/drawing/2014/main" id="{B94CB409-D250-E301-AF2C-B6BB5A206AC8}"/>
              </a:ext>
            </a:extLst>
          </p:cNvPr>
          <p:cNvSpPr txBox="1"/>
          <p:nvPr/>
        </p:nvSpPr>
        <p:spPr>
          <a:xfrm>
            <a:off x="1198208" y="2572730"/>
            <a:ext cx="1712943" cy="40011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2000" b="1" i="0" u="none" strike="noStrike" kern="1200" cap="none" spc="0" normalizeH="0" baseline="0" noProof="0">
                <a:ln>
                  <a:noFill/>
                </a:ln>
                <a:solidFill>
                  <a:prstClr val="black"/>
                </a:solidFill>
                <a:effectLst/>
                <a:uLnTx/>
                <a:uFillTx/>
                <a:latin typeface="Aptos" panose="020B0004020202020204"/>
                <a:ea typeface="+mn-ea"/>
                <a:cs typeface="+mn-cs"/>
              </a:rPr>
              <a:t>Meta 2024:</a:t>
            </a:r>
            <a:endParaRPr kumimoji="0" lang="es-CO" sz="2000" b="0" i="0" u="none" strike="noStrike" kern="1200" cap="none" spc="0" normalizeH="0" baseline="0" noProof="0">
              <a:ln>
                <a:noFill/>
              </a:ln>
              <a:solidFill>
                <a:prstClr val="black"/>
              </a:solidFill>
              <a:effectLst/>
              <a:uLnTx/>
              <a:uFillTx/>
              <a:latin typeface="Aptos" panose="020B0004020202020204"/>
              <a:ea typeface="+mn-ea"/>
              <a:cs typeface="+mn-cs"/>
            </a:endParaRPr>
          </a:p>
        </p:txBody>
      </p:sp>
      <p:sp>
        <p:nvSpPr>
          <p:cNvPr id="11" name="CuadroTexto 10">
            <a:extLst>
              <a:ext uri="{FF2B5EF4-FFF2-40B4-BE49-F238E27FC236}">
                <a16:creationId xmlns:a16="http://schemas.microsoft.com/office/drawing/2014/main" id="{CA002B20-10B0-A5A4-E4B7-544225ADE59B}"/>
              </a:ext>
            </a:extLst>
          </p:cNvPr>
          <p:cNvSpPr txBox="1"/>
          <p:nvPr/>
        </p:nvSpPr>
        <p:spPr>
          <a:xfrm>
            <a:off x="8193057" y="3166390"/>
            <a:ext cx="3544853" cy="369332"/>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800" b="1" i="0" u="none" strike="noStrike" kern="1200" cap="none" spc="0" normalizeH="0" baseline="0" noProof="0">
                <a:ln>
                  <a:noFill/>
                </a:ln>
                <a:solidFill>
                  <a:prstClr val="black"/>
                </a:solidFill>
                <a:effectLst/>
                <a:uLnTx/>
                <a:uFillTx/>
                <a:latin typeface="Aptos" panose="020B0004020202020204"/>
                <a:ea typeface="+mn-ea"/>
                <a:cs typeface="+mn-cs"/>
              </a:rPr>
              <a:t>Apropiación: </a:t>
            </a:r>
            <a:r>
              <a:rPr kumimoji="0" lang="es-MX" sz="1800" b="0" i="0" u="none" strike="noStrike" kern="1200" cap="none" spc="0" normalizeH="0" baseline="0" noProof="0">
                <a:ln>
                  <a:noFill/>
                </a:ln>
                <a:solidFill>
                  <a:prstClr val="black"/>
                </a:solidFill>
                <a:effectLst/>
                <a:uLnTx/>
                <a:uFillTx/>
                <a:latin typeface="Aptos" panose="020B0004020202020204"/>
                <a:ea typeface="+mn-ea"/>
                <a:cs typeface="+mn-cs"/>
              </a:rPr>
              <a:t> $635.850.633</a:t>
            </a:r>
            <a:endParaRPr kumimoji="0" lang="es-CO" sz="1800" b="0" i="0" u="none" strike="noStrike" kern="1200" cap="none" spc="0" normalizeH="0" baseline="0" noProof="0">
              <a:ln>
                <a:noFill/>
              </a:ln>
              <a:solidFill>
                <a:prstClr val="black"/>
              </a:solidFill>
              <a:effectLst/>
              <a:uLnTx/>
              <a:uFillTx/>
              <a:latin typeface="Aptos" panose="020B0004020202020204"/>
              <a:ea typeface="+mn-ea"/>
              <a:cs typeface="+mn-cs"/>
            </a:endParaRPr>
          </a:p>
        </p:txBody>
      </p:sp>
      <p:sp>
        <p:nvSpPr>
          <p:cNvPr id="12" name="CuadroTexto 11">
            <a:extLst>
              <a:ext uri="{FF2B5EF4-FFF2-40B4-BE49-F238E27FC236}">
                <a16:creationId xmlns:a16="http://schemas.microsoft.com/office/drawing/2014/main" id="{4B8D9DFA-2927-934B-ECE8-FBEFD8D663C2}"/>
              </a:ext>
            </a:extLst>
          </p:cNvPr>
          <p:cNvSpPr txBox="1"/>
          <p:nvPr/>
        </p:nvSpPr>
        <p:spPr>
          <a:xfrm>
            <a:off x="6945865" y="2750011"/>
            <a:ext cx="2487383" cy="40011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2000" b="1" i="0" u="none" strike="noStrike" kern="1200" cap="none" spc="0" normalizeH="0" baseline="0" noProof="0">
                <a:ln>
                  <a:noFill/>
                </a:ln>
                <a:solidFill>
                  <a:prstClr val="black"/>
                </a:solidFill>
                <a:effectLst/>
                <a:uLnTx/>
                <a:uFillTx/>
                <a:latin typeface="Aptos" panose="020B0004020202020204"/>
                <a:ea typeface="+mn-ea"/>
                <a:cs typeface="+mn-cs"/>
              </a:rPr>
              <a:t>Presupuesto 2024:</a:t>
            </a:r>
            <a:endParaRPr kumimoji="0" lang="es-CO" sz="2000" b="0" i="0" u="none" strike="noStrike" kern="1200" cap="none" spc="0" normalizeH="0" baseline="0" noProof="0">
              <a:ln>
                <a:noFill/>
              </a:ln>
              <a:solidFill>
                <a:prstClr val="black"/>
              </a:solidFill>
              <a:effectLst/>
              <a:uLnTx/>
              <a:uFillTx/>
              <a:latin typeface="Aptos" panose="020B0004020202020204"/>
              <a:ea typeface="+mn-ea"/>
              <a:cs typeface="+mn-cs"/>
            </a:endParaRPr>
          </a:p>
        </p:txBody>
      </p:sp>
      <p:sp>
        <p:nvSpPr>
          <p:cNvPr id="13" name="CuadroTexto 12">
            <a:extLst>
              <a:ext uri="{FF2B5EF4-FFF2-40B4-BE49-F238E27FC236}">
                <a16:creationId xmlns:a16="http://schemas.microsoft.com/office/drawing/2014/main" id="{FFE633D6-7469-7C7D-A22E-24BAF5F31569}"/>
              </a:ext>
            </a:extLst>
          </p:cNvPr>
          <p:cNvSpPr txBox="1"/>
          <p:nvPr/>
        </p:nvSpPr>
        <p:spPr>
          <a:xfrm>
            <a:off x="7969122" y="3539615"/>
            <a:ext cx="3414224" cy="369332"/>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800" b="1" i="0" u="none" strike="noStrike" kern="1200" cap="none" spc="0" normalizeH="0" baseline="0" noProof="0">
                <a:ln>
                  <a:noFill/>
                </a:ln>
                <a:solidFill>
                  <a:prstClr val="black"/>
                </a:solidFill>
                <a:effectLst/>
                <a:uLnTx/>
                <a:uFillTx/>
                <a:latin typeface="Aptos" panose="020B0004020202020204"/>
                <a:ea typeface="+mn-ea"/>
                <a:cs typeface="+mn-cs"/>
              </a:rPr>
              <a:t>Compromisos: </a:t>
            </a:r>
            <a:r>
              <a:rPr kumimoji="0" lang="es-MX" sz="1800" b="0" i="0" u="none" strike="noStrike" kern="1200" cap="none" spc="0" normalizeH="0" baseline="0" noProof="0">
                <a:ln>
                  <a:noFill/>
                </a:ln>
                <a:solidFill>
                  <a:prstClr val="black"/>
                </a:solidFill>
                <a:effectLst/>
                <a:uLnTx/>
                <a:uFillTx/>
                <a:latin typeface="Aptos" panose="020B0004020202020204"/>
                <a:ea typeface="+mn-ea"/>
                <a:cs typeface="+mn-cs"/>
              </a:rPr>
              <a:t> $32.500.000</a:t>
            </a:r>
            <a:endParaRPr kumimoji="0" lang="es-CO" sz="1800" b="0" i="0" u="none" strike="noStrike" kern="1200" cap="none" spc="0" normalizeH="0" baseline="0" noProof="0">
              <a:ln>
                <a:noFill/>
              </a:ln>
              <a:solidFill>
                <a:prstClr val="black"/>
              </a:solidFill>
              <a:effectLst/>
              <a:uLnTx/>
              <a:uFillTx/>
              <a:latin typeface="Aptos" panose="020B0004020202020204"/>
              <a:ea typeface="+mn-ea"/>
              <a:cs typeface="+mn-cs"/>
            </a:endParaRPr>
          </a:p>
        </p:txBody>
      </p:sp>
      <p:sp>
        <p:nvSpPr>
          <p:cNvPr id="14" name="CuadroTexto 13">
            <a:extLst>
              <a:ext uri="{FF2B5EF4-FFF2-40B4-BE49-F238E27FC236}">
                <a16:creationId xmlns:a16="http://schemas.microsoft.com/office/drawing/2014/main" id="{C855ED05-5288-0F8B-FB27-6B0BBE77869E}"/>
              </a:ext>
            </a:extLst>
          </p:cNvPr>
          <p:cNvSpPr txBox="1"/>
          <p:nvPr/>
        </p:nvSpPr>
        <p:spPr>
          <a:xfrm>
            <a:off x="8892853" y="3912840"/>
            <a:ext cx="3003677" cy="369332"/>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800" b="1" i="0" u="none" strike="noStrike" kern="1200" cap="none" spc="0" normalizeH="0" baseline="0" noProof="0">
                <a:ln>
                  <a:noFill/>
                </a:ln>
                <a:solidFill>
                  <a:prstClr val="black"/>
                </a:solidFill>
                <a:effectLst/>
                <a:uLnTx/>
                <a:uFillTx/>
                <a:latin typeface="Aptos" panose="020B0004020202020204"/>
                <a:ea typeface="+mn-ea"/>
                <a:cs typeface="+mn-cs"/>
              </a:rPr>
              <a:t>Giros: </a:t>
            </a:r>
            <a:r>
              <a:rPr kumimoji="0" lang="es-MX" sz="1800" b="0" i="0" u="none" strike="noStrike" kern="1200" cap="none" spc="0" normalizeH="0" baseline="0" noProof="0">
                <a:ln>
                  <a:noFill/>
                </a:ln>
                <a:solidFill>
                  <a:prstClr val="black"/>
                </a:solidFill>
                <a:effectLst/>
                <a:uLnTx/>
                <a:uFillTx/>
                <a:latin typeface="Aptos" panose="020B0004020202020204"/>
                <a:ea typeface="+mn-ea"/>
                <a:cs typeface="+mn-cs"/>
              </a:rPr>
              <a:t> $-</a:t>
            </a:r>
            <a:endParaRPr kumimoji="0" lang="es-CO" sz="1800" b="0" i="0" u="none" strike="noStrike" kern="1200" cap="none" spc="0" normalizeH="0" baseline="0" noProof="0">
              <a:ln>
                <a:noFill/>
              </a:ln>
              <a:solidFill>
                <a:prstClr val="black"/>
              </a:solidFill>
              <a:effectLst/>
              <a:uLnTx/>
              <a:uFillTx/>
              <a:latin typeface="Aptos" panose="020B0004020202020204"/>
              <a:ea typeface="+mn-ea"/>
              <a:cs typeface="+mn-cs"/>
            </a:endParaRPr>
          </a:p>
        </p:txBody>
      </p:sp>
      <p:graphicFrame>
        <p:nvGraphicFramePr>
          <p:cNvPr id="15" name="Gráfico 14">
            <a:extLst>
              <a:ext uri="{FF2B5EF4-FFF2-40B4-BE49-F238E27FC236}">
                <a16:creationId xmlns:a16="http://schemas.microsoft.com/office/drawing/2014/main" id="{DCDCA14D-093E-0289-949C-277D0FEE3CF1}"/>
              </a:ext>
            </a:extLst>
          </p:cNvPr>
          <p:cNvGraphicFramePr/>
          <p:nvPr/>
        </p:nvGraphicFramePr>
        <p:xfrm>
          <a:off x="3116424" y="2360644"/>
          <a:ext cx="3153747" cy="250993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Tabla 17">
            <a:extLst>
              <a:ext uri="{FF2B5EF4-FFF2-40B4-BE49-F238E27FC236}">
                <a16:creationId xmlns:a16="http://schemas.microsoft.com/office/drawing/2014/main" id="{ABE51A37-40E6-B6C7-E3FE-73D45D4848D0}"/>
              </a:ext>
            </a:extLst>
          </p:cNvPr>
          <p:cNvGraphicFramePr>
            <a:graphicFrameLocks noGrp="1"/>
          </p:cNvGraphicFramePr>
          <p:nvPr/>
        </p:nvGraphicFramePr>
        <p:xfrm>
          <a:off x="1456079" y="6087914"/>
          <a:ext cx="8630312" cy="518160"/>
        </p:xfrm>
        <a:graphic>
          <a:graphicData uri="http://schemas.openxmlformats.org/drawingml/2006/table">
            <a:tbl>
              <a:tblPr firstRow="1" bandRow="1">
                <a:tableStyleId>{5C22544A-7EE6-4342-B048-85BDC9FD1C3A}</a:tableStyleId>
              </a:tblPr>
              <a:tblGrid>
                <a:gridCol w="4315156">
                  <a:extLst>
                    <a:ext uri="{9D8B030D-6E8A-4147-A177-3AD203B41FA5}">
                      <a16:colId xmlns:a16="http://schemas.microsoft.com/office/drawing/2014/main" val="2814354756"/>
                    </a:ext>
                  </a:extLst>
                </a:gridCol>
                <a:gridCol w="4315156">
                  <a:extLst>
                    <a:ext uri="{9D8B030D-6E8A-4147-A177-3AD203B41FA5}">
                      <a16:colId xmlns:a16="http://schemas.microsoft.com/office/drawing/2014/main" val="1557970858"/>
                    </a:ext>
                  </a:extLst>
                </a:gridCol>
              </a:tblGrid>
              <a:tr h="148194">
                <a:tc>
                  <a:txBody>
                    <a:bodyPr/>
                    <a:lstStyle/>
                    <a:p>
                      <a:pPr algn="ctr"/>
                      <a:r>
                        <a:rPr lang="es-MX" sz="1100"/>
                        <a:t>Bogdata</a:t>
                      </a:r>
                      <a:endParaRPr lang="es-CO" sz="1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r>
                        <a:rPr lang="es-MX" sz="1100"/>
                        <a:t>Segplan </a:t>
                      </a:r>
                      <a:endParaRPr lang="es-CO" sz="1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3245861610"/>
                  </a:ext>
                </a:extLst>
              </a:tr>
              <a:tr h="20096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100"/>
                        <a:t>Fuente de información Financiera (Corte 31 de Octubre)</a:t>
                      </a:r>
                      <a:endParaRPr lang="es-CO" sz="1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s-MX" sz="1100"/>
                        <a:t>Información de Metas (Corte 30 de septiembre</a:t>
                      </a:r>
                      <a:endParaRPr lang="es-CO" sz="1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03064589"/>
                  </a:ext>
                </a:extLst>
              </a:tr>
            </a:tbl>
          </a:graphicData>
        </a:graphic>
      </p:graphicFrame>
    </p:spTree>
    <p:extLst>
      <p:ext uri="{BB962C8B-B14F-4D97-AF65-F5344CB8AC3E}">
        <p14:creationId xmlns:p14="http://schemas.microsoft.com/office/powerpoint/2010/main" val="16195156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a:extLst>
            <a:ext uri="{FF2B5EF4-FFF2-40B4-BE49-F238E27FC236}">
              <a16:creationId xmlns:a16="http://schemas.microsoft.com/office/drawing/2014/main" id="{84B9B739-6EDD-60BB-9DDB-FF562E9BAA90}"/>
            </a:ext>
          </a:extLst>
        </p:cNvPr>
        <p:cNvGrpSpPr/>
        <p:nvPr/>
      </p:nvGrpSpPr>
      <p:grpSpPr>
        <a:xfrm>
          <a:off x="0" y="0"/>
          <a:ext cx="0" cy="0"/>
          <a:chOff x="0" y="0"/>
          <a:chExt cx="0" cy="0"/>
        </a:xfrm>
      </p:grpSpPr>
      <p:sp>
        <p:nvSpPr>
          <p:cNvPr id="2" name="Rectángulo 1">
            <a:extLst>
              <a:ext uri="{FF2B5EF4-FFF2-40B4-BE49-F238E27FC236}">
                <a16:creationId xmlns:a16="http://schemas.microsoft.com/office/drawing/2014/main" id="{B1D69907-D35B-283E-F657-A582D3F506BB}"/>
              </a:ext>
            </a:extLst>
          </p:cNvPr>
          <p:cNvSpPr/>
          <p:nvPr/>
        </p:nvSpPr>
        <p:spPr>
          <a:xfrm>
            <a:off x="605603" y="480280"/>
            <a:ext cx="6600416" cy="461665"/>
          </a:xfrm>
          <a:prstGeom prst="rect">
            <a:avLst/>
          </a:prstGeom>
          <a:noFill/>
        </p:spPr>
        <p:txBody>
          <a:bodyPr wrap="square" lIns="91440" tIns="45720" rIns="91440" bIns="45720" anchor="t">
            <a:spAutoFit/>
          </a:bodyPr>
          <a:ls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defTabSz="457200" rtl="0" eaLnBrk="1" fontAlgn="auto" latinLnBrk="0" hangingPunct="1">
              <a:lnSpc>
                <a:spcPct val="100000"/>
              </a:lnSpc>
              <a:spcBef>
                <a:spcPts val="0"/>
              </a:spcBef>
              <a:spcAft>
                <a:spcPts val="0"/>
              </a:spcAft>
              <a:buClrTx/>
              <a:buSzTx/>
              <a:buFontTx/>
              <a:buNone/>
              <a:tabLst/>
              <a:defRPr/>
            </a:pPr>
            <a:r>
              <a:rPr lang="es-CO" sz="2400" b="1">
                <a:solidFill>
                  <a:prstClr val="black">
                    <a:lumMod val="75000"/>
                    <a:lumOff val="25000"/>
                  </a:prstClr>
                </a:solidFill>
                <a:latin typeface="Aptos ExtraBold"/>
              </a:rPr>
              <a:t>ALERTAS Y RECOMENDACIONES</a:t>
            </a:r>
            <a:endParaRPr kumimoji="0" lang="es-CO" sz="2400" b="1" i="0" u="none" strike="noStrike" kern="1200" cap="none" spc="0" normalizeH="0" baseline="0" noProof="0">
              <a:ln>
                <a:noFill/>
              </a:ln>
              <a:solidFill>
                <a:prstClr val="black">
                  <a:lumMod val="75000"/>
                  <a:lumOff val="25000"/>
                </a:prstClr>
              </a:solidFill>
              <a:effectLst/>
              <a:uLnTx/>
              <a:uFillTx/>
              <a:latin typeface="Aptos ExtraBold"/>
              <a:ea typeface="+mn-ea"/>
              <a:cs typeface="+mn-cs"/>
            </a:endParaRPr>
          </a:p>
        </p:txBody>
      </p:sp>
      <p:sp>
        <p:nvSpPr>
          <p:cNvPr id="3" name="CuadroTexto 2">
            <a:extLst>
              <a:ext uri="{FF2B5EF4-FFF2-40B4-BE49-F238E27FC236}">
                <a16:creationId xmlns:a16="http://schemas.microsoft.com/office/drawing/2014/main" id="{064F1F68-3804-D621-4B75-74CA8C3C8B0D}"/>
              </a:ext>
            </a:extLst>
          </p:cNvPr>
          <p:cNvSpPr txBox="1"/>
          <p:nvPr/>
        </p:nvSpPr>
        <p:spPr>
          <a:xfrm>
            <a:off x="924972" y="1650010"/>
            <a:ext cx="9927464" cy="33239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lgn="just">
              <a:buFont typeface="Wingdings" panose="05000000000000000000" pitchFamily="2" charset="2"/>
              <a:buChar char="Ø"/>
            </a:pPr>
            <a:r>
              <a:rPr lang="es-MX" sz="1400"/>
              <a:t>La meta Proyecto de inversión </a:t>
            </a:r>
            <a:r>
              <a:rPr lang="es-MX" sz="1400" b="1"/>
              <a:t>Actualizar e implementar el 100% del Plan Anual de Seguridad y Privacidad de la Información</a:t>
            </a:r>
            <a:r>
              <a:rPr lang="es-MX" sz="1400"/>
              <a:t>, asociada al proyecto 8126, </a:t>
            </a:r>
            <a:r>
              <a:rPr lang="es-ES" sz="1400"/>
              <a:t>no presenta avance frente a la magnitud programada para 2024.</a:t>
            </a:r>
          </a:p>
          <a:p>
            <a:pPr marL="342900" indent="-342900" algn="just">
              <a:buFont typeface="Wingdings" panose="05000000000000000000" pitchFamily="2" charset="2"/>
              <a:buChar char="Ø"/>
            </a:pPr>
            <a:endParaRPr lang="es-ES" sz="1400"/>
          </a:p>
          <a:p>
            <a:pPr marL="342900" indent="-342900" algn="just">
              <a:buFont typeface="Wingdings" panose="05000000000000000000" pitchFamily="2" charset="2"/>
              <a:buChar char="Ø"/>
            </a:pPr>
            <a:r>
              <a:rPr lang="es-ES" sz="1400"/>
              <a:t>Las siguientes metas proyecto de inversión presentan baja ejecución:</a:t>
            </a:r>
          </a:p>
          <a:p>
            <a:pPr algn="just"/>
            <a:endParaRPr lang="es-ES" sz="1400"/>
          </a:p>
          <a:p>
            <a:pPr marL="285750" indent="-285750" algn="just">
              <a:buFont typeface="Wingdings" panose="05000000000000000000" pitchFamily="2" charset="2"/>
              <a:buChar char="§"/>
            </a:pPr>
            <a:r>
              <a:rPr lang="es-MX" sz="1400"/>
              <a:t>Desarrollar el 100% de las acciones asociadas al fortalecimiento de la infraestructura tecnológica y de comunicaciones de la UAECOB</a:t>
            </a:r>
          </a:p>
          <a:p>
            <a:pPr marL="285750" indent="-285750" algn="just">
              <a:buFont typeface="Wingdings" panose="05000000000000000000" pitchFamily="2" charset="2"/>
              <a:buChar char="§"/>
            </a:pPr>
            <a:r>
              <a:rPr kumimoji="0" lang="es-MX" sz="1400" b="0" i="0" u="none" strike="noStrike" kern="1200" cap="none" spc="0" normalizeH="0" baseline="0" noProof="0">
                <a:ln>
                  <a:noFill/>
                </a:ln>
                <a:solidFill>
                  <a:prstClr val="black"/>
                </a:solidFill>
                <a:effectLst/>
                <a:uLnTx/>
                <a:uFillTx/>
                <a:latin typeface="Aptos" panose="020B0004020202020204"/>
                <a:ea typeface="+mn-ea"/>
                <a:cs typeface="+mn-cs"/>
              </a:rPr>
              <a:t>Implementar el 100% del programa de capacitación, formación y entrenamiento al personal uniformado de la Unidad Administrativa Cuerpo Oficial de Bomberos de Bogotá.</a:t>
            </a:r>
          </a:p>
          <a:p>
            <a:pPr marL="285750" indent="-285750" algn="just">
              <a:buFont typeface="Wingdings" panose="05000000000000000000" pitchFamily="2" charset="2"/>
              <a:buChar char="§"/>
            </a:pPr>
            <a:r>
              <a:rPr kumimoji="0" lang="es-MX" sz="1400" b="0" i="0" u="none" strike="noStrike" kern="1200" cap="none" spc="0" normalizeH="0" baseline="0" noProof="0">
                <a:ln>
                  <a:noFill/>
                </a:ln>
                <a:solidFill>
                  <a:prstClr val="black"/>
                </a:solidFill>
                <a:effectLst/>
                <a:uLnTx/>
                <a:uFillTx/>
                <a:latin typeface="Aptos" panose="020B0004020202020204"/>
                <a:ea typeface="+mn-ea"/>
                <a:cs typeface="+mn-cs"/>
              </a:rPr>
              <a:t>Realizar 2 documentos de lineamientos técnicos para la construcción de estaciones de bomberos</a:t>
            </a:r>
          </a:p>
          <a:p>
            <a:pPr marL="285750" indent="-285750" algn="just">
              <a:buFont typeface="Wingdings" panose="05000000000000000000" pitchFamily="2" charset="2"/>
              <a:buChar char="Ø"/>
            </a:pPr>
            <a:endParaRPr lang="es-MX" sz="1400">
              <a:solidFill>
                <a:prstClr val="black"/>
              </a:solidFill>
              <a:latin typeface="Aptos" panose="020B0004020202020204"/>
            </a:endParaRPr>
          </a:p>
          <a:p>
            <a:pPr marL="342900" indent="-342900" algn="just">
              <a:buFont typeface="Wingdings" panose="05000000000000000000" pitchFamily="2" charset="2"/>
              <a:buChar char="Ø"/>
            </a:pPr>
            <a:r>
              <a:rPr lang="es-ES" sz="1400"/>
              <a:t>Es importante que a la meta </a:t>
            </a:r>
            <a:r>
              <a:rPr kumimoji="0" lang="es-MX" sz="1400" b="0" i="0" u="none" strike="noStrike" kern="1200" cap="none" spc="0" normalizeH="0" baseline="0" noProof="0">
                <a:ln>
                  <a:noFill/>
                </a:ln>
                <a:solidFill>
                  <a:prstClr val="black"/>
                </a:solidFill>
                <a:effectLst/>
                <a:uLnTx/>
                <a:uFillTx/>
                <a:latin typeface="Aptos" panose="020B0004020202020204"/>
                <a:ea typeface="+mn-ea"/>
                <a:cs typeface="+mn-cs"/>
              </a:rPr>
              <a:t>8-Construir 1 sede de bomberos de la UAECOB, se le asigne magnitud para la vigencia 2024, dado que se le programaron recursos en el mes de octubre.</a:t>
            </a:r>
            <a:endParaRPr lang="es-ES" sz="1400"/>
          </a:p>
          <a:p>
            <a:pPr algn="just"/>
            <a:endParaRPr lang="es-ES" sz="1400"/>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prstClr val="black"/>
              </a:solidFill>
              <a:effectLst/>
              <a:uLnTx/>
              <a:uFillTx/>
              <a:latin typeface="Calibri"/>
              <a:ea typeface="Calibri"/>
              <a:cs typeface="Calibri"/>
            </a:endParaRPr>
          </a:p>
        </p:txBody>
      </p:sp>
      <p:sp>
        <p:nvSpPr>
          <p:cNvPr id="4" name="CuadroTexto 14">
            <a:extLst>
              <a:ext uri="{FF2B5EF4-FFF2-40B4-BE49-F238E27FC236}">
                <a16:creationId xmlns:a16="http://schemas.microsoft.com/office/drawing/2014/main" id="{2E249D14-F688-AF30-DE0F-703E372565EB}"/>
              </a:ext>
            </a:extLst>
          </p:cNvPr>
          <p:cNvSpPr txBox="1"/>
          <p:nvPr/>
        </p:nvSpPr>
        <p:spPr>
          <a:xfrm rot="16200000">
            <a:off x="-803744" y="2046183"/>
            <a:ext cx="2370059" cy="161583"/>
          </a:xfrm>
          <a:prstGeom prst="rect">
            <a:avLst/>
          </a:prstGeom>
          <a:noFill/>
        </p:spPr>
        <p:txBody>
          <a:bodyPr wrap="square" lIns="68580" tIns="34290" rIns="68580" bIns="34290" rtlCol="0" anchor="t">
            <a:spAutoFit/>
          </a:bodyPr>
          <a:ls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385763" rtl="0" eaLnBrk="1" fontAlgn="auto" latinLnBrk="0" hangingPunct="1">
              <a:lnSpc>
                <a:spcPct val="100000"/>
              </a:lnSpc>
              <a:spcBef>
                <a:spcPts val="0"/>
              </a:spcBef>
              <a:spcAft>
                <a:spcPts val="0"/>
              </a:spcAft>
              <a:buClrTx/>
              <a:buSzTx/>
              <a:buFontTx/>
              <a:buNone/>
              <a:tabLst/>
              <a:defRPr/>
            </a:pPr>
            <a:r>
              <a:rPr kumimoji="0" lang="es-ES" sz="600" b="0" i="0" u="none" strike="noStrike" kern="1200" cap="none" spc="0" normalizeH="0" baseline="0" noProof="0">
                <a:ln>
                  <a:noFill/>
                </a:ln>
                <a:solidFill>
                  <a:prstClr val="black">
                    <a:lumMod val="75000"/>
                    <a:lumOff val="25000"/>
                  </a:prstClr>
                </a:solidFill>
                <a:effectLst/>
                <a:uLnTx/>
                <a:uFillTx/>
                <a:latin typeface="Calibri Light"/>
                <a:ea typeface="Calibri Light"/>
                <a:cs typeface="Calibri Light"/>
              </a:rPr>
              <a:t>Oficina Asesora de Planeación </a:t>
            </a:r>
          </a:p>
        </p:txBody>
      </p:sp>
    </p:spTree>
    <p:extLst>
      <p:ext uri="{BB962C8B-B14F-4D97-AF65-F5344CB8AC3E}">
        <p14:creationId xmlns:p14="http://schemas.microsoft.com/office/powerpoint/2010/main" val="36926673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a:extLst>
            <a:ext uri="{FF2B5EF4-FFF2-40B4-BE49-F238E27FC236}">
              <a16:creationId xmlns:a16="http://schemas.microsoft.com/office/drawing/2014/main" id="{29CCFB50-F1F6-D269-DC7D-5EBFCA98D06B}"/>
            </a:ext>
          </a:extLst>
        </p:cNvPr>
        <p:cNvGrpSpPr/>
        <p:nvPr/>
      </p:nvGrpSpPr>
      <p:grpSpPr>
        <a:xfrm>
          <a:off x="0" y="0"/>
          <a:ext cx="0" cy="0"/>
          <a:chOff x="0" y="0"/>
          <a:chExt cx="0" cy="0"/>
        </a:xfrm>
      </p:grpSpPr>
      <p:sp>
        <p:nvSpPr>
          <p:cNvPr id="5" name="CuadroTexto 4">
            <a:extLst>
              <a:ext uri="{FF2B5EF4-FFF2-40B4-BE49-F238E27FC236}">
                <a16:creationId xmlns:a16="http://schemas.microsoft.com/office/drawing/2014/main" id="{5891986E-9E0E-3308-3076-8ECA438B4CDC}"/>
              </a:ext>
            </a:extLst>
          </p:cNvPr>
          <p:cNvSpPr txBox="1"/>
          <p:nvPr/>
        </p:nvSpPr>
        <p:spPr>
          <a:xfrm>
            <a:off x="773587" y="363893"/>
            <a:ext cx="10796372"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7200" b="1" i="0" u="none" strike="noStrike" kern="1200" cap="none" spc="0" normalizeH="0" baseline="0" noProof="0">
                <a:ln>
                  <a:noFill/>
                </a:ln>
                <a:solidFill>
                  <a:srgbClr val="D32D37"/>
                </a:solidFill>
                <a:effectLst/>
                <a:uLnTx/>
                <a:uFillTx/>
                <a:latin typeface="Aptos Black"/>
                <a:ea typeface="+mn-lt"/>
                <a:cs typeface="+mn-lt"/>
              </a:rPr>
              <a:t>Ejecución </a:t>
            </a:r>
            <a:r>
              <a:rPr lang="es-MX" sz="7200" b="1">
                <a:solidFill>
                  <a:srgbClr val="D32D37"/>
                </a:solidFill>
                <a:latin typeface="Aptos Black"/>
                <a:ea typeface="+mn-lt"/>
                <a:cs typeface="+mn-lt"/>
              </a:rPr>
              <a:t>financiera </a:t>
            </a:r>
            <a:r>
              <a:rPr kumimoji="0" lang="es-MX" sz="7200" b="1" i="0" u="none" strike="noStrike" kern="1200" cap="none" spc="0" normalizeH="0" baseline="0" noProof="0">
                <a:ln>
                  <a:noFill/>
                </a:ln>
                <a:solidFill>
                  <a:srgbClr val="D32D37"/>
                </a:solidFill>
                <a:effectLst/>
                <a:uLnTx/>
                <a:uFillTx/>
                <a:latin typeface="Aptos Black"/>
                <a:ea typeface="+mn-lt"/>
                <a:cs typeface="+mn-lt"/>
              </a:rPr>
              <a:t>Metas</a:t>
            </a:r>
            <a:r>
              <a:rPr lang="es-MX" sz="7200" b="1">
                <a:solidFill>
                  <a:srgbClr val="D32D37"/>
                </a:solidFill>
                <a:latin typeface="Aptos Black"/>
                <a:ea typeface="+mn-lt"/>
                <a:cs typeface="+mn-lt"/>
              </a:rPr>
              <a:t> Proyecto de inversión </a:t>
            </a:r>
          </a:p>
        </p:txBody>
      </p:sp>
      <p:sp>
        <p:nvSpPr>
          <p:cNvPr id="3" name="CuadroTexto 2">
            <a:extLst>
              <a:ext uri="{FF2B5EF4-FFF2-40B4-BE49-F238E27FC236}">
                <a16:creationId xmlns:a16="http://schemas.microsoft.com/office/drawing/2014/main" id="{DFBB9948-A028-9788-E95A-AF6CC4586E07}"/>
              </a:ext>
            </a:extLst>
          </p:cNvPr>
          <p:cNvSpPr txBox="1"/>
          <p:nvPr/>
        </p:nvSpPr>
        <p:spPr>
          <a:xfrm>
            <a:off x="1583872" y="3870945"/>
            <a:ext cx="9631524" cy="95410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2800" b="1" i="0" u="none" strike="noStrike" kern="1200" cap="none" spc="0" normalizeH="0" baseline="0" noProof="0">
                <a:ln>
                  <a:noFill/>
                </a:ln>
                <a:solidFill>
                  <a:srgbClr val="D32D37"/>
                </a:solidFill>
                <a:effectLst/>
                <a:uLnTx/>
                <a:uFillTx/>
                <a:latin typeface="Aptos Black"/>
                <a:ea typeface="+mn-lt"/>
                <a:cs typeface="+mn-lt"/>
              </a:rPr>
              <a:t>PI 8126 - Fortalecimiento institucional de la UAECOB para un gobierno confiable Bogotá D.C</a:t>
            </a:r>
          </a:p>
        </p:txBody>
      </p:sp>
      <p:sp>
        <p:nvSpPr>
          <p:cNvPr id="4" name="CuadroTexto 3">
            <a:extLst>
              <a:ext uri="{FF2B5EF4-FFF2-40B4-BE49-F238E27FC236}">
                <a16:creationId xmlns:a16="http://schemas.microsoft.com/office/drawing/2014/main" id="{73AA6340-77DC-36CF-87BF-7C73B0A43193}"/>
              </a:ext>
            </a:extLst>
          </p:cNvPr>
          <p:cNvSpPr txBox="1"/>
          <p:nvPr/>
        </p:nvSpPr>
        <p:spPr>
          <a:xfrm>
            <a:off x="1583872" y="4850659"/>
            <a:ext cx="9631524" cy="95410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2800" b="1" i="0" u="none" strike="noStrike" kern="1200" cap="none" spc="0" normalizeH="0" baseline="0" noProof="0">
                <a:ln>
                  <a:noFill/>
                </a:ln>
                <a:solidFill>
                  <a:srgbClr val="D32D37"/>
                </a:solidFill>
                <a:effectLst/>
                <a:uLnTx/>
                <a:uFillTx/>
                <a:latin typeface="Aptos Black"/>
                <a:ea typeface="+mn-lt"/>
                <a:cs typeface="+mn-lt"/>
              </a:rPr>
              <a:t>PI 8173 - Modernización de las capacidades del Cuerpo Oficial de Bomberos Bogotá D.C.</a:t>
            </a:r>
          </a:p>
        </p:txBody>
      </p:sp>
    </p:spTree>
    <p:extLst>
      <p:ext uri="{BB962C8B-B14F-4D97-AF65-F5344CB8AC3E}">
        <p14:creationId xmlns:p14="http://schemas.microsoft.com/office/powerpoint/2010/main" val="17325501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a:extLst>
            <a:ext uri="{FF2B5EF4-FFF2-40B4-BE49-F238E27FC236}">
              <a16:creationId xmlns:a16="http://schemas.microsoft.com/office/drawing/2014/main" id="{97A77AA5-998E-07EB-C48D-6CE8B3238BB9}"/>
            </a:ext>
          </a:extLst>
        </p:cNvPr>
        <p:cNvGrpSpPr/>
        <p:nvPr/>
      </p:nvGrpSpPr>
      <p:grpSpPr>
        <a:xfrm>
          <a:off x="0" y="0"/>
          <a:ext cx="0" cy="0"/>
          <a:chOff x="0" y="0"/>
          <a:chExt cx="0" cy="0"/>
        </a:xfrm>
      </p:grpSpPr>
      <p:sp>
        <p:nvSpPr>
          <p:cNvPr id="4" name="CuadroTexto 14">
            <a:extLst>
              <a:ext uri="{FF2B5EF4-FFF2-40B4-BE49-F238E27FC236}">
                <a16:creationId xmlns:a16="http://schemas.microsoft.com/office/drawing/2014/main" id="{3CB50B34-DADE-DC2D-4027-1596FAA378DD}"/>
              </a:ext>
            </a:extLst>
          </p:cNvPr>
          <p:cNvSpPr txBox="1"/>
          <p:nvPr/>
        </p:nvSpPr>
        <p:spPr>
          <a:xfrm rot="16200000">
            <a:off x="-803744" y="2046183"/>
            <a:ext cx="2370059" cy="161583"/>
          </a:xfrm>
          <a:prstGeom prst="rect">
            <a:avLst/>
          </a:prstGeom>
          <a:noFill/>
        </p:spPr>
        <p:txBody>
          <a:bodyPr wrap="square" lIns="68580" tIns="34290" rIns="68580" bIns="34290" rtlCol="0" anchor="t">
            <a:spAutoFit/>
          </a:bodyPr>
          <a:ls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385763" rtl="0" eaLnBrk="1" fontAlgn="auto" latinLnBrk="0" hangingPunct="1">
              <a:lnSpc>
                <a:spcPct val="100000"/>
              </a:lnSpc>
              <a:spcBef>
                <a:spcPts val="0"/>
              </a:spcBef>
              <a:spcAft>
                <a:spcPts val="0"/>
              </a:spcAft>
              <a:buClrTx/>
              <a:buSzTx/>
              <a:buFontTx/>
              <a:buNone/>
              <a:tabLst/>
              <a:defRPr/>
            </a:pPr>
            <a:r>
              <a:rPr kumimoji="0" lang="es-ES" sz="600" b="0" i="0" u="none" strike="noStrike" kern="1200" cap="none" spc="0" normalizeH="0" baseline="0" noProof="0">
                <a:ln>
                  <a:noFill/>
                </a:ln>
                <a:solidFill>
                  <a:prstClr val="black">
                    <a:lumMod val="75000"/>
                    <a:lumOff val="25000"/>
                  </a:prstClr>
                </a:solidFill>
                <a:effectLst/>
                <a:uLnTx/>
                <a:uFillTx/>
                <a:latin typeface="Calibri Light"/>
                <a:ea typeface="Calibri Light"/>
                <a:cs typeface="Calibri Light"/>
              </a:rPr>
              <a:t>Oficina Asesora de Planeación </a:t>
            </a:r>
          </a:p>
        </p:txBody>
      </p:sp>
      <p:sp>
        <p:nvSpPr>
          <p:cNvPr id="5" name="Rectángulo 4">
            <a:extLst>
              <a:ext uri="{FF2B5EF4-FFF2-40B4-BE49-F238E27FC236}">
                <a16:creationId xmlns:a16="http://schemas.microsoft.com/office/drawing/2014/main" id="{818A938E-2860-4DB7-6BE0-FAC234AFC639}"/>
              </a:ext>
            </a:extLst>
          </p:cNvPr>
          <p:cNvSpPr/>
          <p:nvPr/>
        </p:nvSpPr>
        <p:spPr>
          <a:xfrm>
            <a:off x="1309331" y="1059459"/>
            <a:ext cx="1696991" cy="523220"/>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s-ES" sz="2800" b="1">
                <a:ln/>
                <a:solidFill>
                  <a:srgbClr val="E6D450"/>
                </a:solidFill>
                <a:latin typeface="Calibri"/>
              </a:rPr>
              <a:t>$42.823</a:t>
            </a:r>
          </a:p>
        </p:txBody>
      </p:sp>
      <p:sp>
        <p:nvSpPr>
          <p:cNvPr id="6" name="Rectángulo 5">
            <a:extLst>
              <a:ext uri="{FF2B5EF4-FFF2-40B4-BE49-F238E27FC236}">
                <a16:creationId xmlns:a16="http://schemas.microsoft.com/office/drawing/2014/main" id="{494BB0E4-42F8-1BCF-00D8-14C373BD6DB5}"/>
              </a:ext>
            </a:extLst>
          </p:cNvPr>
          <p:cNvSpPr/>
          <p:nvPr/>
        </p:nvSpPr>
        <p:spPr>
          <a:xfrm>
            <a:off x="586756" y="283593"/>
            <a:ext cx="7586860" cy="461665"/>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defTabSz="457200">
              <a:defRPr/>
            </a:pPr>
            <a:r>
              <a:rPr lang="es-ES" sz="2400" b="1">
                <a:solidFill>
                  <a:prstClr val="black">
                    <a:lumMod val="75000"/>
                    <a:lumOff val="25000"/>
                  </a:prstClr>
                </a:solidFill>
                <a:latin typeface="Aptos ExtraBold"/>
              </a:rPr>
              <a:t>Ejecución Presupuesto Vs Versión PAA INVERSIÓN </a:t>
            </a:r>
          </a:p>
        </p:txBody>
      </p:sp>
      <p:sp>
        <p:nvSpPr>
          <p:cNvPr id="8" name="CuadroTexto 7">
            <a:extLst>
              <a:ext uri="{FF2B5EF4-FFF2-40B4-BE49-F238E27FC236}">
                <a16:creationId xmlns:a16="http://schemas.microsoft.com/office/drawing/2014/main" id="{10E6FAE1-719B-48AC-FFEB-5608A6E13EF1}"/>
              </a:ext>
            </a:extLst>
          </p:cNvPr>
          <p:cNvSpPr txBox="1"/>
          <p:nvPr/>
        </p:nvSpPr>
        <p:spPr>
          <a:xfrm>
            <a:off x="1066181" y="1477526"/>
            <a:ext cx="2275029" cy="430887"/>
          </a:xfrm>
          <a:prstGeom prst="rect">
            <a:avLst/>
          </a:prstGeom>
          <a:noFill/>
        </p:spPr>
        <p:txBody>
          <a:bodyPr wrap="square">
            <a:spAutoFit/>
          </a:bodyPr>
          <a:lstStyle/>
          <a:p>
            <a:r>
              <a:rPr lang="es-ES" sz="2200" b="1">
                <a:solidFill>
                  <a:srgbClr val="002060"/>
                </a:solidFill>
                <a:latin typeface="Calibri"/>
              </a:rPr>
              <a:t>PPTO.ASIGNADO </a:t>
            </a:r>
            <a:endParaRPr lang="es-CO" sz="2200" b="1">
              <a:solidFill>
                <a:srgbClr val="002060"/>
              </a:solidFill>
              <a:latin typeface="Calibri"/>
            </a:endParaRPr>
          </a:p>
        </p:txBody>
      </p:sp>
      <p:sp>
        <p:nvSpPr>
          <p:cNvPr id="9" name="object 31">
            <a:extLst>
              <a:ext uri="{FF2B5EF4-FFF2-40B4-BE49-F238E27FC236}">
                <a16:creationId xmlns:a16="http://schemas.microsoft.com/office/drawing/2014/main" id="{3E37236A-C698-0440-AB7E-C5671AE29973}"/>
              </a:ext>
            </a:extLst>
          </p:cNvPr>
          <p:cNvSpPr/>
          <p:nvPr/>
        </p:nvSpPr>
        <p:spPr>
          <a:xfrm rot="10800000" flipH="1">
            <a:off x="5766796" y="1841372"/>
            <a:ext cx="407185" cy="894715"/>
          </a:xfrm>
          <a:custGeom>
            <a:avLst/>
            <a:gdLst/>
            <a:ahLst/>
            <a:cxnLst/>
            <a:rect l="l" t="t" r="r" b="b"/>
            <a:pathLst>
              <a:path w="320675" h="894714">
                <a:moveTo>
                  <a:pt x="309524" y="0"/>
                </a:moveTo>
                <a:lnTo>
                  <a:pt x="0" y="0"/>
                </a:lnTo>
                <a:lnTo>
                  <a:pt x="0" y="894511"/>
                </a:lnTo>
                <a:lnTo>
                  <a:pt x="320408" y="894511"/>
                </a:lnTo>
              </a:path>
            </a:pathLst>
          </a:custGeom>
          <a:noFill/>
          <a:ln w="12700">
            <a:solidFill>
              <a:srgbClr val="F2FB3B"/>
            </a:solidFill>
          </a:ln>
        </p:spPr>
        <p:txBody>
          <a:bodyPr wrap="square" lIns="0" tIns="0" rIns="0" bIns="0" rtlCol="0"/>
          <a:lstStyle/>
          <a:p>
            <a:endParaRPr>
              <a:solidFill>
                <a:prstClr val="black"/>
              </a:solidFill>
              <a:latin typeface="Calibri"/>
            </a:endParaRPr>
          </a:p>
        </p:txBody>
      </p:sp>
      <p:cxnSp>
        <p:nvCxnSpPr>
          <p:cNvPr id="10" name="Conector recto 9">
            <a:extLst>
              <a:ext uri="{FF2B5EF4-FFF2-40B4-BE49-F238E27FC236}">
                <a16:creationId xmlns:a16="http://schemas.microsoft.com/office/drawing/2014/main" id="{87B464CB-09E7-AF9E-D94B-A0BEFC5383A3}"/>
              </a:ext>
            </a:extLst>
          </p:cNvPr>
          <p:cNvCxnSpPr>
            <a:cxnSpLocks/>
          </p:cNvCxnSpPr>
          <p:nvPr/>
        </p:nvCxnSpPr>
        <p:spPr>
          <a:xfrm>
            <a:off x="2264774" y="2113070"/>
            <a:ext cx="1013012" cy="0"/>
          </a:xfrm>
          <a:prstGeom prst="line">
            <a:avLst/>
          </a:prstGeom>
          <a:noFill/>
          <a:ln w="6350" cap="flat" cmpd="sng" algn="ctr">
            <a:solidFill>
              <a:srgbClr val="F2FB3B"/>
            </a:solidFill>
            <a:prstDash val="solid"/>
            <a:miter lim="800000"/>
          </a:ln>
          <a:effectLst/>
        </p:spPr>
      </p:cxnSp>
      <p:cxnSp>
        <p:nvCxnSpPr>
          <p:cNvPr id="11" name="Conector recto 10">
            <a:extLst>
              <a:ext uri="{FF2B5EF4-FFF2-40B4-BE49-F238E27FC236}">
                <a16:creationId xmlns:a16="http://schemas.microsoft.com/office/drawing/2014/main" id="{F27F0B5D-5928-263C-FA3A-D182FC1D1C74}"/>
              </a:ext>
            </a:extLst>
          </p:cNvPr>
          <p:cNvCxnSpPr>
            <a:cxnSpLocks/>
          </p:cNvCxnSpPr>
          <p:nvPr/>
        </p:nvCxnSpPr>
        <p:spPr>
          <a:xfrm>
            <a:off x="3271383" y="1677753"/>
            <a:ext cx="0" cy="753947"/>
          </a:xfrm>
          <a:prstGeom prst="line">
            <a:avLst/>
          </a:prstGeom>
          <a:noFill/>
          <a:ln w="6350" cap="flat" cmpd="sng" algn="ctr">
            <a:solidFill>
              <a:srgbClr val="F2FB3B"/>
            </a:solidFill>
            <a:prstDash val="solid"/>
            <a:miter lim="800000"/>
          </a:ln>
          <a:effectLst/>
        </p:spPr>
      </p:cxnSp>
      <p:cxnSp>
        <p:nvCxnSpPr>
          <p:cNvPr id="12" name="Conector recto 11">
            <a:extLst>
              <a:ext uri="{FF2B5EF4-FFF2-40B4-BE49-F238E27FC236}">
                <a16:creationId xmlns:a16="http://schemas.microsoft.com/office/drawing/2014/main" id="{1CE6F07F-5C75-2181-BC07-F8242A5F45F0}"/>
              </a:ext>
            </a:extLst>
          </p:cNvPr>
          <p:cNvCxnSpPr>
            <a:cxnSpLocks/>
          </p:cNvCxnSpPr>
          <p:nvPr/>
        </p:nvCxnSpPr>
        <p:spPr>
          <a:xfrm>
            <a:off x="4700189" y="2228606"/>
            <a:ext cx="782566" cy="0"/>
          </a:xfrm>
          <a:prstGeom prst="line">
            <a:avLst/>
          </a:prstGeom>
          <a:noFill/>
          <a:ln w="6350" cap="flat" cmpd="sng" algn="ctr">
            <a:solidFill>
              <a:srgbClr val="F2FB3B"/>
            </a:solidFill>
            <a:prstDash val="solid"/>
            <a:miter lim="800000"/>
          </a:ln>
          <a:effectLst/>
        </p:spPr>
      </p:cxnSp>
      <p:sp>
        <p:nvSpPr>
          <p:cNvPr id="13" name="Rectángulo 12">
            <a:extLst>
              <a:ext uri="{FF2B5EF4-FFF2-40B4-BE49-F238E27FC236}">
                <a16:creationId xmlns:a16="http://schemas.microsoft.com/office/drawing/2014/main" id="{040B2F38-7EEC-1F6C-1779-620F79A76848}"/>
              </a:ext>
            </a:extLst>
          </p:cNvPr>
          <p:cNvSpPr/>
          <p:nvPr/>
        </p:nvSpPr>
        <p:spPr>
          <a:xfrm>
            <a:off x="3130894" y="1630990"/>
            <a:ext cx="2190454" cy="646331"/>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s-ES" sz="3600" b="1">
                <a:ln/>
                <a:solidFill>
                  <a:srgbClr val="E6D450"/>
                </a:solidFill>
                <a:latin typeface="Calibri"/>
              </a:rPr>
              <a:t>$ 32.329</a:t>
            </a:r>
          </a:p>
        </p:txBody>
      </p:sp>
      <p:pic>
        <p:nvPicPr>
          <p:cNvPr id="14" name="Picture 2" descr="Cashback icon set, Return money, Cash back rebate, Financial services, money refund, return on investment, savings account, currency exchange. Mobile payment for purchases. line symbol. Vector.">
            <a:extLst>
              <a:ext uri="{FF2B5EF4-FFF2-40B4-BE49-F238E27FC236}">
                <a16:creationId xmlns:a16="http://schemas.microsoft.com/office/drawing/2014/main" id="{83C8FB31-F0E8-62DE-19CC-399FC4A7796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9367" t="11980" r="51336" b="12943"/>
          <a:stretch/>
        </p:blipFill>
        <p:spPr bwMode="auto">
          <a:xfrm>
            <a:off x="123479" y="802665"/>
            <a:ext cx="1172749" cy="1746635"/>
          </a:xfrm>
          <a:prstGeom prst="rect">
            <a:avLst/>
          </a:prstGeom>
          <a:noFill/>
          <a:extLst>
            <a:ext uri="{909E8E84-426E-40DD-AFC4-6F175D3DCCD1}">
              <a14:hiddenFill xmlns:a14="http://schemas.microsoft.com/office/drawing/2010/main">
                <a:solidFill>
                  <a:srgbClr val="FFFFFF"/>
                </a:solidFill>
              </a14:hiddenFill>
            </a:ext>
          </a:extLst>
        </p:spPr>
      </p:pic>
      <p:sp>
        <p:nvSpPr>
          <p:cNvPr id="15" name="CuadroTexto 14">
            <a:extLst>
              <a:ext uri="{FF2B5EF4-FFF2-40B4-BE49-F238E27FC236}">
                <a16:creationId xmlns:a16="http://schemas.microsoft.com/office/drawing/2014/main" id="{946BF855-B4E8-41E2-0CE1-2490AFB40433}"/>
              </a:ext>
            </a:extLst>
          </p:cNvPr>
          <p:cNvSpPr txBox="1"/>
          <p:nvPr/>
        </p:nvSpPr>
        <p:spPr>
          <a:xfrm>
            <a:off x="3511325" y="1191771"/>
            <a:ext cx="1930530" cy="430887"/>
          </a:xfrm>
          <a:prstGeom prst="rect">
            <a:avLst/>
          </a:prstGeom>
          <a:noFill/>
        </p:spPr>
        <p:txBody>
          <a:bodyPr wrap="square">
            <a:spAutoFit/>
          </a:bodyPr>
          <a:lstStyle/>
          <a:p>
            <a:r>
              <a:rPr lang="es-ES" sz="2200" b="1">
                <a:ln/>
                <a:solidFill>
                  <a:srgbClr val="002060"/>
                </a:solidFill>
                <a:latin typeface="Calibri"/>
              </a:rPr>
              <a:t>EJECUTADO</a:t>
            </a:r>
            <a:endParaRPr lang="es-CO" sz="2200">
              <a:solidFill>
                <a:srgbClr val="002060"/>
              </a:solidFill>
              <a:latin typeface="Calibri"/>
            </a:endParaRPr>
          </a:p>
        </p:txBody>
      </p:sp>
      <p:sp>
        <p:nvSpPr>
          <p:cNvPr id="16" name="Rectángulo 15">
            <a:extLst>
              <a:ext uri="{FF2B5EF4-FFF2-40B4-BE49-F238E27FC236}">
                <a16:creationId xmlns:a16="http://schemas.microsoft.com/office/drawing/2014/main" id="{FBE22EDC-159C-20C3-85E1-2F5184C05507}"/>
              </a:ext>
            </a:extLst>
          </p:cNvPr>
          <p:cNvSpPr/>
          <p:nvPr/>
        </p:nvSpPr>
        <p:spPr>
          <a:xfrm>
            <a:off x="5404065" y="1874663"/>
            <a:ext cx="1696991" cy="707886"/>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s-ES" sz="4000" b="1">
                <a:ln/>
                <a:solidFill>
                  <a:srgbClr val="E6D450"/>
                </a:solidFill>
                <a:latin typeface="Calibri"/>
              </a:rPr>
              <a:t>75%</a:t>
            </a:r>
          </a:p>
        </p:txBody>
      </p:sp>
      <p:sp>
        <p:nvSpPr>
          <p:cNvPr id="18" name="Rectángulo 17">
            <a:extLst>
              <a:ext uri="{FF2B5EF4-FFF2-40B4-BE49-F238E27FC236}">
                <a16:creationId xmlns:a16="http://schemas.microsoft.com/office/drawing/2014/main" id="{4C3FE33E-ABC7-F90D-9425-F9C968DBC807}"/>
              </a:ext>
            </a:extLst>
          </p:cNvPr>
          <p:cNvSpPr/>
          <p:nvPr/>
        </p:nvSpPr>
        <p:spPr>
          <a:xfrm>
            <a:off x="8128512" y="1433998"/>
            <a:ext cx="1696991" cy="646331"/>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s-ES" sz="3600" b="1">
                <a:ln/>
                <a:solidFill>
                  <a:srgbClr val="E6D450"/>
                </a:solidFill>
                <a:latin typeface="Calibri"/>
              </a:rPr>
              <a:t>93%</a:t>
            </a:r>
          </a:p>
        </p:txBody>
      </p:sp>
      <p:sp>
        <p:nvSpPr>
          <p:cNvPr id="19" name="CuadroTexto 18">
            <a:extLst>
              <a:ext uri="{FF2B5EF4-FFF2-40B4-BE49-F238E27FC236}">
                <a16:creationId xmlns:a16="http://schemas.microsoft.com/office/drawing/2014/main" id="{944C756B-34F6-3E76-4642-A006829FCD52}"/>
              </a:ext>
            </a:extLst>
          </p:cNvPr>
          <p:cNvSpPr txBox="1"/>
          <p:nvPr/>
        </p:nvSpPr>
        <p:spPr>
          <a:xfrm>
            <a:off x="7457163" y="2163860"/>
            <a:ext cx="795308" cy="369332"/>
          </a:xfrm>
          <a:prstGeom prst="rect">
            <a:avLst/>
          </a:prstGeom>
          <a:noFill/>
        </p:spPr>
        <p:txBody>
          <a:bodyPr wrap="square">
            <a:spAutoFit/>
          </a:bodyPr>
          <a:lstStyle/>
          <a:p>
            <a:r>
              <a:rPr lang="es-ES" b="1">
                <a:ln/>
                <a:solidFill>
                  <a:srgbClr val="E60B61"/>
                </a:solidFill>
                <a:latin typeface="Calibri"/>
              </a:rPr>
              <a:t>Giros</a:t>
            </a:r>
            <a:endParaRPr lang="es-CO">
              <a:solidFill>
                <a:prstClr val="black"/>
              </a:solidFill>
              <a:latin typeface="Calibri"/>
            </a:endParaRPr>
          </a:p>
        </p:txBody>
      </p:sp>
      <p:sp>
        <p:nvSpPr>
          <p:cNvPr id="20" name="Rectángulo 19">
            <a:extLst>
              <a:ext uri="{FF2B5EF4-FFF2-40B4-BE49-F238E27FC236}">
                <a16:creationId xmlns:a16="http://schemas.microsoft.com/office/drawing/2014/main" id="{B590ABF7-DCCB-7C49-EE1B-A8A8B4DD75B0}"/>
              </a:ext>
            </a:extLst>
          </p:cNvPr>
          <p:cNvSpPr/>
          <p:nvPr/>
        </p:nvSpPr>
        <p:spPr>
          <a:xfrm>
            <a:off x="8111865" y="2007535"/>
            <a:ext cx="1696991" cy="646331"/>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s-ES" sz="3600" b="1">
                <a:ln/>
                <a:solidFill>
                  <a:srgbClr val="E6D450"/>
                </a:solidFill>
                <a:latin typeface="Calibri"/>
              </a:rPr>
              <a:t>45%</a:t>
            </a:r>
          </a:p>
        </p:txBody>
      </p:sp>
      <p:sp>
        <p:nvSpPr>
          <p:cNvPr id="21" name="CuadroTexto 20">
            <a:extLst>
              <a:ext uri="{FF2B5EF4-FFF2-40B4-BE49-F238E27FC236}">
                <a16:creationId xmlns:a16="http://schemas.microsoft.com/office/drawing/2014/main" id="{667B2757-BAFF-16D0-E087-8FC671177FDE}"/>
              </a:ext>
            </a:extLst>
          </p:cNvPr>
          <p:cNvSpPr txBox="1"/>
          <p:nvPr/>
        </p:nvSpPr>
        <p:spPr>
          <a:xfrm>
            <a:off x="7427552" y="1594810"/>
            <a:ext cx="1368627" cy="369332"/>
          </a:xfrm>
          <a:prstGeom prst="rect">
            <a:avLst/>
          </a:prstGeom>
          <a:noFill/>
        </p:spPr>
        <p:txBody>
          <a:bodyPr wrap="square">
            <a:spAutoFit/>
          </a:bodyPr>
          <a:lstStyle/>
          <a:p>
            <a:r>
              <a:rPr lang="es-ES" b="1">
                <a:ln/>
                <a:solidFill>
                  <a:srgbClr val="E60B61"/>
                </a:solidFill>
                <a:latin typeface="Calibri"/>
              </a:rPr>
              <a:t>Ejecutado</a:t>
            </a:r>
            <a:endParaRPr lang="es-CO">
              <a:solidFill>
                <a:prstClr val="black"/>
              </a:solidFill>
              <a:latin typeface="Calibri"/>
            </a:endParaRPr>
          </a:p>
        </p:txBody>
      </p:sp>
      <p:sp>
        <p:nvSpPr>
          <p:cNvPr id="22" name="Rectángulo 21">
            <a:extLst>
              <a:ext uri="{FF2B5EF4-FFF2-40B4-BE49-F238E27FC236}">
                <a16:creationId xmlns:a16="http://schemas.microsoft.com/office/drawing/2014/main" id="{EF068898-9405-28CC-FA3F-3FA6EA8116D4}"/>
              </a:ext>
            </a:extLst>
          </p:cNvPr>
          <p:cNvSpPr/>
          <p:nvPr/>
        </p:nvSpPr>
        <p:spPr>
          <a:xfrm>
            <a:off x="9417983" y="1424888"/>
            <a:ext cx="1696991" cy="646331"/>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s-ES" sz="3600" b="1">
                <a:ln/>
                <a:solidFill>
                  <a:srgbClr val="FF0000"/>
                </a:solidFill>
                <a:latin typeface="Calibri"/>
              </a:rPr>
              <a:t>-22% </a:t>
            </a:r>
          </a:p>
        </p:txBody>
      </p:sp>
      <p:sp>
        <p:nvSpPr>
          <p:cNvPr id="23" name="Rectángulo 22">
            <a:extLst>
              <a:ext uri="{FF2B5EF4-FFF2-40B4-BE49-F238E27FC236}">
                <a16:creationId xmlns:a16="http://schemas.microsoft.com/office/drawing/2014/main" id="{EF524AC7-1CFC-4618-8F37-9C8AA20B958C}"/>
              </a:ext>
            </a:extLst>
          </p:cNvPr>
          <p:cNvSpPr/>
          <p:nvPr/>
        </p:nvSpPr>
        <p:spPr>
          <a:xfrm>
            <a:off x="9351485" y="2007535"/>
            <a:ext cx="1696991" cy="646331"/>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s-ES" sz="3600" b="1">
                <a:ln/>
                <a:solidFill>
                  <a:srgbClr val="FF0000"/>
                </a:solidFill>
                <a:latin typeface="Calibri"/>
              </a:rPr>
              <a:t>-8% </a:t>
            </a:r>
          </a:p>
        </p:txBody>
      </p:sp>
      <p:sp>
        <p:nvSpPr>
          <p:cNvPr id="24" name="CuadroTexto 23">
            <a:extLst>
              <a:ext uri="{FF2B5EF4-FFF2-40B4-BE49-F238E27FC236}">
                <a16:creationId xmlns:a16="http://schemas.microsoft.com/office/drawing/2014/main" id="{10F75359-115C-A1C8-F40D-F27C688F692E}"/>
              </a:ext>
            </a:extLst>
          </p:cNvPr>
          <p:cNvSpPr txBox="1"/>
          <p:nvPr/>
        </p:nvSpPr>
        <p:spPr>
          <a:xfrm>
            <a:off x="9842150" y="1146944"/>
            <a:ext cx="1105052" cy="369332"/>
          </a:xfrm>
          <a:prstGeom prst="rect">
            <a:avLst/>
          </a:prstGeom>
          <a:noFill/>
        </p:spPr>
        <p:txBody>
          <a:bodyPr wrap="square">
            <a:spAutoFit/>
          </a:bodyPr>
          <a:lstStyle/>
          <a:p>
            <a:r>
              <a:rPr lang="es-ES" b="1">
                <a:ln/>
                <a:solidFill>
                  <a:srgbClr val="E60B61"/>
                </a:solidFill>
                <a:latin typeface="Calibri"/>
              </a:rPr>
              <a:t>2024</a:t>
            </a:r>
            <a:endParaRPr lang="es-CO">
              <a:solidFill>
                <a:prstClr val="black"/>
              </a:solidFill>
              <a:latin typeface="Calibri"/>
            </a:endParaRPr>
          </a:p>
        </p:txBody>
      </p:sp>
      <p:sp>
        <p:nvSpPr>
          <p:cNvPr id="25" name="Rectángulo 24">
            <a:extLst>
              <a:ext uri="{FF2B5EF4-FFF2-40B4-BE49-F238E27FC236}">
                <a16:creationId xmlns:a16="http://schemas.microsoft.com/office/drawing/2014/main" id="{19B899B2-2096-4759-7BAC-021D9FF87491}"/>
              </a:ext>
            </a:extLst>
          </p:cNvPr>
          <p:cNvSpPr/>
          <p:nvPr/>
        </p:nvSpPr>
        <p:spPr>
          <a:xfrm>
            <a:off x="7211146" y="735695"/>
            <a:ext cx="3797987" cy="400110"/>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s-ES" sz="2000" b="1">
                <a:ln/>
                <a:solidFill>
                  <a:srgbClr val="E60B61"/>
                </a:solidFill>
                <a:latin typeface="Calibri"/>
              </a:rPr>
              <a:t>Comparativo Presupuestal</a:t>
            </a:r>
          </a:p>
        </p:txBody>
      </p:sp>
      <p:sp>
        <p:nvSpPr>
          <p:cNvPr id="26" name="CuadroTexto 25">
            <a:extLst>
              <a:ext uri="{FF2B5EF4-FFF2-40B4-BE49-F238E27FC236}">
                <a16:creationId xmlns:a16="http://schemas.microsoft.com/office/drawing/2014/main" id="{496535A5-15C1-F028-C5D3-69081EAC22B8}"/>
              </a:ext>
            </a:extLst>
          </p:cNvPr>
          <p:cNvSpPr txBox="1"/>
          <p:nvPr/>
        </p:nvSpPr>
        <p:spPr>
          <a:xfrm>
            <a:off x="8620640" y="1117657"/>
            <a:ext cx="1105052" cy="369332"/>
          </a:xfrm>
          <a:prstGeom prst="rect">
            <a:avLst/>
          </a:prstGeom>
          <a:noFill/>
        </p:spPr>
        <p:txBody>
          <a:bodyPr wrap="square">
            <a:spAutoFit/>
          </a:bodyPr>
          <a:lstStyle/>
          <a:p>
            <a:r>
              <a:rPr lang="es-ES" b="1">
                <a:ln/>
                <a:solidFill>
                  <a:srgbClr val="E60B61"/>
                </a:solidFill>
                <a:latin typeface="Calibri"/>
              </a:rPr>
              <a:t>2023</a:t>
            </a:r>
            <a:endParaRPr lang="es-CO">
              <a:solidFill>
                <a:prstClr val="black"/>
              </a:solidFill>
              <a:latin typeface="Calibri"/>
            </a:endParaRPr>
          </a:p>
        </p:txBody>
      </p:sp>
      <p:pic>
        <p:nvPicPr>
          <p:cNvPr id="27" name="Imagen 26">
            <a:extLst>
              <a:ext uri="{FF2B5EF4-FFF2-40B4-BE49-F238E27FC236}">
                <a16:creationId xmlns:a16="http://schemas.microsoft.com/office/drawing/2014/main" id="{A54CE66F-F0FB-554F-2A60-765B4EC40071}"/>
              </a:ext>
            </a:extLst>
          </p:cNvPr>
          <p:cNvPicPr>
            <a:picLocks noChangeAspect="1"/>
          </p:cNvPicPr>
          <p:nvPr/>
        </p:nvPicPr>
        <p:blipFill>
          <a:blip r:embed="rId4"/>
          <a:stretch>
            <a:fillRect/>
          </a:stretch>
        </p:blipFill>
        <p:spPr>
          <a:xfrm>
            <a:off x="10420785" y="2779301"/>
            <a:ext cx="1312402" cy="1198984"/>
          </a:xfrm>
          <a:prstGeom prst="rect">
            <a:avLst/>
          </a:prstGeom>
        </p:spPr>
      </p:pic>
      <p:pic>
        <p:nvPicPr>
          <p:cNvPr id="28" name="Imagen 27">
            <a:extLst>
              <a:ext uri="{FF2B5EF4-FFF2-40B4-BE49-F238E27FC236}">
                <a16:creationId xmlns:a16="http://schemas.microsoft.com/office/drawing/2014/main" id="{F1CE9F29-62B1-901B-54AF-D822BE8F2346}"/>
              </a:ext>
            </a:extLst>
          </p:cNvPr>
          <p:cNvPicPr>
            <a:picLocks noChangeAspect="1"/>
          </p:cNvPicPr>
          <p:nvPr/>
        </p:nvPicPr>
        <p:blipFill>
          <a:blip r:embed="rId5"/>
          <a:stretch>
            <a:fillRect/>
          </a:stretch>
        </p:blipFill>
        <p:spPr>
          <a:xfrm>
            <a:off x="588822" y="2633278"/>
            <a:ext cx="9836665" cy="4159408"/>
          </a:xfrm>
          <a:prstGeom prst="rect">
            <a:avLst/>
          </a:prstGeom>
        </p:spPr>
      </p:pic>
    </p:spTree>
    <p:extLst>
      <p:ext uri="{BB962C8B-B14F-4D97-AF65-F5344CB8AC3E}">
        <p14:creationId xmlns:p14="http://schemas.microsoft.com/office/powerpoint/2010/main" val="97931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a:extLst>
            <a:ext uri="{FF2B5EF4-FFF2-40B4-BE49-F238E27FC236}">
              <a16:creationId xmlns:a16="http://schemas.microsoft.com/office/drawing/2014/main" id="{CF8DFFCB-CF95-09D1-B095-0C74F18E7DD3}"/>
            </a:ext>
          </a:extLst>
        </p:cNvPr>
        <p:cNvGrpSpPr/>
        <p:nvPr/>
      </p:nvGrpSpPr>
      <p:grpSpPr>
        <a:xfrm>
          <a:off x="0" y="0"/>
          <a:ext cx="0" cy="0"/>
          <a:chOff x="0" y="0"/>
          <a:chExt cx="0" cy="0"/>
        </a:xfrm>
      </p:grpSpPr>
      <p:sp>
        <p:nvSpPr>
          <p:cNvPr id="5" name="CuadroTexto 4">
            <a:extLst>
              <a:ext uri="{FF2B5EF4-FFF2-40B4-BE49-F238E27FC236}">
                <a16:creationId xmlns:a16="http://schemas.microsoft.com/office/drawing/2014/main" id="{7A6D7706-3959-4349-49A0-03662268E2A0}"/>
              </a:ext>
            </a:extLst>
          </p:cNvPr>
          <p:cNvSpPr txBox="1"/>
          <p:nvPr/>
        </p:nvSpPr>
        <p:spPr>
          <a:xfrm>
            <a:off x="773587" y="1343607"/>
            <a:ext cx="10796372" cy="415498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8800" b="1" i="0" u="none" strike="noStrike" kern="1200" cap="none" spc="0" normalizeH="0" baseline="0" noProof="0">
                <a:ln>
                  <a:noFill/>
                </a:ln>
                <a:solidFill>
                  <a:srgbClr val="D32D37"/>
                </a:solidFill>
                <a:effectLst/>
                <a:uLnTx/>
                <a:uFillTx/>
                <a:latin typeface="Aptos Black"/>
                <a:ea typeface="+mn-lt"/>
                <a:cs typeface="+mn-lt"/>
              </a:rPr>
              <a:t>Metas Plan Distrital de Desarrollo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8800" b="1" i="0" u="none" strike="noStrike" kern="1200" cap="none" spc="0" normalizeH="0" baseline="0" noProof="0">
                <a:ln>
                  <a:noFill/>
                </a:ln>
                <a:solidFill>
                  <a:srgbClr val="D32D37"/>
                </a:solidFill>
                <a:effectLst/>
                <a:uLnTx/>
                <a:uFillTx/>
                <a:latin typeface="Aptos Black"/>
                <a:ea typeface="+mn-lt"/>
                <a:cs typeface="+mn-lt"/>
              </a:rPr>
              <a:t>2024 - 2027</a:t>
            </a:r>
          </a:p>
        </p:txBody>
      </p:sp>
    </p:spTree>
    <p:extLst>
      <p:ext uri="{BB962C8B-B14F-4D97-AF65-F5344CB8AC3E}">
        <p14:creationId xmlns:p14="http://schemas.microsoft.com/office/powerpoint/2010/main" val="16487462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a:extLst>
            <a:ext uri="{FF2B5EF4-FFF2-40B4-BE49-F238E27FC236}">
              <a16:creationId xmlns:a16="http://schemas.microsoft.com/office/drawing/2014/main" id="{39D12081-49CF-C787-F617-BD4C6081F0B4}"/>
            </a:ext>
          </a:extLst>
        </p:cNvPr>
        <p:cNvGrpSpPr/>
        <p:nvPr/>
      </p:nvGrpSpPr>
      <p:grpSpPr>
        <a:xfrm>
          <a:off x="0" y="0"/>
          <a:ext cx="0" cy="0"/>
          <a:chOff x="0" y="0"/>
          <a:chExt cx="0" cy="0"/>
        </a:xfrm>
      </p:grpSpPr>
      <p:sp>
        <p:nvSpPr>
          <p:cNvPr id="2" name="CuadroTexto 14">
            <a:extLst>
              <a:ext uri="{FF2B5EF4-FFF2-40B4-BE49-F238E27FC236}">
                <a16:creationId xmlns:a16="http://schemas.microsoft.com/office/drawing/2014/main" id="{35CD70CD-5DD5-3920-3F38-DADC4C8A5FAF}"/>
              </a:ext>
            </a:extLst>
          </p:cNvPr>
          <p:cNvSpPr txBox="1"/>
          <p:nvPr/>
        </p:nvSpPr>
        <p:spPr>
          <a:xfrm rot="16200000">
            <a:off x="-803744" y="2046183"/>
            <a:ext cx="2370059" cy="161583"/>
          </a:xfrm>
          <a:prstGeom prst="rect">
            <a:avLst/>
          </a:prstGeom>
          <a:noFill/>
        </p:spPr>
        <p:txBody>
          <a:bodyPr wrap="square" lIns="68580" tIns="34290" rIns="68580" bIns="34290" rtlCol="0" anchor="t">
            <a:spAutoFit/>
          </a:bodyPr>
          <a:ls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385763" rtl="0" eaLnBrk="1" fontAlgn="auto" latinLnBrk="0" hangingPunct="1">
              <a:lnSpc>
                <a:spcPct val="100000"/>
              </a:lnSpc>
              <a:spcBef>
                <a:spcPts val="0"/>
              </a:spcBef>
              <a:spcAft>
                <a:spcPts val="0"/>
              </a:spcAft>
              <a:buClrTx/>
              <a:buSzTx/>
              <a:buFontTx/>
              <a:buNone/>
              <a:tabLst/>
              <a:defRPr/>
            </a:pPr>
            <a:r>
              <a:rPr kumimoji="0" lang="es-ES" sz="600" b="0" i="0" u="none" strike="noStrike" kern="1200" cap="none" spc="0" normalizeH="0" baseline="0" noProof="0">
                <a:ln>
                  <a:noFill/>
                </a:ln>
                <a:solidFill>
                  <a:prstClr val="black">
                    <a:lumMod val="75000"/>
                    <a:lumOff val="25000"/>
                  </a:prstClr>
                </a:solidFill>
                <a:effectLst/>
                <a:uLnTx/>
                <a:uFillTx/>
                <a:latin typeface="Calibri Light"/>
                <a:ea typeface="Calibri Light"/>
                <a:cs typeface="Calibri Light"/>
              </a:rPr>
              <a:t>Oficina Asesora de Planeación </a:t>
            </a:r>
          </a:p>
        </p:txBody>
      </p:sp>
      <p:sp>
        <p:nvSpPr>
          <p:cNvPr id="3" name="CuadroTexto 2">
            <a:extLst>
              <a:ext uri="{FF2B5EF4-FFF2-40B4-BE49-F238E27FC236}">
                <a16:creationId xmlns:a16="http://schemas.microsoft.com/office/drawing/2014/main" id="{A6D80172-1664-0049-44E6-1EEC308F0E53}"/>
              </a:ext>
            </a:extLst>
          </p:cNvPr>
          <p:cNvSpPr txBox="1"/>
          <p:nvPr/>
        </p:nvSpPr>
        <p:spPr>
          <a:xfrm>
            <a:off x="563726" y="827441"/>
            <a:ext cx="4984880" cy="1323439"/>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a:ln>
                  <a:noFill/>
                </a:ln>
                <a:solidFill>
                  <a:prstClr val="black"/>
                </a:solidFill>
                <a:effectLst/>
                <a:uLnTx/>
                <a:uFillTx/>
                <a:latin typeface="Aptos" panose="020B0004020202020204"/>
                <a:ea typeface="+mn-ea"/>
                <a:cs typeface="+mn-cs"/>
              </a:rPr>
              <a:t>MPDD -</a:t>
            </a:r>
            <a:r>
              <a:rPr kumimoji="0" lang="es-MX" sz="1600" b="0" i="0" u="none" strike="noStrike" kern="1200" cap="none" spc="0" normalizeH="0" baseline="0" noProof="0">
                <a:ln>
                  <a:noFill/>
                </a:ln>
                <a:solidFill>
                  <a:prstClr val="black"/>
                </a:solidFill>
                <a:effectLst/>
                <a:uLnTx/>
                <a:uFillTx/>
                <a:latin typeface="Aptos" panose="020B0004020202020204"/>
                <a:ea typeface="+mn-ea"/>
                <a:cs typeface="+mn-cs"/>
              </a:rPr>
              <a:t> Implementar 1 Programa(s) para mejorar la respuesta en la atención a emergencias del Cuerpo Oficial de Bomberos de Bogotá apalancada en redes de conocimiento prevención del riesgo y cobertura en la ciudad y su entorno.</a:t>
            </a:r>
            <a:endParaRPr kumimoji="0" lang="es-CO" sz="1600" b="0" i="0" u="none" strike="noStrike" kern="1200" cap="none" spc="0" normalizeH="0" baseline="0" noProof="0">
              <a:ln>
                <a:noFill/>
              </a:ln>
              <a:solidFill>
                <a:prstClr val="black"/>
              </a:solidFill>
              <a:effectLst/>
              <a:uLnTx/>
              <a:uFillTx/>
              <a:latin typeface="Aptos" panose="020B0004020202020204"/>
              <a:ea typeface="+mn-ea"/>
              <a:cs typeface="+mn-cs"/>
            </a:endParaRPr>
          </a:p>
        </p:txBody>
      </p:sp>
      <p:sp>
        <p:nvSpPr>
          <p:cNvPr id="4" name="CuadroTexto 3">
            <a:extLst>
              <a:ext uri="{FF2B5EF4-FFF2-40B4-BE49-F238E27FC236}">
                <a16:creationId xmlns:a16="http://schemas.microsoft.com/office/drawing/2014/main" id="{AEBA6C81-5ED2-7EAC-699D-26FFDF5E6D3C}"/>
              </a:ext>
            </a:extLst>
          </p:cNvPr>
          <p:cNvSpPr txBox="1"/>
          <p:nvPr/>
        </p:nvSpPr>
        <p:spPr>
          <a:xfrm>
            <a:off x="1027148" y="4251388"/>
            <a:ext cx="1660070" cy="58477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a:ln>
                  <a:noFill/>
                </a:ln>
                <a:solidFill>
                  <a:prstClr val="black"/>
                </a:solidFill>
                <a:effectLst/>
                <a:uLnTx/>
                <a:uFillTx/>
                <a:latin typeface="Aptos" panose="020B0004020202020204"/>
                <a:ea typeface="+mn-ea"/>
                <a:cs typeface="+mn-cs"/>
              </a:rPr>
              <a:t>Programado: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0" i="0" u="none" strike="noStrike" kern="1200" cap="none" spc="0" normalizeH="0" baseline="0" noProof="0">
                <a:ln>
                  <a:noFill/>
                </a:ln>
                <a:solidFill>
                  <a:prstClr val="black"/>
                </a:solidFill>
                <a:effectLst/>
                <a:uLnTx/>
                <a:uFillTx/>
                <a:latin typeface="Aptos" panose="020B0004020202020204"/>
                <a:ea typeface="+mn-ea"/>
                <a:cs typeface="+mn-cs"/>
              </a:rPr>
              <a:t>10</a:t>
            </a:r>
            <a:endParaRPr kumimoji="0" lang="es-CO" sz="1600" b="0" i="0" u="none" strike="noStrike" kern="1200" cap="none" spc="0" normalizeH="0" baseline="0" noProof="0">
              <a:ln>
                <a:noFill/>
              </a:ln>
              <a:solidFill>
                <a:prstClr val="black"/>
              </a:solidFill>
              <a:effectLst/>
              <a:uLnTx/>
              <a:uFillTx/>
              <a:latin typeface="Aptos" panose="020B0004020202020204"/>
              <a:ea typeface="+mn-ea"/>
              <a:cs typeface="+mn-cs"/>
            </a:endParaRPr>
          </a:p>
        </p:txBody>
      </p:sp>
      <p:sp>
        <p:nvSpPr>
          <p:cNvPr id="5" name="Rectángulo 4">
            <a:extLst>
              <a:ext uri="{FF2B5EF4-FFF2-40B4-BE49-F238E27FC236}">
                <a16:creationId xmlns:a16="http://schemas.microsoft.com/office/drawing/2014/main" id="{7A633F68-1950-4A53-FB28-11FA429F0CDC}"/>
              </a:ext>
            </a:extLst>
          </p:cNvPr>
          <p:cNvSpPr/>
          <p:nvPr/>
        </p:nvSpPr>
        <p:spPr>
          <a:xfrm>
            <a:off x="839756" y="4341384"/>
            <a:ext cx="205274" cy="205274"/>
          </a:xfrm>
          <a:prstGeom prst="rect">
            <a:avLst/>
          </a:prstGeom>
          <a:solidFill>
            <a:srgbClr val="FFC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600" b="0" i="0" u="none" strike="noStrike" kern="1200" cap="none" spc="0" normalizeH="0" baseline="0" noProof="0">
              <a:ln>
                <a:noFill/>
              </a:ln>
              <a:solidFill>
                <a:prstClr val="white"/>
              </a:solidFill>
              <a:effectLst/>
              <a:uLnTx/>
              <a:uFillTx/>
              <a:latin typeface="Aptos" panose="020B0004020202020204"/>
              <a:ea typeface="+mn-ea"/>
              <a:cs typeface="+mn-cs"/>
            </a:endParaRPr>
          </a:p>
        </p:txBody>
      </p:sp>
      <p:sp>
        <p:nvSpPr>
          <p:cNvPr id="6" name="CuadroTexto 5">
            <a:extLst>
              <a:ext uri="{FF2B5EF4-FFF2-40B4-BE49-F238E27FC236}">
                <a16:creationId xmlns:a16="http://schemas.microsoft.com/office/drawing/2014/main" id="{66DD4EDC-C88B-6B0B-DADF-5D8AB1D8F6D6}"/>
              </a:ext>
            </a:extLst>
          </p:cNvPr>
          <p:cNvSpPr txBox="1"/>
          <p:nvPr/>
        </p:nvSpPr>
        <p:spPr>
          <a:xfrm>
            <a:off x="1027148" y="4904531"/>
            <a:ext cx="1660070" cy="58477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a:ln>
                  <a:noFill/>
                </a:ln>
                <a:solidFill>
                  <a:prstClr val="black"/>
                </a:solidFill>
                <a:effectLst/>
                <a:uLnTx/>
                <a:uFillTx/>
                <a:latin typeface="Aptos" panose="020B0004020202020204"/>
                <a:ea typeface="+mn-ea"/>
                <a:cs typeface="+mn-cs"/>
              </a:rPr>
              <a:t>Avance:</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0" i="0" u="none" strike="noStrike" kern="1200" cap="none" spc="0" normalizeH="0" baseline="0" noProof="0">
                <a:ln>
                  <a:noFill/>
                </a:ln>
                <a:solidFill>
                  <a:prstClr val="black"/>
                </a:solidFill>
                <a:effectLst/>
                <a:uLnTx/>
                <a:uFillTx/>
                <a:latin typeface="Aptos" panose="020B0004020202020204"/>
                <a:ea typeface="+mn-ea"/>
                <a:cs typeface="+mn-cs"/>
              </a:rPr>
              <a:t>4,9 </a:t>
            </a:r>
            <a:endParaRPr kumimoji="0" lang="es-CO" sz="1600" b="0" i="0" u="none" strike="noStrike" kern="1200" cap="none" spc="0" normalizeH="0" baseline="0" noProof="0">
              <a:ln>
                <a:noFill/>
              </a:ln>
              <a:solidFill>
                <a:prstClr val="black"/>
              </a:solidFill>
              <a:effectLst/>
              <a:uLnTx/>
              <a:uFillTx/>
              <a:latin typeface="Aptos" panose="020B0004020202020204"/>
              <a:ea typeface="+mn-ea"/>
              <a:cs typeface="+mn-cs"/>
            </a:endParaRPr>
          </a:p>
        </p:txBody>
      </p:sp>
      <p:sp>
        <p:nvSpPr>
          <p:cNvPr id="7" name="Rectángulo 6">
            <a:extLst>
              <a:ext uri="{FF2B5EF4-FFF2-40B4-BE49-F238E27FC236}">
                <a16:creationId xmlns:a16="http://schemas.microsoft.com/office/drawing/2014/main" id="{30D1331B-3E25-9DF9-0666-F2C33C3F805A}"/>
              </a:ext>
            </a:extLst>
          </p:cNvPr>
          <p:cNvSpPr/>
          <p:nvPr/>
        </p:nvSpPr>
        <p:spPr>
          <a:xfrm>
            <a:off x="839756" y="4994527"/>
            <a:ext cx="205274" cy="205274"/>
          </a:xfrm>
          <a:prstGeom prst="rect">
            <a:avLst/>
          </a:prstGeom>
          <a:solidFill>
            <a:srgbClr val="00206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600" b="0" i="0" u="none" strike="noStrike" kern="1200" cap="none" spc="0" normalizeH="0" baseline="0" noProof="0">
              <a:ln>
                <a:noFill/>
              </a:ln>
              <a:solidFill>
                <a:prstClr val="white"/>
              </a:solidFill>
              <a:effectLst/>
              <a:uLnTx/>
              <a:uFillTx/>
              <a:latin typeface="Aptos" panose="020B0004020202020204"/>
              <a:ea typeface="+mn-ea"/>
              <a:cs typeface="+mn-cs"/>
            </a:endParaRPr>
          </a:p>
        </p:txBody>
      </p:sp>
      <p:sp>
        <p:nvSpPr>
          <p:cNvPr id="8" name="CuadroTexto 7">
            <a:extLst>
              <a:ext uri="{FF2B5EF4-FFF2-40B4-BE49-F238E27FC236}">
                <a16:creationId xmlns:a16="http://schemas.microsoft.com/office/drawing/2014/main" id="{304B0C96-4047-BB99-FCE0-01A28C40BB69}"/>
              </a:ext>
            </a:extLst>
          </p:cNvPr>
          <p:cNvSpPr txBox="1"/>
          <p:nvPr/>
        </p:nvSpPr>
        <p:spPr>
          <a:xfrm>
            <a:off x="563727" y="3835009"/>
            <a:ext cx="1712943"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a:ln>
                  <a:noFill/>
                </a:ln>
                <a:solidFill>
                  <a:prstClr val="black"/>
                </a:solidFill>
                <a:effectLst/>
                <a:uLnTx/>
                <a:uFillTx/>
                <a:latin typeface="Aptos" panose="020B0004020202020204"/>
                <a:ea typeface="+mn-ea"/>
                <a:cs typeface="+mn-cs"/>
              </a:rPr>
              <a:t>Meta 2024:</a:t>
            </a:r>
            <a:endParaRPr kumimoji="0" lang="es-CO" sz="1600" b="0" i="0" u="none" strike="noStrike" kern="1200" cap="none" spc="0" normalizeH="0" baseline="0" noProof="0">
              <a:ln>
                <a:noFill/>
              </a:ln>
              <a:solidFill>
                <a:prstClr val="black"/>
              </a:solidFill>
              <a:effectLst/>
              <a:uLnTx/>
              <a:uFillTx/>
              <a:latin typeface="Aptos" panose="020B0004020202020204"/>
              <a:ea typeface="+mn-ea"/>
              <a:cs typeface="+mn-cs"/>
            </a:endParaRPr>
          </a:p>
        </p:txBody>
      </p:sp>
      <p:graphicFrame>
        <p:nvGraphicFramePr>
          <p:cNvPr id="9" name="Gráfico 8">
            <a:extLst>
              <a:ext uri="{FF2B5EF4-FFF2-40B4-BE49-F238E27FC236}">
                <a16:creationId xmlns:a16="http://schemas.microsoft.com/office/drawing/2014/main" id="{772C8A3A-6F2F-FED3-8DAC-585B461C7031}"/>
              </a:ext>
            </a:extLst>
          </p:cNvPr>
          <p:cNvGraphicFramePr/>
          <p:nvPr/>
        </p:nvGraphicFramePr>
        <p:xfrm>
          <a:off x="2481943" y="3622923"/>
          <a:ext cx="3153747" cy="2164703"/>
        </p:xfrm>
        <a:graphic>
          <a:graphicData uri="http://schemas.openxmlformats.org/drawingml/2006/chart">
            <c:chart xmlns:c="http://schemas.openxmlformats.org/drawingml/2006/chart" xmlns:r="http://schemas.openxmlformats.org/officeDocument/2006/relationships" r:id="rId3"/>
          </a:graphicData>
        </a:graphic>
      </p:graphicFrame>
      <p:sp>
        <p:nvSpPr>
          <p:cNvPr id="10" name="CuadroTexto 9">
            <a:extLst>
              <a:ext uri="{FF2B5EF4-FFF2-40B4-BE49-F238E27FC236}">
                <a16:creationId xmlns:a16="http://schemas.microsoft.com/office/drawing/2014/main" id="{F79CBA12-F3D2-F026-8804-0442E94C7D7F}"/>
              </a:ext>
            </a:extLst>
          </p:cNvPr>
          <p:cNvSpPr txBox="1"/>
          <p:nvPr/>
        </p:nvSpPr>
        <p:spPr>
          <a:xfrm>
            <a:off x="5915611" y="827441"/>
            <a:ext cx="4984880" cy="58477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a:ln>
                  <a:noFill/>
                </a:ln>
                <a:solidFill>
                  <a:prstClr val="black"/>
                </a:solidFill>
                <a:effectLst/>
                <a:uLnTx/>
                <a:uFillTx/>
                <a:latin typeface="Aptos" panose="020B0004020202020204"/>
                <a:ea typeface="+mn-ea"/>
                <a:cs typeface="+mn-cs"/>
              </a:rPr>
              <a:t>MPDD -</a:t>
            </a:r>
            <a:r>
              <a:rPr kumimoji="0" lang="es-MX" sz="1600" b="0" i="0" u="none" strike="noStrike" kern="1200" cap="none" spc="0" normalizeH="0" baseline="0" noProof="0">
                <a:ln>
                  <a:noFill/>
                </a:ln>
                <a:solidFill>
                  <a:prstClr val="black"/>
                </a:solidFill>
                <a:effectLst/>
                <a:uLnTx/>
                <a:uFillTx/>
                <a:latin typeface="Aptos" panose="020B0004020202020204"/>
                <a:ea typeface="+mn-ea"/>
                <a:cs typeface="+mn-cs"/>
              </a:rPr>
              <a:t> Desarrollar 1 Plan(es) para el fortalecimiento de las capacidades.</a:t>
            </a:r>
          </a:p>
        </p:txBody>
      </p:sp>
      <p:sp>
        <p:nvSpPr>
          <p:cNvPr id="11" name="CuadroTexto 10">
            <a:extLst>
              <a:ext uri="{FF2B5EF4-FFF2-40B4-BE49-F238E27FC236}">
                <a16:creationId xmlns:a16="http://schemas.microsoft.com/office/drawing/2014/main" id="{0D3743EB-78F4-9B22-2B5B-E29B40FAEE4B}"/>
              </a:ext>
            </a:extLst>
          </p:cNvPr>
          <p:cNvSpPr txBox="1"/>
          <p:nvPr/>
        </p:nvSpPr>
        <p:spPr>
          <a:xfrm>
            <a:off x="6392250" y="3336988"/>
            <a:ext cx="1660070" cy="58477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a:ln>
                  <a:noFill/>
                </a:ln>
                <a:solidFill>
                  <a:prstClr val="black"/>
                </a:solidFill>
                <a:effectLst/>
                <a:uLnTx/>
                <a:uFillTx/>
                <a:latin typeface="Aptos" panose="020B0004020202020204"/>
                <a:ea typeface="+mn-ea"/>
                <a:cs typeface="+mn-cs"/>
              </a:rPr>
              <a:t>Programado: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0" i="0" u="none" strike="noStrike" kern="1200" cap="none" spc="0" normalizeH="0" baseline="0" noProof="0">
                <a:ln>
                  <a:noFill/>
                </a:ln>
                <a:solidFill>
                  <a:prstClr val="black"/>
                </a:solidFill>
                <a:effectLst/>
                <a:uLnTx/>
                <a:uFillTx/>
                <a:latin typeface="Aptos" panose="020B0004020202020204"/>
                <a:ea typeface="+mn-ea"/>
                <a:cs typeface="+mn-cs"/>
              </a:rPr>
              <a:t>20</a:t>
            </a:r>
            <a:endParaRPr kumimoji="0" lang="es-CO" sz="1600" b="0" i="0" u="none" strike="noStrike" kern="1200" cap="none" spc="0" normalizeH="0" baseline="0" noProof="0">
              <a:ln>
                <a:noFill/>
              </a:ln>
              <a:solidFill>
                <a:prstClr val="black"/>
              </a:solidFill>
              <a:effectLst/>
              <a:uLnTx/>
              <a:uFillTx/>
              <a:latin typeface="Aptos" panose="020B0004020202020204"/>
              <a:ea typeface="+mn-ea"/>
              <a:cs typeface="+mn-cs"/>
            </a:endParaRPr>
          </a:p>
        </p:txBody>
      </p:sp>
      <p:sp>
        <p:nvSpPr>
          <p:cNvPr id="12" name="Rectángulo 11">
            <a:extLst>
              <a:ext uri="{FF2B5EF4-FFF2-40B4-BE49-F238E27FC236}">
                <a16:creationId xmlns:a16="http://schemas.microsoft.com/office/drawing/2014/main" id="{49531DA5-8A25-9853-414E-F66D96E5F636}"/>
              </a:ext>
            </a:extLst>
          </p:cNvPr>
          <p:cNvSpPr/>
          <p:nvPr/>
        </p:nvSpPr>
        <p:spPr>
          <a:xfrm>
            <a:off x="6204858" y="3426984"/>
            <a:ext cx="205274" cy="205274"/>
          </a:xfrm>
          <a:prstGeom prst="rect">
            <a:avLst/>
          </a:prstGeom>
          <a:solidFill>
            <a:srgbClr val="FFC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600" b="0" i="0" u="none" strike="noStrike" kern="1200" cap="none" spc="0" normalizeH="0" baseline="0" noProof="0">
              <a:ln>
                <a:noFill/>
              </a:ln>
              <a:solidFill>
                <a:prstClr val="white"/>
              </a:solidFill>
              <a:effectLst/>
              <a:uLnTx/>
              <a:uFillTx/>
              <a:latin typeface="Aptos" panose="020B0004020202020204"/>
              <a:ea typeface="+mn-ea"/>
              <a:cs typeface="+mn-cs"/>
            </a:endParaRPr>
          </a:p>
        </p:txBody>
      </p:sp>
      <p:sp>
        <p:nvSpPr>
          <p:cNvPr id="13" name="CuadroTexto 12">
            <a:extLst>
              <a:ext uri="{FF2B5EF4-FFF2-40B4-BE49-F238E27FC236}">
                <a16:creationId xmlns:a16="http://schemas.microsoft.com/office/drawing/2014/main" id="{568011EB-90A3-9AE9-CAF4-8DD148CB709A}"/>
              </a:ext>
            </a:extLst>
          </p:cNvPr>
          <p:cNvSpPr txBox="1"/>
          <p:nvPr/>
        </p:nvSpPr>
        <p:spPr>
          <a:xfrm>
            <a:off x="6392250" y="3990131"/>
            <a:ext cx="1660070" cy="58477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a:ln>
                  <a:noFill/>
                </a:ln>
                <a:solidFill>
                  <a:prstClr val="black"/>
                </a:solidFill>
                <a:effectLst/>
                <a:uLnTx/>
                <a:uFillTx/>
                <a:latin typeface="Aptos" panose="020B0004020202020204"/>
                <a:ea typeface="+mn-ea"/>
                <a:cs typeface="+mn-cs"/>
              </a:rPr>
              <a:t>Avance:</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0" i="0" u="none" strike="noStrike" kern="1200" cap="none" spc="0" normalizeH="0" baseline="0" noProof="0">
                <a:ln>
                  <a:noFill/>
                </a:ln>
                <a:solidFill>
                  <a:prstClr val="black"/>
                </a:solidFill>
                <a:effectLst/>
                <a:uLnTx/>
                <a:uFillTx/>
                <a:latin typeface="Aptos" panose="020B0004020202020204"/>
                <a:ea typeface="+mn-ea"/>
                <a:cs typeface="+mn-cs"/>
              </a:rPr>
              <a:t>13 </a:t>
            </a:r>
            <a:endParaRPr kumimoji="0" lang="es-CO" sz="1600" b="0" i="0" u="none" strike="noStrike" kern="1200" cap="none" spc="0" normalizeH="0" baseline="0" noProof="0">
              <a:ln>
                <a:noFill/>
              </a:ln>
              <a:solidFill>
                <a:prstClr val="black"/>
              </a:solidFill>
              <a:effectLst/>
              <a:uLnTx/>
              <a:uFillTx/>
              <a:latin typeface="Aptos" panose="020B0004020202020204"/>
              <a:ea typeface="+mn-ea"/>
              <a:cs typeface="+mn-cs"/>
            </a:endParaRPr>
          </a:p>
        </p:txBody>
      </p:sp>
      <p:sp>
        <p:nvSpPr>
          <p:cNvPr id="14" name="Rectángulo 13">
            <a:extLst>
              <a:ext uri="{FF2B5EF4-FFF2-40B4-BE49-F238E27FC236}">
                <a16:creationId xmlns:a16="http://schemas.microsoft.com/office/drawing/2014/main" id="{202C9AF2-D893-6011-4850-670CC0AA0C0E}"/>
              </a:ext>
            </a:extLst>
          </p:cNvPr>
          <p:cNvSpPr/>
          <p:nvPr/>
        </p:nvSpPr>
        <p:spPr>
          <a:xfrm>
            <a:off x="6204858" y="4080127"/>
            <a:ext cx="205274" cy="205274"/>
          </a:xfrm>
          <a:prstGeom prst="rect">
            <a:avLst/>
          </a:prstGeom>
          <a:solidFill>
            <a:srgbClr val="00206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600" b="0" i="0" u="none" strike="noStrike" kern="1200" cap="none" spc="0" normalizeH="0" baseline="0" noProof="0">
              <a:ln>
                <a:noFill/>
              </a:ln>
              <a:solidFill>
                <a:prstClr val="white"/>
              </a:solidFill>
              <a:effectLst/>
              <a:uLnTx/>
              <a:uFillTx/>
              <a:latin typeface="Aptos" panose="020B0004020202020204"/>
              <a:ea typeface="+mn-ea"/>
              <a:cs typeface="+mn-cs"/>
            </a:endParaRPr>
          </a:p>
        </p:txBody>
      </p:sp>
      <p:sp>
        <p:nvSpPr>
          <p:cNvPr id="15" name="CuadroTexto 14">
            <a:extLst>
              <a:ext uri="{FF2B5EF4-FFF2-40B4-BE49-F238E27FC236}">
                <a16:creationId xmlns:a16="http://schemas.microsoft.com/office/drawing/2014/main" id="{1D397639-98FD-D0B6-AE19-10A5E4507488}"/>
              </a:ext>
            </a:extLst>
          </p:cNvPr>
          <p:cNvSpPr txBox="1"/>
          <p:nvPr/>
        </p:nvSpPr>
        <p:spPr>
          <a:xfrm>
            <a:off x="5928829" y="2920609"/>
            <a:ext cx="1712943"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a:ln>
                  <a:noFill/>
                </a:ln>
                <a:solidFill>
                  <a:prstClr val="black"/>
                </a:solidFill>
                <a:effectLst/>
                <a:uLnTx/>
                <a:uFillTx/>
                <a:latin typeface="Aptos" panose="020B0004020202020204"/>
                <a:ea typeface="+mn-ea"/>
                <a:cs typeface="+mn-cs"/>
              </a:rPr>
              <a:t>Meta 2024:</a:t>
            </a:r>
            <a:endParaRPr kumimoji="0" lang="es-CO" sz="1600" b="0" i="0" u="none" strike="noStrike" kern="1200" cap="none" spc="0" normalizeH="0" baseline="0" noProof="0">
              <a:ln>
                <a:noFill/>
              </a:ln>
              <a:solidFill>
                <a:prstClr val="black"/>
              </a:solidFill>
              <a:effectLst/>
              <a:uLnTx/>
              <a:uFillTx/>
              <a:latin typeface="Aptos" panose="020B0004020202020204"/>
              <a:ea typeface="+mn-ea"/>
              <a:cs typeface="+mn-cs"/>
            </a:endParaRPr>
          </a:p>
        </p:txBody>
      </p:sp>
      <p:graphicFrame>
        <p:nvGraphicFramePr>
          <p:cNvPr id="16" name="Gráfico 15">
            <a:extLst>
              <a:ext uri="{FF2B5EF4-FFF2-40B4-BE49-F238E27FC236}">
                <a16:creationId xmlns:a16="http://schemas.microsoft.com/office/drawing/2014/main" id="{F55D3A8A-61EC-C541-544D-299B4140E8CD}"/>
              </a:ext>
            </a:extLst>
          </p:cNvPr>
          <p:cNvGraphicFramePr/>
          <p:nvPr/>
        </p:nvGraphicFramePr>
        <p:xfrm>
          <a:off x="7847045" y="2381952"/>
          <a:ext cx="3153747" cy="3498980"/>
        </p:xfrm>
        <a:graphic>
          <a:graphicData uri="http://schemas.openxmlformats.org/drawingml/2006/chart">
            <c:chart xmlns:c="http://schemas.openxmlformats.org/drawingml/2006/chart" xmlns:r="http://schemas.openxmlformats.org/officeDocument/2006/relationships" r:id="rId4"/>
          </a:graphicData>
        </a:graphic>
      </p:graphicFrame>
      <p:cxnSp>
        <p:nvCxnSpPr>
          <p:cNvPr id="17" name="Conector recto 16">
            <a:extLst>
              <a:ext uri="{FF2B5EF4-FFF2-40B4-BE49-F238E27FC236}">
                <a16:creationId xmlns:a16="http://schemas.microsoft.com/office/drawing/2014/main" id="{3C149401-26FF-53E6-CCBE-007B3FC113BB}"/>
              </a:ext>
            </a:extLst>
          </p:cNvPr>
          <p:cNvCxnSpPr>
            <a:cxnSpLocks/>
          </p:cNvCxnSpPr>
          <p:nvPr/>
        </p:nvCxnSpPr>
        <p:spPr>
          <a:xfrm>
            <a:off x="5775650" y="361244"/>
            <a:ext cx="0" cy="5971823"/>
          </a:xfrm>
          <a:prstGeom prst="line">
            <a:avLst/>
          </a:prstGeom>
          <a:ln w="28575"/>
        </p:spPr>
        <p:style>
          <a:lnRef idx="2">
            <a:schemeClr val="accent1"/>
          </a:lnRef>
          <a:fillRef idx="0">
            <a:schemeClr val="accent1"/>
          </a:fillRef>
          <a:effectRef idx="1">
            <a:schemeClr val="accent1"/>
          </a:effectRef>
          <a:fontRef idx="minor">
            <a:schemeClr val="tx1"/>
          </a:fontRef>
        </p:style>
      </p:cxnSp>
      <p:sp>
        <p:nvSpPr>
          <p:cNvPr id="18" name="CuadroTexto 17">
            <a:extLst>
              <a:ext uri="{FF2B5EF4-FFF2-40B4-BE49-F238E27FC236}">
                <a16:creationId xmlns:a16="http://schemas.microsoft.com/office/drawing/2014/main" id="{E6D6E269-252D-D932-2A9E-82F30CE82CE5}"/>
              </a:ext>
            </a:extLst>
          </p:cNvPr>
          <p:cNvSpPr txBox="1"/>
          <p:nvPr/>
        </p:nvSpPr>
        <p:spPr>
          <a:xfrm>
            <a:off x="3407970" y="6378514"/>
            <a:ext cx="4844921" cy="246221"/>
          </a:xfrm>
          <a:prstGeom prst="rect">
            <a:avLst/>
          </a:prstGeom>
          <a:noFill/>
        </p:spPr>
        <p:txBody>
          <a:bodyPr wrap="square">
            <a:spAutoFit/>
          </a:bodyPr>
          <a:lstStyle/>
          <a:p>
            <a:pPr algn="ctr"/>
            <a:r>
              <a:rPr lang="es-MX" sz="1000" b="1" i="1"/>
              <a:t>Avance Metas PDD con corte 30 de septiembre - Fuente Segplan </a:t>
            </a:r>
            <a:endParaRPr lang="es-CO" sz="1000" b="1" i="1"/>
          </a:p>
        </p:txBody>
      </p:sp>
    </p:spTree>
    <p:extLst>
      <p:ext uri="{BB962C8B-B14F-4D97-AF65-F5344CB8AC3E}">
        <p14:creationId xmlns:p14="http://schemas.microsoft.com/office/powerpoint/2010/main" val="6057084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rma libre: forma 1">
            <a:extLst>
              <a:ext uri="{FF2B5EF4-FFF2-40B4-BE49-F238E27FC236}">
                <a16:creationId xmlns:a16="http://schemas.microsoft.com/office/drawing/2014/main" id="{D99879A1-0D61-81A2-4EC1-1A91E0E99BF3}"/>
              </a:ext>
              <a:ext uri="{C183D7F6-B498-43B3-948B-1728B52AA6E4}">
                <adec:decorative xmlns:adec="http://schemas.microsoft.com/office/drawing/2017/decorative" val="1"/>
              </a:ext>
            </a:extLst>
          </p:cNvPr>
          <p:cNvSpPr/>
          <p:nvPr/>
        </p:nvSpPr>
        <p:spPr>
          <a:xfrm>
            <a:off x="1374944" y="2066945"/>
            <a:ext cx="9450275" cy="1839764"/>
          </a:xfrm>
          <a:custGeom>
            <a:avLst/>
            <a:gdLst/>
            <a:ahLst/>
            <a:cxnLst/>
            <a:rect l="l" t="t" r="r" b="b"/>
            <a:pathLst>
              <a:path w="5099735" h="909544">
                <a:moveTo>
                  <a:pt x="4080797" y="592164"/>
                </a:moveTo>
                <a:cubicBezTo>
                  <a:pt x="4047200" y="604163"/>
                  <a:pt x="4012202" y="614762"/>
                  <a:pt x="3975804" y="623962"/>
                </a:cubicBezTo>
                <a:cubicBezTo>
                  <a:pt x="3926207" y="637161"/>
                  <a:pt x="3894809" y="650160"/>
                  <a:pt x="3881610" y="662959"/>
                </a:cubicBezTo>
                <a:cubicBezTo>
                  <a:pt x="3868011" y="676159"/>
                  <a:pt x="3861211" y="691158"/>
                  <a:pt x="3861211" y="707957"/>
                </a:cubicBezTo>
                <a:cubicBezTo>
                  <a:pt x="3861211" y="727155"/>
                  <a:pt x="3867911" y="742854"/>
                  <a:pt x="3881310" y="755054"/>
                </a:cubicBezTo>
                <a:cubicBezTo>
                  <a:pt x="3894709" y="767253"/>
                  <a:pt x="3914408" y="773353"/>
                  <a:pt x="3940407" y="773353"/>
                </a:cubicBezTo>
                <a:cubicBezTo>
                  <a:pt x="3967605" y="773353"/>
                  <a:pt x="3992903" y="766753"/>
                  <a:pt x="4016301" y="753554"/>
                </a:cubicBezTo>
                <a:cubicBezTo>
                  <a:pt x="4039700" y="740355"/>
                  <a:pt x="4056299" y="724256"/>
                  <a:pt x="4066099" y="705257"/>
                </a:cubicBezTo>
                <a:cubicBezTo>
                  <a:pt x="4075898" y="686258"/>
                  <a:pt x="4080797" y="661559"/>
                  <a:pt x="4080797" y="631161"/>
                </a:cubicBezTo>
                <a:close/>
                <a:moveTo>
                  <a:pt x="2032923" y="592164"/>
                </a:moveTo>
                <a:cubicBezTo>
                  <a:pt x="1999325" y="604163"/>
                  <a:pt x="1964327" y="614762"/>
                  <a:pt x="1927929" y="623962"/>
                </a:cubicBezTo>
                <a:cubicBezTo>
                  <a:pt x="1878332" y="637161"/>
                  <a:pt x="1846934" y="650160"/>
                  <a:pt x="1833735" y="662959"/>
                </a:cubicBezTo>
                <a:cubicBezTo>
                  <a:pt x="1820136" y="676159"/>
                  <a:pt x="1813336" y="691158"/>
                  <a:pt x="1813336" y="707957"/>
                </a:cubicBezTo>
                <a:cubicBezTo>
                  <a:pt x="1813336" y="727155"/>
                  <a:pt x="1820036" y="742854"/>
                  <a:pt x="1833435" y="755054"/>
                </a:cubicBezTo>
                <a:cubicBezTo>
                  <a:pt x="1846834" y="767253"/>
                  <a:pt x="1866533" y="773353"/>
                  <a:pt x="1892531" y="773353"/>
                </a:cubicBezTo>
                <a:cubicBezTo>
                  <a:pt x="1919731" y="773353"/>
                  <a:pt x="1945028" y="766753"/>
                  <a:pt x="1968428" y="753554"/>
                </a:cubicBezTo>
                <a:cubicBezTo>
                  <a:pt x="1991826" y="740355"/>
                  <a:pt x="2008424" y="724256"/>
                  <a:pt x="2018223" y="705257"/>
                </a:cubicBezTo>
                <a:cubicBezTo>
                  <a:pt x="2028023" y="686258"/>
                  <a:pt x="2032923" y="661559"/>
                  <a:pt x="2032923" y="631161"/>
                </a:cubicBezTo>
                <a:close/>
                <a:moveTo>
                  <a:pt x="3245849" y="257384"/>
                </a:moveTo>
                <a:lnTo>
                  <a:pt x="3490034" y="257384"/>
                </a:lnTo>
                <a:lnTo>
                  <a:pt x="3490034" y="894545"/>
                </a:lnTo>
                <a:lnTo>
                  <a:pt x="3245849" y="894545"/>
                </a:lnTo>
                <a:close/>
                <a:moveTo>
                  <a:pt x="4758957" y="242985"/>
                </a:moveTo>
                <a:cubicBezTo>
                  <a:pt x="4834951" y="242985"/>
                  <a:pt x="4891049" y="248785"/>
                  <a:pt x="4927246" y="260384"/>
                </a:cubicBezTo>
                <a:cubicBezTo>
                  <a:pt x="4963444" y="271983"/>
                  <a:pt x="4993642" y="289982"/>
                  <a:pt x="5017841" y="314381"/>
                </a:cubicBezTo>
                <a:cubicBezTo>
                  <a:pt x="5042039" y="338779"/>
                  <a:pt x="5062138" y="371777"/>
                  <a:pt x="5078137" y="413375"/>
                </a:cubicBezTo>
                <a:lnTo>
                  <a:pt x="4846551" y="436173"/>
                </a:lnTo>
                <a:cubicBezTo>
                  <a:pt x="4840551" y="415774"/>
                  <a:pt x="4830552" y="400775"/>
                  <a:pt x="4816553" y="391176"/>
                </a:cubicBezTo>
                <a:cubicBezTo>
                  <a:pt x="4797354" y="378377"/>
                  <a:pt x="4774155" y="371977"/>
                  <a:pt x="4746957" y="371977"/>
                </a:cubicBezTo>
                <a:cubicBezTo>
                  <a:pt x="4719359" y="371977"/>
                  <a:pt x="4699260" y="376869"/>
                  <a:pt x="4686661" y="386653"/>
                </a:cubicBezTo>
                <a:cubicBezTo>
                  <a:pt x="4674061" y="396436"/>
                  <a:pt x="4667762" y="408319"/>
                  <a:pt x="4667762" y="422299"/>
                </a:cubicBezTo>
                <a:cubicBezTo>
                  <a:pt x="4667762" y="437873"/>
                  <a:pt x="4675761" y="449654"/>
                  <a:pt x="4691761" y="457641"/>
                </a:cubicBezTo>
                <a:cubicBezTo>
                  <a:pt x="4707759" y="465628"/>
                  <a:pt x="4742557" y="472818"/>
                  <a:pt x="4796154" y="479211"/>
                </a:cubicBezTo>
                <a:cubicBezTo>
                  <a:pt x="4877349" y="488398"/>
                  <a:pt x="4937745" y="501183"/>
                  <a:pt x="4977343" y="517567"/>
                </a:cubicBezTo>
                <a:cubicBezTo>
                  <a:pt x="5016941" y="533950"/>
                  <a:pt x="5047239" y="557325"/>
                  <a:pt x="5068237" y="587692"/>
                </a:cubicBezTo>
                <a:cubicBezTo>
                  <a:pt x="5089236" y="618059"/>
                  <a:pt x="5099735" y="651423"/>
                  <a:pt x="5099735" y="687783"/>
                </a:cubicBezTo>
                <a:cubicBezTo>
                  <a:pt x="5099735" y="724543"/>
                  <a:pt x="5088636" y="760305"/>
                  <a:pt x="5066437" y="795068"/>
                </a:cubicBezTo>
                <a:cubicBezTo>
                  <a:pt x="5044239" y="829832"/>
                  <a:pt x="5009241" y="857502"/>
                  <a:pt x="4961444" y="878079"/>
                </a:cubicBezTo>
                <a:cubicBezTo>
                  <a:pt x="4913647" y="898656"/>
                  <a:pt x="4848551" y="908944"/>
                  <a:pt x="4766156" y="908944"/>
                </a:cubicBezTo>
                <a:cubicBezTo>
                  <a:pt x="4649763" y="908944"/>
                  <a:pt x="4566868" y="892345"/>
                  <a:pt x="4517471" y="859147"/>
                </a:cubicBezTo>
                <a:cubicBezTo>
                  <a:pt x="4468074" y="825949"/>
                  <a:pt x="4436376" y="778752"/>
                  <a:pt x="4422377" y="717556"/>
                </a:cubicBezTo>
                <a:lnTo>
                  <a:pt x="4664762" y="694757"/>
                </a:lnTo>
                <a:cubicBezTo>
                  <a:pt x="4674761" y="723556"/>
                  <a:pt x="4688761" y="744154"/>
                  <a:pt x="4706759" y="756554"/>
                </a:cubicBezTo>
                <a:cubicBezTo>
                  <a:pt x="4724759" y="768953"/>
                  <a:pt x="4748757" y="775153"/>
                  <a:pt x="4778755" y="775153"/>
                </a:cubicBezTo>
                <a:cubicBezTo>
                  <a:pt x="4811553" y="775153"/>
                  <a:pt x="4836951" y="768162"/>
                  <a:pt x="4854951" y="754182"/>
                </a:cubicBezTo>
                <a:cubicBezTo>
                  <a:pt x="4868949" y="743801"/>
                  <a:pt x="4875949" y="730824"/>
                  <a:pt x="4875949" y="715250"/>
                </a:cubicBezTo>
                <a:cubicBezTo>
                  <a:pt x="4875949" y="697676"/>
                  <a:pt x="4866750" y="684096"/>
                  <a:pt x="4848351" y="674509"/>
                </a:cubicBezTo>
                <a:cubicBezTo>
                  <a:pt x="4835151" y="667722"/>
                  <a:pt x="4800154" y="659335"/>
                  <a:pt x="4743357" y="649348"/>
                </a:cubicBezTo>
                <a:cubicBezTo>
                  <a:pt x="4658563" y="634567"/>
                  <a:pt x="4599666" y="620884"/>
                  <a:pt x="4566668" y="608297"/>
                </a:cubicBezTo>
                <a:cubicBezTo>
                  <a:pt x="4533670" y="595710"/>
                  <a:pt x="4505872" y="574433"/>
                  <a:pt x="4483273" y="544467"/>
                </a:cubicBezTo>
                <a:cubicBezTo>
                  <a:pt x="4460675" y="514500"/>
                  <a:pt x="4449375" y="480336"/>
                  <a:pt x="4449375" y="441976"/>
                </a:cubicBezTo>
                <a:cubicBezTo>
                  <a:pt x="4449375" y="400016"/>
                  <a:pt x="4461575" y="363853"/>
                  <a:pt x="4485973" y="333486"/>
                </a:cubicBezTo>
                <a:cubicBezTo>
                  <a:pt x="4510371" y="303119"/>
                  <a:pt x="4543969" y="280444"/>
                  <a:pt x="4586767" y="265460"/>
                </a:cubicBezTo>
                <a:cubicBezTo>
                  <a:pt x="4629564" y="250477"/>
                  <a:pt x="4686961" y="242985"/>
                  <a:pt x="4758957" y="242985"/>
                </a:cubicBezTo>
                <a:close/>
                <a:moveTo>
                  <a:pt x="3965005" y="242985"/>
                </a:moveTo>
                <a:cubicBezTo>
                  <a:pt x="4038201" y="242985"/>
                  <a:pt x="4096997" y="247085"/>
                  <a:pt x="4141394" y="255284"/>
                </a:cubicBezTo>
                <a:cubicBezTo>
                  <a:pt x="4185791" y="263484"/>
                  <a:pt x="4222789" y="280583"/>
                  <a:pt x="4252387" y="306581"/>
                </a:cubicBezTo>
                <a:cubicBezTo>
                  <a:pt x="4273186" y="324580"/>
                  <a:pt x="4289585" y="350078"/>
                  <a:pt x="4301585" y="383076"/>
                </a:cubicBezTo>
                <a:cubicBezTo>
                  <a:pt x="4313583" y="416074"/>
                  <a:pt x="4319583" y="447572"/>
                  <a:pt x="4319583" y="477571"/>
                </a:cubicBezTo>
                <a:lnTo>
                  <a:pt x="4319583" y="758953"/>
                </a:lnTo>
                <a:cubicBezTo>
                  <a:pt x="4319583" y="788952"/>
                  <a:pt x="4321483" y="812450"/>
                  <a:pt x="4325283" y="829449"/>
                </a:cubicBezTo>
                <a:cubicBezTo>
                  <a:pt x="4329083" y="846448"/>
                  <a:pt x="4337382" y="868147"/>
                  <a:pt x="4350181" y="894545"/>
                </a:cubicBezTo>
                <a:lnTo>
                  <a:pt x="4120995" y="894545"/>
                </a:lnTo>
                <a:cubicBezTo>
                  <a:pt x="4111796" y="878146"/>
                  <a:pt x="4105796" y="865647"/>
                  <a:pt x="4102997" y="857048"/>
                </a:cubicBezTo>
                <a:cubicBezTo>
                  <a:pt x="4100197" y="848448"/>
                  <a:pt x="4097397" y="834949"/>
                  <a:pt x="4094597" y="816550"/>
                </a:cubicBezTo>
                <a:cubicBezTo>
                  <a:pt x="4062599" y="847348"/>
                  <a:pt x="4030801" y="869347"/>
                  <a:pt x="3999203" y="882546"/>
                </a:cubicBezTo>
                <a:cubicBezTo>
                  <a:pt x="3956005" y="900145"/>
                  <a:pt x="3905809" y="908944"/>
                  <a:pt x="3848612" y="908944"/>
                </a:cubicBezTo>
                <a:cubicBezTo>
                  <a:pt x="3772617" y="908944"/>
                  <a:pt x="3714920" y="891345"/>
                  <a:pt x="3675523" y="856148"/>
                </a:cubicBezTo>
                <a:cubicBezTo>
                  <a:pt x="3636125" y="820950"/>
                  <a:pt x="3616426" y="777552"/>
                  <a:pt x="3616426" y="725956"/>
                </a:cubicBezTo>
                <a:cubicBezTo>
                  <a:pt x="3616426" y="677558"/>
                  <a:pt x="3630625" y="637761"/>
                  <a:pt x="3659023" y="606563"/>
                </a:cubicBezTo>
                <a:cubicBezTo>
                  <a:pt x="3687422" y="575365"/>
                  <a:pt x="3739819" y="552166"/>
                  <a:pt x="3816214" y="536967"/>
                </a:cubicBezTo>
                <a:cubicBezTo>
                  <a:pt x="3907809" y="518568"/>
                  <a:pt x="3967205" y="505669"/>
                  <a:pt x="3994403" y="498269"/>
                </a:cubicBezTo>
                <a:cubicBezTo>
                  <a:pt x="4021601" y="490870"/>
                  <a:pt x="4050399" y="481170"/>
                  <a:pt x="4080797" y="469171"/>
                </a:cubicBezTo>
                <a:cubicBezTo>
                  <a:pt x="4080797" y="439173"/>
                  <a:pt x="4074598" y="418174"/>
                  <a:pt x="4062199" y="406175"/>
                </a:cubicBezTo>
                <a:cubicBezTo>
                  <a:pt x="4049799" y="394176"/>
                  <a:pt x="4028001" y="388176"/>
                  <a:pt x="3996803" y="388176"/>
                </a:cubicBezTo>
                <a:cubicBezTo>
                  <a:pt x="3956805" y="388176"/>
                  <a:pt x="3926807" y="394576"/>
                  <a:pt x="3906809" y="407375"/>
                </a:cubicBezTo>
                <a:cubicBezTo>
                  <a:pt x="3891209" y="417374"/>
                  <a:pt x="3878610" y="436173"/>
                  <a:pt x="3869011" y="463771"/>
                </a:cubicBezTo>
                <a:lnTo>
                  <a:pt x="3635625" y="439173"/>
                </a:lnTo>
                <a:cubicBezTo>
                  <a:pt x="3644425" y="398375"/>
                  <a:pt x="3657123" y="366277"/>
                  <a:pt x="3673723" y="342879"/>
                </a:cubicBezTo>
                <a:cubicBezTo>
                  <a:pt x="3690321" y="319480"/>
                  <a:pt x="3714220" y="299181"/>
                  <a:pt x="3745418" y="281983"/>
                </a:cubicBezTo>
                <a:cubicBezTo>
                  <a:pt x="3767817" y="269583"/>
                  <a:pt x="3798615" y="259984"/>
                  <a:pt x="3837813" y="253184"/>
                </a:cubicBezTo>
                <a:cubicBezTo>
                  <a:pt x="3877010" y="246385"/>
                  <a:pt x="3919407" y="242985"/>
                  <a:pt x="3965005" y="242985"/>
                </a:cubicBezTo>
                <a:close/>
                <a:moveTo>
                  <a:pt x="2759679" y="242985"/>
                </a:moveTo>
                <a:cubicBezTo>
                  <a:pt x="2863672" y="242985"/>
                  <a:pt x="2942967" y="261584"/>
                  <a:pt x="2997564" y="298782"/>
                </a:cubicBezTo>
                <a:cubicBezTo>
                  <a:pt x="3052161" y="335979"/>
                  <a:pt x="3090458" y="390376"/>
                  <a:pt x="3112457" y="461972"/>
                </a:cubicBezTo>
                <a:lnTo>
                  <a:pt x="2882672" y="492570"/>
                </a:lnTo>
                <a:cubicBezTo>
                  <a:pt x="2875472" y="465371"/>
                  <a:pt x="2862372" y="444873"/>
                  <a:pt x="2843374" y="431073"/>
                </a:cubicBezTo>
                <a:cubicBezTo>
                  <a:pt x="2824375" y="417274"/>
                  <a:pt x="2798876" y="410375"/>
                  <a:pt x="2766878" y="410375"/>
                </a:cubicBezTo>
                <a:cubicBezTo>
                  <a:pt x="2726481" y="410375"/>
                  <a:pt x="2693782" y="424847"/>
                  <a:pt x="2668784" y="453792"/>
                </a:cubicBezTo>
                <a:cubicBezTo>
                  <a:pt x="2643786" y="482737"/>
                  <a:pt x="2631287" y="526558"/>
                  <a:pt x="2631287" y="585255"/>
                </a:cubicBezTo>
                <a:cubicBezTo>
                  <a:pt x="2631287" y="637558"/>
                  <a:pt x="2643685" y="677283"/>
                  <a:pt x="2668484" y="704432"/>
                </a:cubicBezTo>
                <a:cubicBezTo>
                  <a:pt x="2693283" y="731580"/>
                  <a:pt x="2724881" y="745154"/>
                  <a:pt x="2763279" y="745154"/>
                </a:cubicBezTo>
                <a:cubicBezTo>
                  <a:pt x="2795276" y="745154"/>
                  <a:pt x="2822175" y="736955"/>
                  <a:pt x="2843973" y="720556"/>
                </a:cubicBezTo>
                <a:cubicBezTo>
                  <a:pt x="2865772" y="704157"/>
                  <a:pt x="2882071" y="678958"/>
                  <a:pt x="2892871" y="644960"/>
                </a:cubicBezTo>
                <a:lnTo>
                  <a:pt x="3125056" y="671359"/>
                </a:lnTo>
                <a:cubicBezTo>
                  <a:pt x="3112257" y="719756"/>
                  <a:pt x="3091258" y="761653"/>
                  <a:pt x="3062060" y="797051"/>
                </a:cubicBezTo>
                <a:cubicBezTo>
                  <a:pt x="3032862" y="832449"/>
                  <a:pt x="2995564" y="859947"/>
                  <a:pt x="2950167" y="879546"/>
                </a:cubicBezTo>
                <a:cubicBezTo>
                  <a:pt x="2904770" y="899145"/>
                  <a:pt x="2847073" y="908944"/>
                  <a:pt x="2777078" y="908944"/>
                </a:cubicBezTo>
                <a:cubicBezTo>
                  <a:pt x="2709482" y="908944"/>
                  <a:pt x="2653185" y="902651"/>
                  <a:pt x="2608188" y="890064"/>
                </a:cubicBezTo>
                <a:cubicBezTo>
                  <a:pt x="2563190" y="877478"/>
                  <a:pt x="2524493" y="857098"/>
                  <a:pt x="2492095" y="828924"/>
                </a:cubicBezTo>
                <a:cubicBezTo>
                  <a:pt x="2459697" y="800751"/>
                  <a:pt x="2434298" y="767683"/>
                  <a:pt x="2415899" y="729719"/>
                </a:cubicBezTo>
                <a:cubicBezTo>
                  <a:pt x="2397500" y="691756"/>
                  <a:pt x="2388301" y="641404"/>
                  <a:pt x="2388301" y="578664"/>
                </a:cubicBezTo>
                <a:cubicBezTo>
                  <a:pt x="2388301" y="513125"/>
                  <a:pt x="2399501" y="458575"/>
                  <a:pt x="2421899" y="415015"/>
                </a:cubicBezTo>
                <a:cubicBezTo>
                  <a:pt x="2438298" y="383048"/>
                  <a:pt x="2460697" y="354377"/>
                  <a:pt x="2489095" y="329000"/>
                </a:cubicBezTo>
                <a:cubicBezTo>
                  <a:pt x="2517493" y="303623"/>
                  <a:pt x="2546691" y="284742"/>
                  <a:pt x="2576690" y="272355"/>
                </a:cubicBezTo>
                <a:cubicBezTo>
                  <a:pt x="2624287" y="252775"/>
                  <a:pt x="2685283" y="242985"/>
                  <a:pt x="2759679" y="242985"/>
                </a:cubicBezTo>
                <a:close/>
                <a:moveTo>
                  <a:pt x="1917130" y="242985"/>
                </a:moveTo>
                <a:cubicBezTo>
                  <a:pt x="1990325" y="242985"/>
                  <a:pt x="2049122" y="247085"/>
                  <a:pt x="2093519" y="255284"/>
                </a:cubicBezTo>
                <a:cubicBezTo>
                  <a:pt x="2137917" y="263484"/>
                  <a:pt x="2174915" y="280583"/>
                  <a:pt x="2204512" y="306581"/>
                </a:cubicBezTo>
                <a:cubicBezTo>
                  <a:pt x="2225311" y="324580"/>
                  <a:pt x="2241711" y="350078"/>
                  <a:pt x="2253709" y="383076"/>
                </a:cubicBezTo>
                <a:cubicBezTo>
                  <a:pt x="2265708" y="416074"/>
                  <a:pt x="2271708" y="447572"/>
                  <a:pt x="2271708" y="477571"/>
                </a:cubicBezTo>
                <a:lnTo>
                  <a:pt x="2271708" y="758953"/>
                </a:lnTo>
                <a:cubicBezTo>
                  <a:pt x="2271708" y="788952"/>
                  <a:pt x="2273608" y="812450"/>
                  <a:pt x="2277408" y="829449"/>
                </a:cubicBezTo>
                <a:cubicBezTo>
                  <a:pt x="2281208" y="846448"/>
                  <a:pt x="2289507" y="868147"/>
                  <a:pt x="2302306" y="894545"/>
                </a:cubicBezTo>
                <a:lnTo>
                  <a:pt x="2073121" y="894545"/>
                </a:lnTo>
                <a:cubicBezTo>
                  <a:pt x="2063921" y="878146"/>
                  <a:pt x="2057921" y="865647"/>
                  <a:pt x="2055122" y="857048"/>
                </a:cubicBezTo>
                <a:cubicBezTo>
                  <a:pt x="2052322" y="848448"/>
                  <a:pt x="2049522" y="834949"/>
                  <a:pt x="2046722" y="816550"/>
                </a:cubicBezTo>
                <a:cubicBezTo>
                  <a:pt x="2014724" y="847348"/>
                  <a:pt x="1982926" y="869347"/>
                  <a:pt x="1951328" y="882546"/>
                </a:cubicBezTo>
                <a:cubicBezTo>
                  <a:pt x="1908130" y="900145"/>
                  <a:pt x="1857934" y="908944"/>
                  <a:pt x="1800737" y="908944"/>
                </a:cubicBezTo>
                <a:cubicBezTo>
                  <a:pt x="1724742" y="908944"/>
                  <a:pt x="1667045" y="891345"/>
                  <a:pt x="1627648" y="856148"/>
                </a:cubicBezTo>
                <a:cubicBezTo>
                  <a:pt x="1588250" y="820950"/>
                  <a:pt x="1568551" y="777552"/>
                  <a:pt x="1568551" y="725956"/>
                </a:cubicBezTo>
                <a:cubicBezTo>
                  <a:pt x="1568551" y="677558"/>
                  <a:pt x="1582750" y="637761"/>
                  <a:pt x="1611149" y="606563"/>
                </a:cubicBezTo>
                <a:cubicBezTo>
                  <a:pt x="1639547" y="575365"/>
                  <a:pt x="1691943" y="552166"/>
                  <a:pt x="1768339" y="536967"/>
                </a:cubicBezTo>
                <a:cubicBezTo>
                  <a:pt x="1859933" y="518568"/>
                  <a:pt x="1919330" y="505669"/>
                  <a:pt x="1946528" y="498269"/>
                </a:cubicBezTo>
                <a:cubicBezTo>
                  <a:pt x="1973727" y="490870"/>
                  <a:pt x="2002525" y="481170"/>
                  <a:pt x="2032923" y="469171"/>
                </a:cubicBezTo>
                <a:cubicBezTo>
                  <a:pt x="2032923" y="439173"/>
                  <a:pt x="2026723" y="418174"/>
                  <a:pt x="2014324" y="406175"/>
                </a:cubicBezTo>
                <a:cubicBezTo>
                  <a:pt x="2001925" y="394176"/>
                  <a:pt x="1980127" y="388176"/>
                  <a:pt x="1948928" y="388176"/>
                </a:cubicBezTo>
                <a:cubicBezTo>
                  <a:pt x="1908930" y="388176"/>
                  <a:pt x="1878932" y="394576"/>
                  <a:pt x="1858933" y="407375"/>
                </a:cubicBezTo>
                <a:cubicBezTo>
                  <a:pt x="1843335" y="417374"/>
                  <a:pt x="1830735" y="436173"/>
                  <a:pt x="1821136" y="463771"/>
                </a:cubicBezTo>
                <a:lnTo>
                  <a:pt x="1587750" y="439173"/>
                </a:lnTo>
                <a:cubicBezTo>
                  <a:pt x="1596550" y="398375"/>
                  <a:pt x="1609249" y="366277"/>
                  <a:pt x="1625847" y="342879"/>
                </a:cubicBezTo>
                <a:cubicBezTo>
                  <a:pt x="1642447" y="319480"/>
                  <a:pt x="1666345" y="299181"/>
                  <a:pt x="1697543" y="281983"/>
                </a:cubicBezTo>
                <a:cubicBezTo>
                  <a:pt x="1719942" y="269583"/>
                  <a:pt x="1750741" y="259984"/>
                  <a:pt x="1789938" y="253184"/>
                </a:cubicBezTo>
                <a:cubicBezTo>
                  <a:pt x="1829135" y="246385"/>
                  <a:pt x="1871533" y="242985"/>
                  <a:pt x="1917130" y="242985"/>
                </a:cubicBezTo>
                <a:close/>
                <a:moveTo>
                  <a:pt x="1422351" y="242985"/>
                </a:moveTo>
                <a:cubicBezTo>
                  <a:pt x="1458348" y="242985"/>
                  <a:pt x="1497746" y="254184"/>
                  <a:pt x="1540543" y="276583"/>
                </a:cubicBezTo>
                <a:lnTo>
                  <a:pt x="1464948" y="450572"/>
                </a:lnTo>
                <a:cubicBezTo>
                  <a:pt x="1436150" y="438573"/>
                  <a:pt x="1413351" y="432573"/>
                  <a:pt x="1396552" y="432573"/>
                </a:cubicBezTo>
                <a:cubicBezTo>
                  <a:pt x="1364554" y="432573"/>
                  <a:pt x="1339756" y="445773"/>
                  <a:pt x="1322157" y="472171"/>
                </a:cubicBezTo>
                <a:cubicBezTo>
                  <a:pt x="1296959" y="509369"/>
                  <a:pt x="1284360" y="578964"/>
                  <a:pt x="1284360" y="680958"/>
                </a:cubicBezTo>
                <a:lnTo>
                  <a:pt x="1284360" y="894545"/>
                </a:lnTo>
                <a:lnTo>
                  <a:pt x="1038974" y="894545"/>
                </a:lnTo>
                <a:lnTo>
                  <a:pt x="1038974" y="257384"/>
                </a:lnTo>
                <a:lnTo>
                  <a:pt x="1267560" y="257384"/>
                </a:lnTo>
                <a:lnTo>
                  <a:pt x="1267560" y="361778"/>
                </a:lnTo>
                <a:cubicBezTo>
                  <a:pt x="1289559" y="316580"/>
                  <a:pt x="1312257" y="285482"/>
                  <a:pt x="1335656" y="268483"/>
                </a:cubicBezTo>
                <a:cubicBezTo>
                  <a:pt x="1359054" y="251484"/>
                  <a:pt x="1387953" y="242985"/>
                  <a:pt x="1422351" y="242985"/>
                </a:cubicBezTo>
                <a:close/>
                <a:moveTo>
                  <a:pt x="3245849" y="14999"/>
                </a:moveTo>
                <a:lnTo>
                  <a:pt x="3490034" y="14999"/>
                </a:lnTo>
                <a:lnTo>
                  <a:pt x="3490034" y="181189"/>
                </a:lnTo>
                <a:lnTo>
                  <a:pt x="3245849" y="181189"/>
                </a:lnTo>
                <a:close/>
                <a:moveTo>
                  <a:pt x="473971" y="0"/>
                </a:moveTo>
                <a:cubicBezTo>
                  <a:pt x="571166" y="0"/>
                  <a:pt x="643862" y="8799"/>
                  <a:pt x="692058" y="26398"/>
                </a:cubicBezTo>
                <a:cubicBezTo>
                  <a:pt x="740255" y="43997"/>
                  <a:pt x="780253" y="71295"/>
                  <a:pt x="812052" y="108293"/>
                </a:cubicBezTo>
                <a:cubicBezTo>
                  <a:pt x="843849" y="145291"/>
                  <a:pt x="867747" y="192188"/>
                  <a:pt x="883746" y="248985"/>
                </a:cubicBezTo>
                <a:lnTo>
                  <a:pt x="621562" y="295782"/>
                </a:lnTo>
                <a:cubicBezTo>
                  <a:pt x="610763" y="262584"/>
                  <a:pt x="592464" y="237185"/>
                  <a:pt x="566666" y="219586"/>
                </a:cubicBezTo>
                <a:cubicBezTo>
                  <a:pt x="540868" y="201987"/>
                  <a:pt x="507969" y="193188"/>
                  <a:pt x="467972" y="193188"/>
                </a:cubicBezTo>
                <a:cubicBezTo>
                  <a:pt x="408375" y="193188"/>
                  <a:pt x="360878" y="213887"/>
                  <a:pt x="325480" y="255284"/>
                </a:cubicBezTo>
                <a:cubicBezTo>
                  <a:pt x="290082" y="296682"/>
                  <a:pt x="272384" y="362178"/>
                  <a:pt x="272384" y="451772"/>
                </a:cubicBezTo>
                <a:cubicBezTo>
                  <a:pt x="272384" y="546966"/>
                  <a:pt x="290282" y="614962"/>
                  <a:pt x="326080" y="655760"/>
                </a:cubicBezTo>
                <a:cubicBezTo>
                  <a:pt x="361878" y="696557"/>
                  <a:pt x="411775" y="716956"/>
                  <a:pt x="475771" y="716956"/>
                </a:cubicBezTo>
                <a:cubicBezTo>
                  <a:pt x="506169" y="716956"/>
                  <a:pt x="535167" y="712556"/>
                  <a:pt x="562766" y="703757"/>
                </a:cubicBezTo>
                <a:cubicBezTo>
                  <a:pt x="590365" y="694957"/>
                  <a:pt x="621962" y="679958"/>
                  <a:pt x="657560" y="658760"/>
                </a:cubicBezTo>
                <a:lnTo>
                  <a:pt x="657560" y="575965"/>
                </a:lnTo>
                <a:lnTo>
                  <a:pt x="475771" y="575965"/>
                </a:lnTo>
                <a:lnTo>
                  <a:pt x="475771" y="392976"/>
                </a:lnTo>
                <a:lnTo>
                  <a:pt x="895745" y="392976"/>
                </a:lnTo>
                <a:lnTo>
                  <a:pt x="895745" y="767953"/>
                </a:lnTo>
                <a:cubicBezTo>
                  <a:pt x="815351" y="822750"/>
                  <a:pt x="744255" y="860047"/>
                  <a:pt x="682458" y="879846"/>
                </a:cubicBezTo>
                <a:cubicBezTo>
                  <a:pt x="620662" y="899645"/>
                  <a:pt x="547367" y="909544"/>
                  <a:pt x="462572" y="909544"/>
                </a:cubicBezTo>
                <a:cubicBezTo>
                  <a:pt x="358178" y="909544"/>
                  <a:pt x="273083" y="891745"/>
                  <a:pt x="207288" y="856148"/>
                </a:cubicBezTo>
                <a:cubicBezTo>
                  <a:pt x="141492" y="820550"/>
                  <a:pt x="90495" y="767553"/>
                  <a:pt x="54297" y="697157"/>
                </a:cubicBezTo>
                <a:cubicBezTo>
                  <a:pt x="18099" y="626762"/>
                  <a:pt x="0" y="545966"/>
                  <a:pt x="0" y="454772"/>
                </a:cubicBezTo>
                <a:cubicBezTo>
                  <a:pt x="0" y="358778"/>
                  <a:pt x="19799" y="275283"/>
                  <a:pt x="59397" y="204287"/>
                </a:cubicBezTo>
                <a:cubicBezTo>
                  <a:pt x="98994" y="133292"/>
                  <a:pt x="156991" y="79395"/>
                  <a:pt x="233386" y="42597"/>
                </a:cubicBezTo>
                <a:cubicBezTo>
                  <a:pt x="292982" y="14199"/>
                  <a:pt x="373177" y="0"/>
                  <a:pt x="473971" y="0"/>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97125" rtl="0" eaLnBrk="1" fontAlgn="auto" latinLnBrk="0" hangingPunct="1">
              <a:lnSpc>
                <a:spcPct val="100000"/>
              </a:lnSpc>
              <a:spcBef>
                <a:spcPts val="0"/>
              </a:spcBef>
              <a:spcAft>
                <a:spcPts val="0"/>
              </a:spcAft>
              <a:buClrTx/>
              <a:buSzTx/>
              <a:buFontTx/>
              <a:buNone/>
              <a:tabLst/>
              <a:defRPr/>
            </a:pPr>
            <a:endParaRPr kumimoji="0" lang="es-CO" sz="1977"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05834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Imagen 22" descr="Portada Planes " title="Portada Planes ">
            <a:extLst>
              <a:ext uri="{FF2B5EF4-FFF2-40B4-BE49-F238E27FC236}">
                <a16:creationId xmlns:a16="http://schemas.microsoft.com/office/drawing/2014/main" id="{A2D18C68-4B4E-D553-7890-964236950338}"/>
              </a:ext>
            </a:extLst>
          </p:cNvPr>
          <p:cNvPicPr>
            <a:picLocks noChangeAspect="1"/>
          </p:cNvPicPr>
          <p:nvPr/>
        </p:nvPicPr>
        <p:blipFill rotWithShape="1">
          <a:blip r:embed="rId2" cstate="print">
            <a:alphaModFix amt="79000"/>
            <a:extLst>
              <a:ext uri="{28A0092B-C50C-407E-A947-70E740481C1C}">
                <a14:useLocalDpi xmlns:a14="http://schemas.microsoft.com/office/drawing/2010/main" val="0"/>
              </a:ext>
            </a:extLst>
          </a:blip>
          <a:srcRect t="2508" b="2508"/>
          <a:stretch/>
        </p:blipFill>
        <p:spPr>
          <a:xfrm>
            <a:off x="-42829" y="-366337"/>
            <a:ext cx="12231577" cy="6856833"/>
          </a:xfrm>
          <a:prstGeom prst="rect">
            <a:avLst/>
          </a:prstGeom>
          <a:solidFill>
            <a:schemeClr val="accent1"/>
          </a:solidFill>
          <a:ln>
            <a:noFill/>
          </a:ln>
          <a:effectLst>
            <a:softEdge rad="0"/>
          </a:effectLst>
        </p:spPr>
      </p:pic>
      <p:sp>
        <p:nvSpPr>
          <p:cNvPr id="24" name="Rectángulo 23" title="Portada Planes">
            <a:extLst>
              <a:ext uri="{FF2B5EF4-FFF2-40B4-BE49-F238E27FC236}">
                <a16:creationId xmlns:a16="http://schemas.microsoft.com/office/drawing/2014/main" id="{C13AA883-58A1-65E9-0261-0E17EF18C32D}"/>
              </a:ext>
            </a:extLst>
          </p:cNvPr>
          <p:cNvSpPr/>
          <p:nvPr/>
        </p:nvSpPr>
        <p:spPr>
          <a:xfrm>
            <a:off x="-39577" y="4211704"/>
            <a:ext cx="12231577" cy="2833138"/>
          </a:xfrm>
          <a:prstGeom prst="rect">
            <a:avLst/>
          </a:prstGeom>
          <a:gradFill>
            <a:gsLst>
              <a:gs pos="7000">
                <a:schemeClr val="bg1">
                  <a:alpha val="0"/>
                </a:schemeClr>
              </a:gs>
              <a:gs pos="28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97125" rtl="0" eaLnBrk="1" fontAlgn="auto" latinLnBrk="0" hangingPunct="1">
              <a:lnSpc>
                <a:spcPct val="100000"/>
              </a:lnSpc>
              <a:spcBef>
                <a:spcPts val="0"/>
              </a:spcBef>
              <a:spcAft>
                <a:spcPts val="0"/>
              </a:spcAft>
              <a:buClrTx/>
              <a:buSzTx/>
              <a:buFontTx/>
              <a:buNone/>
              <a:tabLst/>
              <a:defRPr/>
            </a:pPr>
            <a:endParaRPr kumimoji="0" lang="es-CO" sz="1977" b="0" i="0" u="none" strike="noStrike" kern="1200" cap="none" spc="0" normalizeH="0" baseline="0" noProof="0">
              <a:ln>
                <a:noFill/>
              </a:ln>
              <a:solidFill>
                <a:prstClr val="white"/>
              </a:solidFill>
              <a:effectLst/>
              <a:uLnTx/>
              <a:uFillTx/>
              <a:latin typeface="Calibri"/>
              <a:ea typeface="+mn-ea"/>
              <a:cs typeface="+mn-cs"/>
            </a:endParaRPr>
          </a:p>
        </p:txBody>
      </p:sp>
      <p:sp>
        <p:nvSpPr>
          <p:cNvPr id="25" name="Título 7">
            <a:extLst>
              <a:ext uri="{FF2B5EF4-FFF2-40B4-BE49-F238E27FC236}">
                <a16:creationId xmlns:a16="http://schemas.microsoft.com/office/drawing/2014/main" id="{B174D0BF-7977-4E95-7964-B4B48EE4CDFB}"/>
              </a:ext>
            </a:extLst>
          </p:cNvPr>
          <p:cNvSpPr txBox="1">
            <a:spLocks/>
          </p:cNvSpPr>
          <p:nvPr/>
        </p:nvSpPr>
        <p:spPr>
          <a:xfrm>
            <a:off x="1219659" y="5211074"/>
            <a:ext cx="9752682" cy="1007112"/>
          </a:xfrm>
          <a:prstGeom prst="rect">
            <a:avLst/>
          </a:prstGeom>
          <a:noFill/>
          <a:ln>
            <a:noFill/>
            <a:prstDash/>
          </a:ln>
          <a:effectLst/>
        </p:spPr>
        <p:txBody>
          <a:bodyPr rot="0" spcFirstLastPara="0" vertOverflow="overflow" horzOverflow="overflow" vert="horz" wrap="square" lIns="62334" tIns="31167" rIns="62334" bIns="31167" numCol="1" spcCol="0" rtlCol="0" fromWordArt="0" anchor="t" anchorCtr="0" forceAA="0" compatLnSpc="1">
            <a:prstTxWarp prst="textNoShape">
              <a:avLst/>
            </a:prstTxWarp>
            <a:spAutoFit/>
          </a:bodyPr>
          <a:lstStyle>
            <a:lvl1pPr algn="l" defTabSz="1341333" rtl="0" eaLnBrk="1" latinLnBrk="0" hangingPunct="1">
              <a:lnSpc>
                <a:spcPct val="90000"/>
              </a:lnSpc>
              <a:spcBef>
                <a:spcPct val="0"/>
              </a:spcBef>
              <a:buNone/>
              <a:defRPr sz="6454" kern="1200">
                <a:solidFill>
                  <a:schemeClr val="tx1"/>
                </a:solidFill>
                <a:latin typeface="+mj-lt"/>
                <a:ea typeface="+mj-ea"/>
                <a:cs typeface="+mj-cs"/>
              </a:defRPr>
            </a:lvl1pPr>
          </a:lstStyle>
          <a:p>
            <a:pPr marL="0" marR="0" lvl="0" indent="0" algn="ctr" defTabSz="623346" rtl="0" eaLnBrk="1" fontAlgn="auto" latinLnBrk="0" hangingPunct="1">
              <a:lnSpc>
                <a:spcPct val="90000"/>
              </a:lnSpc>
              <a:spcBef>
                <a:spcPts val="0"/>
              </a:spcBef>
              <a:spcAft>
                <a:spcPts val="0"/>
              </a:spcAft>
              <a:buClrTx/>
              <a:buSzTx/>
              <a:buFontTx/>
              <a:buNone/>
              <a:tabLst/>
              <a:defRPr/>
            </a:pPr>
            <a:r>
              <a:rPr kumimoji="0" lang="es-ES" sz="6817" b="0" i="0" u="none" strike="noStrike" kern="1200" cap="none" spc="0" normalizeH="0" baseline="0" noProof="0">
                <a:ln>
                  <a:noFill/>
                </a:ln>
                <a:solidFill>
                  <a:prstClr val="black"/>
                </a:solidFill>
                <a:effectLst/>
                <a:uLnTx/>
                <a:uFillTx/>
                <a:latin typeface="Impact" panose="020B0806030902050204" pitchFamily="34" charset="0"/>
                <a:ea typeface="+mj-ea"/>
                <a:cs typeface="+mj-cs"/>
              </a:rPr>
              <a:t>PEI 2020-2024</a:t>
            </a:r>
            <a:endParaRPr kumimoji="0" lang="es-CO" sz="6817" b="0" i="0" u="none" strike="noStrike" kern="1200" cap="none" spc="0" normalizeH="0" baseline="0" noProof="0">
              <a:ln>
                <a:noFill/>
              </a:ln>
              <a:solidFill>
                <a:prstClr val="black"/>
              </a:solidFill>
              <a:effectLst/>
              <a:uLnTx/>
              <a:uFillTx/>
              <a:latin typeface="Impact" panose="020B0806030902050204" pitchFamily="34" charset="0"/>
              <a:ea typeface="+mj-ea"/>
              <a:cs typeface="+mj-cs"/>
            </a:endParaRPr>
          </a:p>
        </p:txBody>
      </p:sp>
      <p:pic>
        <p:nvPicPr>
          <p:cNvPr id="26" name="Gráfico 25">
            <a:extLst>
              <a:ext uri="{FF2B5EF4-FFF2-40B4-BE49-F238E27FC236}">
                <a16:creationId xmlns:a16="http://schemas.microsoft.com/office/drawing/2014/main" id="{61B8753A-ABB5-8893-EC1B-8727F7FAD543}"/>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62451" y="78253"/>
            <a:ext cx="4403997" cy="1058325"/>
          </a:xfrm>
          <a:prstGeom prst="rect">
            <a:avLst/>
          </a:prstGeom>
        </p:spPr>
      </p:pic>
    </p:spTree>
    <p:extLst>
      <p:ext uri="{BB962C8B-B14F-4D97-AF65-F5344CB8AC3E}">
        <p14:creationId xmlns:p14="http://schemas.microsoft.com/office/powerpoint/2010/main" val="18845568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2E56F7-5E87-DB8A-B059-B435DFC99D67}"/>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36FD81CA-EF97-2719-D191-8CD4C2C615D7}"/>
              </a:ext>
            </a:extLst>
          </p:cNvPr>
          <p:cNvSpPr txBox="1">
            <a:spLocks/>
          </p:cNvSpPr>
          <p:nvPr/>
        </p:nvSpPr>
        <p:spPr>
          <a:xfrm>
            <a:off x="780511" y="3732645"/>
            <a:ext cx="10630977" cy="714687"/>
          </a:xfrm>
          <a:prstGeom prst="rect">
            <a:avLst/>
          </a:prstGeom>
        </p:spPr>
        <p:txBody>
          <a:bodyPr vert="horz" lIns="127124" tIns="63562" rIns="127124" bIns="63562" rtlCol="0" anchor="ctr">
            <a:noAutofit/>
          </a:bodyPr>
          <a:lstStyle>
            <a:lvl1pPr algn="ctr" defTabSz="1462704" rtl="0" eaLnBrk="1" latinLnBrk="0" hangingPunct="1">
              <a:spcBef>
                <a:spcPct val="0"/>
              </a:spcBef>
              <a:buNone/>
              <a:defRPr sz="7000" kern="1200">
                <a:solidFill>
                  <a:schemeClr val="tx1"/>
                </a:solidFill>
                <a:latin typeface="+mj-lt"/>
                <a:ea typeface="+mj-ea"/>
                <a:cs typeface="+mj-cs"/>
              </a:defRPr>
            </a:lvl1pPr>
          </a:lstStyle>
          <a:p>
            <a:pPr algn="r" defTabSz="1271529">
              <a:defRPr/>
            </a:pPr>
            <a:r>
              <a:rPr lang="es-ES" sz="6000">
                <a:solidFill>
                  <a:srgbClr val="C00000"/>
                </a:solidFill>
                <a:latin typeface="Impact"/>
              </a:rPr>
              <a:t>5. </a:t>
            </a:r>
            <a:r>
              <a:rPr lang="es-419" sz="6000">
                <a:solidFill>
                  <a:srgbClr val="002060"/>
                </a:solidFill>
                <a:latin typeface="Impact"/>
              </a:rPr>
              <a:t>Aprobación</a:t>
            </a:r>
            <a:r>
              <a:rPr lang="es-419" sz="6000">
                <a:solidFill>
                  <a:srgbClr val="C00000"/>
                </a:solidFill>
                <a:latin typeface="Impact"/>
              </a:rPr>
              <a:t> V.3 </a:t>
            </a:r>
            <a:endParaRPr lang="es-419" sz="6000">
              <a:solidFill>
                <a:srgbClr val="C00000"/>
              </a:solidFill>
              <a:latin typeface="Impact" panose="020B0806030902050204" pitchFamily="34" charset="0"/>
            </a:endParaRPr>
          </a:p>
          <a:p>
            <a:pPr algn="r" defTabSz="1271529">
              <a:defRPr/>
            </a:pPr>
            <a:r>
              <a:rPr lang="es-419" sz="6000">
                <a:solidFill>
                  <a:srgbClr val="C00000"/>
                </a:solidFill>
                <a:latin typeface="Impact"/>
              </a:rPr>
              <a:t>Programa de Transparencia y Ética Pública 2024</a:t>
            </a:r>
          </a:p>
          <a:p>
            <a:pPr algn="r" defTabSz="1271529">
              <a:defRPr/>
            </a:pPr>
            <a:endParaRPr lang="es-419" sz="6000" b="1">
              <a:solidFill>
                <a:srgbClr val="C00000"/>
              </a:solidFill>
              <a:latin typeface="Oswald" panose="00000500000000000000" pitchFamily="2" charset="0"/>
              <a:ea typeface="Arial Unicode MS"/>
              <a:cs typeface="Calibri"/>
            </a:endParaRPr>
          </a:p>
          <a:p>
            <a:pPr algn="r" defTabSz="1271529">
              <a:defRPr/>
            </a:pPr>
            <a:endParaRPr lang="es-ES" sz="6000" b="1">
              <a:solidFill>
                <a:srgbClr val="C00000"/>
              </a:solidFill>
              <a:latin typeface="Oswald" panose="00000500000000000000" pitchFamily="2" charset="0"/>
              <a:ea typeface="Arial Unicode MS"/>
              <a:cs typeface="Calibri"/>
            </a:endParaRPr>
          </a:p>
        </p:txBody>
      </p:sp>
      <p:sp>
        <p:nvSpPr>
          <p:cNvPr id="3" name="CuadroTexto 2">
            <a:extLst>
              <a:ext uri="{FF2B5EF4-FFF2-40B4-BE49-F238E27FC236}">
                <a16:creationId xmlns:a16="http://schemas.microsoft.com/office/drawing/2014/main" id="{EDBA7054-5DA0-58CF-4125-1EC94F49FB3E}"/>
              </a:ext>
            </a:extLst>
          </p:cNvPr>
          <p:cNvSpPr txBox="1"/>
          <p:nvPr/>
        </p:nvSpPr>
        <p:spPr>
          <a:xfrm>
            <a:off x="5310553" y="4606168"/>
            <a:ext cx="6002216" cy="369332"/>
          </a:xfrm>
          <a:prstGeom prst="rect">
            <a:avLst/>
          </a:prstGeom>
          <a:noFill/>
        </p:spPr>
        <p:txBody>
          <a:bodyPr wrap="square" rtlCol="0">
            <a:spAutoFit/>
          </a:bodyPr>
          <a:lstStyle/>
          <a:p>
            <a:pPr algn="r"/>
            <a:r>
              <a:rPr lang="es-MX">
                <a:latin typeface="Lexend Deca"/>
              </a:rPr>
              <a:t>Oficina Asesora de Planeación</a:t>
            </a:r>
            <a:endParaRPr lang="es-419">
              <a:latin typeface="Lexend Deca"/>
            </a:endParaRPr>
          </a:p>
        </p:txBody>
      </p:sp>
    </p:spTree>
    <p:extLst>
      <p:ext uri="{BB962C8B-B14F-4D97-AF65-F5344CB8AC3E}">
        <p14:creationId xmlns:p14="http://schemas.microsoft.com/office/powerpoint/2010/main" val="515138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5309D822-0CDC-28E3-7F06-07DD46B954FA}"/>
              </a:ext>
            </a:extLst>
          </p:cNvPr>
          <p:cNvSpPr txBox="1"/>
          <p:nvPr/>
        </p:nvSpPr>
        <p:spPr>
          <a:xfrm>
            <a:off x="1716798" y="699763"/>
            <a:ext cx="8758404" cy="3785652"/>
          </a:xfrm>
          <a:prstGeom prst="rect">
            <a:avLst/>
          </a:prstGeom>
          <a:noFill/>
        </p:spPr>
        <p:txBody>
          <a:bodyPr wrap="square">
            <a:spAutoFit/>
          </a:bodyPr>
          <a:lstStyle/>
          <a:p>
            <a:pPr algn="ctr" defTabSz="1271320">
              <a:defRPr/>
            </a:pPr>
            <a:r>
              <a:rPr lang="es-CO" sz="8000">
                <a:solidFill>
                  <a:schemeClr val="bg1"/>
                </a:solidFill>
                <a:latin typeface="Impact" panose="020B0806030902050204" pitchFamily="34" charset="0"/>
                <a:ea typeface="+mj-ea"/>
                <a:cs typeface="+mj-cs"/>
              </a:rPr>
              <a:t>Ajustes  Programa Transparencia y Ética Pública</a:t>
            </a:r>
          </a:p>
        </p:txBody>
      </p:sp>
      <p:sp>
        <p:nvSpPr>
          <p:cNvPr id="5" name="Rectángulo 4">
            <a:extLst>
              <a:ext uri="{FF2B5EF4-FFF2-40B4-BE49-F238E27FC236}">
                <a16:creationId xmlns:a16="http://schemas.microsoft.com/office/drawing/2014/main" id="{64940ED7-551B-1C4A-9C9B-9BF0A67D7B4B}"/>
              </a:ext>
            </a:extLst>
          </p:cNvPr>
          <p:cNvSpPr/>
          <p:nvPr/>
        </p:nvSpPr>
        <p:spPr>
          <a:xfrm>
            <a:off x="5100734" y="4760807"/>
            <a:ext cx="1990532" cy="396612"/>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s-ES">
                <a:solidFill>
                  <a:srgbClr val="C00000"/>
                </a:solidFill>
                <a:latin typeface="Impact" panose="020B0806030902050204" pitchFamily="34" charset="0"/>
              </a:rPr>
              <a:t>V3-2024</a:t>
            </a:r>
            <a:endParaRPr lang="es-CO">
              <a:solidFill>
                <a:srgbClr val="C00000"/>
              </a:solidFill>
              <a:latin typeface="Impact" panose="020B0806030902050204" pitchFamily="34" charset="0"/>
            </a:endParaRPr>
          </a:p>
        </p:txBody>
      </p:sp>
    </p:spTree>
    <p:extLst>
      <p:ext uri="{BB962C8B-B14F-4D97-AF65-F5344CB8AC3E}">
        <p14:creationId xmlns:p14="http://schemas.microsoft.com/office/powerpoint/2010/main" val="1712848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uadroTexto 9">
            <a:extLst>
              <a:ext uri="{FF2B5EF4-FFF2-40B4-BE49-F238E27FC236}">
                <a16:creationId xmlns:a16="http://schemas.microsoft.com/office/drawing/2014/main" id="{1E793CC0-DBE3-7BC2-19C2-D1CA5040ACA0}"/>
              </a:ext>
            </a:extLst>
          </p:cNvPr>
          <p:cNvSpPr txBox="1"/>
          <p:nvPr/>
        </p:nvSpPr>
        <p:spPr>
          <a:xfrm>
            <a:off x="709006" y="303081"/>
            <a:ext cx="9208166" cy="931665"/>
          </a:xfrm>
          <a:prstGeom prst="rect">
            <a:avLst/>
          </a:prstGeom>
          <a:noFill/>
        </p:spPr>
        <p:txBody>
          <a:bodyPr wrap="square">
            <a:spAutoFit/>
          </a:bodyPr>
          <a:lstStyle/>
          <a:p>
            <a:r>
              <a:rPr lang="es-CO" sz="2727" b="1">
                <a:solidFill>
                  <a:srgbClr val="C00000"/>
                </a:solidFill>
                <a:latin typeface="Oswald" panose="00000500000000000000" pitchFamily="2" charset="0"/>
                <a:ea typeface="Arial" panose="020B0604020202020204" pitchFamily="34" charset="0"/>
              </a:rPr>
              <a:t>PROGRAMA DE TRANSPARENCIA Y ÉTICA PÚBLICA – PTEP 2024</a:t>
            </a:r>
          </a:p>
          <a:p>
            <a:pPr algn="r"/>
            <a:endParaRPr lang="es-CO" sz="2727" b="1">
              <a:solidFill>
                <a:srgbClr val="C00000"/>
              </a:solidFill>
              <a:latin typeface="Oswald" panose="00000500000000000000" pitchFamily="2" charset="0"/>
              <a:cs typeface="Arial" panose="020B0604020202020204" pitchFamily="34" charset="0"/>
            </a:endParaRPr>
          </a:p>
        </p:txBody>
      </p:sp>
      <p:sp>
        <p:nvSpPr>
          <p:cNvPr id="11" name="CuadroTexto 10">
            <a:extLst>
              <a:ext uri="{FF2B5EF4-FFF2-40B4-BE49-F238E27FC236}">
                <a16:creationId xmlns:a16="http://schemas.microsoft.com/office/drawing/2014/main" id="{EADAF924-E913-BEB9-4F93-E2E5EB40DD31}"/>
              </a:ext>
            </a:extLst>
          </p:cNvPr>
          <p:cNvSpPr txBox="1"/>
          <p:nvPr/>
        </p:nvSpPr>
        <p:spPr>
          <a:xfrm>
            <a:off x="924636" y="1238363"/>
            <a:ext cx="7163564" cy="4587260"/>
          </a:xfrm>
          <a:prstGeom prst="rect">
            <a:avLst/>
          </a:prstGeom>
          <a:noFill/>
        </p:spPr>
        <p:txBody>
          <a:bodyPr wrap="square" lIns="62336" tIns="31168" rIns="62336" bIns="31168" rtlCol="0" anchor="t">
            <a:spAutoFit/>
          </a:bodyPr>
          <a:lstStyle/>
          <a:p>
            <a:r>
              <a:rPr lang="es-MX" sz="2400">
                <a:solidFill>
                  <a:srgbClr val="C00000"/>
                </a:solidFill>
                <a:latin typeface="Oswald"/>
                <a:cs typeface="Arial"/>
              </a:rPr>
              <a:t>EJES ESTRATÉGICOS Y COMPONENTES</a:t>
            </a:r>
          </a:p>
          <a:p>
            <a:endParaRPr lang="es-MX">
              <a:latin typeface="Lexend Deca"/>
              <a:cs typeface="Arial" panose="020B0604020202020204" pitchFamily="34" charset="0"/>
            </a:endParaRPr>
          </a:p>
          <a:p>
            <a:pPr marL="297815" indent="-297815">
              <a:buAutoNum type="arabicPeriod"/>
            </a:pPr>
            <a:r>
              <a:rPr lang="es-MX" b="1">
                <a:latin typeface="Lexend Deca"/>
                <a:cs typeface="Arial"/>
              </a:rPr>
              <a:t>TRANSPARENCIA</a:t>
            </a:r>
          </a:p>
          <a:p>
            <a:pPr marL="746125" lvl="1" indent="-247650">
              <a:buFont typeface="Arial" panose="020B0604020202020204" pitchFamily="34" charset="0"/>
              <a:buChar char="•"/>
            </a:pPr>
            <a:r>
              <a:rPr lang="es-MX">
                <a:latin typeface="Lexend Deca"/>
                <a:cs typeface="Arial"/>
              </a:rPr>
              <a:t>Acceso a la información pública</a:t>
            </a:r>
          </a:p>
          <a:p>
            <a:pPr marL="746125" lvl="1" indent="-247650">
              <a:buFont typeface="Arial" panose="020B0604020202020204" pitchFamily="34" charset="0"/>
              <a:buChar char="•"/>
            </a:pPr>
            <a:r>
              <a:rPr lang="es-MX">
                <a:latin typeface="Lexend Deca"/>
                <a:cs typeface="Arial"/>
              </a:rPr>
              <a:t>Rendición de cuentas</a:t>
            </a:r>
            <a:endParaRPr lang="es-MX">
              <a:latin typeface="Lexend Deca"/>
              <a:cs typeface="Arial" panose="020B0604020202020204" pitchFamily="34" charset="0"/>
            </a:endParaRPr>
          </a:p>
          <a:p>
            <a:pPr marL="746125" lvl="1" indent="-247650">
              <a:buFont typeface="Arial" panose="020B0604020202020204" pitchFamily="34" charset="0"/>
              <a:buChar char="•"/>
            </a:pPr>
            <a:r>
              <a:rPr lang="es-MX">
                <a:latin typeface="Lexend Deca"/>
                <a:cs typeface="Arial"/>
              </a:rPr>
              <a:t>Mejora en la atención al ciudadano y servicio a la ciudadanía</a:t>
            </a:r>
          </a:p>
          <a:p>
            <a:pPr marL="746125" lvl="1" indent="-247650">
              <a:buFont typeface="Arial" panose="020B0604020202020204" pitchFamily="34" charset="0"/>
              <a:buChar char="•"/>
            </a:pPr>
            <a:r>
              <a:rPr lang="es-MX">
                <a:latin typeface="Lexend Deca"/>
                <a:cs typeface="Arial"/>
              </a:rPr>
              <a:t>Racionalización de trámites</a:t>
            </a:r>
          </a:p>
          <a:p>
            <a:pPr marL="746125" lvl="1" indent="-247650">
              <a:buFont typeface="Arial" panose="020B0604020202020204" pitchFamily="34" charset="0"/>
              <a:buChar char="•"/>
            </a:pPr>
            <a:r>
              <a:rPr lang="es-MX">
                <a:latin typeface="Lexend Deca"/>
                <a:cs typeface="Arial"/>
              </a:rPr>
              <a:t>Apertura de información y datos abiertos</a:t>
            </a:r>
          </a:p>
          <a:p>
            <a:pPr marL="746125" lvl="1" indent="-247650">
              <a:buFont typeface="Arial" panose="020B0604020202020204" pitchFamily="34" charset="0"/>
              <a:buChar char="•"/>
            </a:pPr>
            <a:r>
              <a:rPr lang="es-MX">
                <a:latin typeface="Lexend Deca"/>
                <a:cs typeface="Arial"/>
              </a:rPr>
              <a:t>Participación e innovación</a:t>
            </a:r>
            <a:endParaRPr lang="es-MX">
              <a:latin typeface="Lexend Deca"/>
              <a:cs typeface="Arial" panose="020B0604020202020204" pitchFamily="34" charset="0"/>
            </a:endParaRPr>
          </a:p>
          <a:p>
            <a:pPr marL="247650" indent="-247650">
              <a:buFont typeface="Arial" panose="020B0604020202020204" pitchFamily="34" charset="0"/>
              <a:buChar char="•"/>
            </a:pPr>
            <a:endParaRPr lang="es-MX">
              <a:latin typeface="Lexend Deca"/>
              <a:cs typeface="Arial" panose="020B0604020202020204" pitchFamily="34" charset="0"/>
            </a:endParaRPr>
          </a:p>
          <a:p>
            <a:r>
              <a:rPr lang="es-MX" b="1">
                <a:latin typeface="Lexend Deca"/>
                <a:cs typeface="Arial"/>
              </a:rPr>
              <a:t>2. INTEGRIDAD</a:t>
            </a:r>
          </a:p>
          <a:p>
            <a:pPr marL="746125" lvl="1" indent="-247650">
              <a:buFont typeface="Arial" panose="020B0604020202020204" pitchFamily="34" charset="0"/>
              <a:buChar char="•"/>
            </a:pPr>
            <a:r>
              <a:rPr lang="es-MX">
                <a:latin typeface="Lexend Deca"/>
                <a:cs typeface="Arial"/>
              </a:rPr>
              <a:t>Fortalecimiento de una cultura de integridad</a:t>
            </a:r>
          </a:p>
          <a:p>
            <a:endParaRPr lang="es-MX" b="1">
              <a:latin typeface="Lexend Deca"/>
              <a:cs typeface="Arial" panose="020B0604020202020204" pitchFamily="34" charset="0"/>
            </a:endParaRPr>
          </a:p>
          <a:p>
            <a:r>
              <a:rPr lang="es-MX" b="1">
                <a:latin typeface="Lexend Deca"/>
                <a:cs typeface="Arial"/>
              </a:rPr>
              <a:t>3. MONITOREO Y CONTROL</a:t>
            </a:r>
          </a:p>
          <a:p>
            <a:pPr marL="746125" lvl="1" indent="-247650">
              <a:buFont typeface="Arial" panose="020B0604020202020204" pitchFamily="34" charset="0"/>
              <a:buChar char="•"/>
            </a:pPr>
            <a:r>
              <a:rPr lang="es-MX">
                <a:latin typeface="Lexend Deca"/>
                <a:cs typeface="Arial"/>
              </a:rPr>
              <a:t>Gestión de riesgos de corrupción</a:t>
            </a:r>
          </a:p>
          <a:p>
            <a:pPr marL="746125" lvl="1" indent="-247650">
              <a:buFont typeface="Arial" panose="020B0604020202020204" pitchFamily="34" charset="0"/>
              <a:buChar char="•"/>
            </a:pPr>
            <a:r>
              <a:rPr lang="es-MX">
                <a:latin typeface="Lexend Deca"/>
                <a:cs typeface="Arial"/>
              </a:rPr>
              <a:t>Medidas de debida diligencia</a:t>
            </a:r>
          </a:p>
        </p:txBody>
      </p:sp>
    </p:spTree>
    <p:extLst>
      <p:ext uri="{BB962C8B-B14F-4D97-AF65-F5344CB8AC3E}">
        <p14:creationId xmlns:p14="http://schemas.microsoft.com/office/powerpoint/2010/main" val="42871050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a:extLst>
              <a:ext uri="{FF2B5EF4-FFF2-40B4-BE49-F238E27FC236}">
                <a16:creationId xmlns:a16="http://schemas.microsoft.com/office/drawing/2014/main" id="{6352C421-5360-EAEE-C08D-4F3775045132}"/>
              </a:ext>
            </a:extLst>
          </p:cNvPr>
          <p:cNvGraphicFramePr>
            <a:graphicFrameLocks noGrp="1"/>
          </p:cNvGraphicFramePr>
          <p:nvPr/>
        </p:nvGraphicFramePr>
        <p:xfrm>
          <a:off x="511444" y="154982"/>
          <a:ext cx="10693831" cy="6850344"/>
        </p:xfrm>
        <a:graphic>
          <a:graphicData uri="http://schemas.openxmlformats.org/drawingml/2006/table">
            <a:tbl>
              <a:tblPr>
                <a:tableStyleId>{D7AC3CCA-C797-4891-BE02-D94E43425B78}</a:tableStyleId>
              </a:tblPr>
              <a:tblGrid>
                <a:gridCol w="428202">
                  <a:extLst>
                    <a:ext uri="{9D8B030D-6E8A-4147-A177-3AD203B41FA5}">
                      <a16:colId xmlns:a16="http://schemas.microsoft.com/office/drawing/2014/main" val="2935062460"/>
                    </a:ext>
                  </a:extLst>
                </a:gridCol>
                <a:gridCol w="1551037">
                  <a:extLst>
                    <a:ext uri="{9D8B030D-6E8A-4147-A177-3AD203B41FA5}">
                      <a16:colId xmlns:a16="http://schemas.microsoft.com/office/drawing/2014/main" val="3625966151"/>
                    </a:ext>
                  </a:extLst>
                </a:gridCol>
                <a:gridCol w="1991132">
                  <a:extLst>
                    <a:ext uri="{9D8B030D-6E8A-4147-A177-3AD203B41FA5}">
                      <a16:colId xmlns:a16="http://schemas.microsoft.com/office/drawing/2014/main" val="48864768"/>
                    </a:ext>
                  </a:extLst>
                </a:gridCol>
                <a:gridCol w="1712802">
                  <a:extLst>
                    <a:ext uri="{9D8B030D-6E8A-4147-A177-3AD203B41FA5}">
                      <a16:colId xmlns:a16="http://schemas.microsoft.com/office/drawing/2014/main" val="3928563240"/>
                    </a:ext>
                  </a:extLst>
                </a:gridCol>
                <a:gridCol w="1376634">
                  <a:extLst>
                    <a:ext uri="{9D8B030D-6E8A-4147-A177-3AD203B41FA5}">
                      <a16:colId xmlns:a16="http://schemas.microsoft.com/office/drawing/2014/main" val="1546710325"/>
                    </a:ext>
                  </a:extLst>
                </a:gridCol>
                <a:gridCol w="2657630">
                  <a:extLst>
                    <a:ext uri="{9D8B030D-6E8A-4147-A177-3AD203B41FA5}">
                      <a16:colId xmlns:a16="http://schemas.microsoft.com/office/drawing/2014/main" val="2561565368"/>
                    </a:ext>
                  </a:extLst>
                </a:gridCol>
                <a:gridCol w="976394">
                  <a:extLst>
                    <a:ext uri="{9D8B030D-6E8A-4147-A177-3AD203B41FA5}">
                      <a16:colId xmlns:a16="http://schemas.microsoft.com/office/drawing/2014/main" val="228137211"/>
                    </a:ext>
                  </a:extLst>
                </a:gridCol>
              </a:tblGrid>
              <a:tr h="519825">
                <a:tc gridSpan="7">
                  <a:txBody>
                    <a:bodyPr/>
                    <a:lstStyle/>
                    <a:p>
                      <a:pPr algn="ctr" fontAlgn="ctr"/>
                      <a:r>
                        <a:rPr lang="es-419" sz="1800" b="1" u="none" strike="noStrike">
                          <a:effectLst/>
                        </a:rPr>
                        <a:t>AJUSTES PROGRAMA DE TRANSPARENCIA Y ÉTICA PÚBLICA V. 3</a:t>
                      </a:r>
                      <a:endParaRPr lang="es-419" sz="1800" b="1" i="0" u="none" strike="noStrike">
                        <a:solidFill>
                          <a:srgbClr val="000000"/>
                        </a:solidFill>
                        <a:effectLst/>
                        <a:latin typeface="Arial" panose="020B0604020202020204" pitchFamily="34" charset="0"/>
                      </a:endParaRPr>
                    </a:p>
                  </a:txBody>
                  <a:tcPr marL="4614" marR="4614" marT="4614" marB="0" anchor="ctr">
                    <a:solidFill>
                      <a:schemeClr val="bg1"/>
                    </a:solidFill>
                  </a:tcPr>
                </a:tc>
                <a:tc hMerge="1">
                  <a:txBody>
                    <a:bodyPr/>
                    <a:lstStyle/>
                    <a:p>
                      <a:endParaRPr lang="es-419"/>
                    </a:p>
                  </a:txBody>
                  <a:tcPr/>
                </a:tc>
                <a:tc hMerge="1">
                  <a:txBody>
                    <a:bodyPr/>
                    <a:lstStyle/>
                    <a:p>
                      <a:endParaRPr lang="es-419"/>
                    </a:p>
                  </a:txBody>
                  <a:tcPr/>
                </a:tc>
                <a:tc hMerge="1">
                  <a:txBody>
                    <a:bodyPr/>
                    <a:lstStyle/>
                    <a:p>
                      <a:endParaRPr lang="es-419"/>
                    </a:p>
                  </a:txBody>
                  <a:tcPr/>
                </a:tc>
                <a:tc hMerge="1">
                  <a:txBody>
                    <a:bodyPr/>
                    <a:lstStyle/>
                    <a:p>
                      <a:endParaRPr lang="es-419"/>
                    </a:p>
                  </a:txBody>
                  <a:tcPr/>
                </a:tc>
                <a:tc hMerge="1">
                  <a:txBody>
                    <a:bodyPr/>
                    <a:lstStyle/>
                    <a:p>
                      <a:endParaRPr lang="es-419"/>
                    </a:p>
                  </a:txBody>
                  <a:tcPr/>
                </a:tc>
                <a:tc hMerge="1">
                  <a:txBody>
                    <a:bodyPr/>
                    <a:lstStyle/>
                    <a:p>
                      <a:endParaRPr lang="es-419"/>
                    </a:p>
                  </a:txBody>
                  <a:tcPr/>
                </a:tc>
                <a:extLst>
                  <a:ext uri="{0D108BD9-81ED-4DB2-BD59-A6C34878D82A}">
                    <a16:rowId xmlns:a16="http://schemas.microsoft.com/office/drawing/2014/main" val="3579372070"/>
                  </a:ext>
                </a:extLst>
              </a:tr>
              <a:tr h="481639">
                <a:tc>
                  <a:txBody>
                    <a:bodyPr/>
                    <a:lstStyle/>
                    <a:p>
                      <a:pPr algn="ctr" rtl="0" fontAlgn="ctr"/>
                      <a:r>
                        <a:rPr lang="es-419" sz="1400" b="1" u="none" strike="noStrike">
                          <a:solidFill>
                            <a:schemeClr val="bg1"/>
                          </a:solidFill>
                          <a:effectLst/>
                        </a:rPr>
                        <a:t>ITEM</a:t>
                      </a:r>
                      <a:endParaRPr lang="es-419" sz="1400" b="1" i="0" u="none" strike="noStrike">
                        <a:solidFill>
                          <a:schemeClr val="bg1"/>
                        </a:solidFill>
                        <a:effectLst/>
                        <a:latin typeface="Calibri" panose="020F0502020204030204" pitchFamily="34" charset="0"/>
                      </a:endParaRPr>
                    </a:p>
                  </a:txBody>
                  <a:tcPr marL="4614" marR="4614" marT="4614" marB="0" anchor="ctr">
                    <a:solidFill>
                      <a:srgbClr val="FF0000"/>
                    </a:solidFill>
                  </a:tcPr>
                </a:tc>
                <a:tc>
                  <a:txBody>
                    <a:bodyPr/>
                    <a:lstStyle/>
                    <a:p>
                      <a:pPr algn="ctr" rtl="0" fontAlgn="ctr"/>
                      <a:r>
                        <a:rPr lang="es-419" sz="1400" b="1" u="none" strike="noStrike">
                          <a:solidFill>
                            <a:schemeClr val="bg1"/>
                          </a:solidFill>
                          <a:effectLst/>
                        </a:rPr>
                        <a:t>COMPONENTE</a:t>
                      </a:r>
                      <a:endParaRPr lang="es-419" sz="1400" b="1" i="0" u="none" strike="noStrike">
                        <a:solidFill>
                          <a:schemeClr val="bg1"/>
                        </a:solidFill>
                        <a:effectLst/>
                        <a:latin typeface="Calibri" panose="020F0502020204030204" pitchFamily="34" charset="0"/>
                      </a:endParaRPr>
                    </a:p>
                  </a:txBody>
                  <a:tcPr marL="4614" marR="4614" marT="4614" marB="0" anchor="ctr">
                    <a:solidFill>
                      <a:srgbClr val="FF0000"/>
                    </a:solidFill>
                  </a:tcPr>
                </a:tc>
                <a:tc>
                  <a:txBody>
                    <a:bodyPr/>
                    <a:lstStyle/>
                    <a:p>
                      <a:pPr algn="ctr" rtl="0" fontAlgn="ctr"/>
                      <a:r>
                        <a:rPr lang="es-419" sz="1400" b="1" u="none" strike="noStrike">
                          <a:solidFill>
                            <a:schemeClr val="bg1"/>
                          </a:solidFill>
                          <a:effectLst/>
                        </a:rPr>
                        <a:t>ACTIVIDAD AJUSTADA</a:t>
                      </a:r>
                      <a:endParaRPr lang="es-419" sz="1400" b="1" i="0" u="none" strike="noStrike">
                        <a:solidFill>
                          <a:schemeClr val="bg1"/>
                        </a:solidFill>
                        <a:effectLst/>
                        <a:latin typeface="Calibri" panose="020F0502020204030204" pitchFamily="34" charset="0"/>
                      </a:endParaRPr>
                    </a:p>
                  </a:txBody>
                  <a:tcPr marL="4614" marR="4614" marT="4614" marB="0" anchor="ctr">
                    <a:solidFill>
                      <a:srgbClr val="FF0000"/>
                    </a:solidFill>
                  </a:tcPr>
                </a:tc>
                <a:tc>
                  <a:txBody>
                    <a:bodyPr/>
                    <a:lstStyle/>
                    <a:p>
                      <a:pPr algn="ctr" rtl="0" fontAlgn="ctr"/>
                      <a:r>
                        <a:rPr lang="es-419" sz="1400" b="1" u="none" strike="noStrike">
                          <a:solidFill>
                            <a:schemeClr val="bg1"/>
                          </a:solidFill>
                          <a:effectLst/>
                        </a:rPr>
                        <a:t>AJUSTE</a:t>
                      </a:r>
                      <a:endParaRPr lang="es-419" sz="1400" b="1" i="0" u="none" strike="noStrike">
                        <a:solidFill>
                          <a:schemeClr val="bg1"/>
                        </a:solidFill>
                        <a:effectLst/>
                        <a:latin typeface="Calibri" panose="020F0502020204030204" pitchFamily="34" charset="0"/>
                      </a:endParaRPr>
                    </a:p>
                  </a:txBody>
                  <a:tcPr marL="4614" marR="4614" marT="4614" marB="0" anchor="ctr">
                    <a:solidFill>
                      <a:srgbClr val="FF0000"/>
                    </a:solidFill>
                  </a:tcPr>
                </a:tc>
                <a:tc>
                  <a:txBody>
                    <a:bodyPr/>
                    <a:lstStyle/>
                    <a:p>
                      <a:pPr algn="ctr" rtl="0" fontAlgn="ctr"/>
                      <a:r>
                        <a:rPr lang="es-419" sz="1400" b="1" u="none" strike="noStrike">
                          <a:solidFill>
                            <a:schemeClr val="bg1"/>
                          </a:solidFill>
                          <a:effectLst/>
                        </a:rPr>
                        <a:t>DEPENDENCIA</a:t>
                      </a:r>
                      <a:endParaRPr lang="es-419" sz="1400" b="1" i="0" u="none" strike="noStrike">
                        <a:solidFill>
                          <a:schemeClr val="bg1"/>
                        </a:solidFill>
                        <a:effectLst/>
                        <a:latin typeface="Calibri" panose="020F0502020204030204" pitchFamily="34" charset="0"/>
                      </a:endParaRPr>
                    </a:p>
                  </a:txBody>
                  <a:tcPr marL="4614" marR="4614" marT="4614" marB="0" anchor="ctr">
                    <a:solidFill>
                      <a:srgbClr val="FF0000"/>
                    </a:solidFill>
                  </a:tcPr>
                </a:tc>
                <a:tc>
                  <a:txBody>
                    <a:bodyPr/>
                    <a:lstStyle/>
                    <a:p>
                      <a:pPr algn="ctr" rtl="0" fontAlgn="ctr"/>
                      <a:r>
                        <a:rPr lang="es-419" sz="1400" b="1" u="none" strike="noStrike">
                          <a:solidFill>
                            <a:schemeClr val="bg1"/>
                          </a:solidFill>
                          <a:effectLst/>
                        </a:rPr>
                        <a:t>JUSTIFICACIÓN</a:t>
                      </a:r>
                      <a:endParaRPr lang="es-419" sz="1400" b="1" i="0" u="none" strike="noStrike">
                        <a:solidFill>
                          <a:schemeClr val="bg1"/>
                        </a:solidFill>
                        <a:effectLst/>
                        <a:latin typeface="Calibri" panose="020F0502020204030204" pitchFamily="34" charset="0"/>
                      </a:endParaRPr>
                    </a:p>
                  </a:txBody>
                  <a:tcPr marL="4614" marR="4614" marT="4614" marB="0" anchor="ctr">
                    <a:solidFill>
                      <a:srgbClr val="FF0000"/>
                    </a:solidFill>
                  </a:tcPr>
                </a:tc>
                <a:tc>
                  <a:txBody>
                    <a:bodyPr/>
                    <a:lstStyle/>
                    <a:p>
                      <a:pPr algn="ctr" rtl="0" fontAlgn="ctr"/>
                      <a:r>
                        <a:rPr lang="es-419" sz="1400" b="1" u="none" strike="noStrike">
                          <a:solidFill>
                            <a:schemeClr val="bg1"/>
                          </a:solidFill>
                          <a:effectLst/>
                        </a:rPr>
                        <a:t>FECHA AJUSTADA</a:t>
                      </a:r>
                      <a:endParaRPr lang="es-419" sz="1400" b="1" i="0" u="none" strike="noStrike">
                        <a:solidFill>
                          <a:schemeClr val="bg1"/>
                        </a:solidFill>
                        <a:effectLst/>
                        <a:latin typeface="Calibri" panose="020F0502020204030204" pitchFamily="34" charset="0"/>
                      </a:endParaRPr>
                    </a:p>
                  </a:txBody>
                  <a:tcPr marL="4614" marR="4614" marT="4614" marB="0" anchor="ctr">
                    <a:solidFill>
                      <a:srgbClr val="FF0000"/>
                    </a:solidFill>
                  </a:tcPr>
                </a:tc>
                <a:extLst>
                  <a:ext uri="{0D108BD9-81ED-4DB2-BD59-A6C34878D82A}">
                    <a16:rowId xmlns:a16="http://schemas.microsoft.com/office/drawing/2014/main" val="823017447"/>
                  </a:ext>
                </a:extLst>
              </a:tr>
              <a:tr h="703310">
                <a:tc>
                  <a:txBody>
                    <a:bodyPr/>
                    <a:lstStyle/>
                    <a:p>
                      <a:pPr algn="ctr" rtl="0" fontAlgn="ctr"/>
                      <a:r>
                        <a:rPr lang="es-419" sz="1000" u="none" strike="noStrike">
                          <a:effectLst/>
                        </a:rPr>
                        <a:t>1</a:t>
                      </a:r>
                      <a:endParaRPr lang="es-419" sz="1000" b="1" i="0" u="none" strike="noStrike">
                        <a:solidFill>
                          <a:srgbClr val="000000"/>
                        </a:solidFill>
                        <a:effectLst/>
                        <a:latin typeface="Arial" panose="020B0604020202020204" pitchFamily="34" charset="0"/>
                      </a:endParaRPr>
                    </a:p>
                  </a:txBody>
                  <a:tcPr marL="4614" marR="4614" marT="4614" marB="0" anchor="ctr">
                    <a:solidFill>
                      <a:schemeClr val="bg1"/>
                    </a:solidFill>
                  </a:tcPr>
                </a:tc>
                <a:tc>
                  <a:txBody>
                    <a:bodyPr/>
                    <a:lstStyle/>
                    <a:p>
                      <a:pPr algn="l" rtl="0" fontAlgn="ctr"/>
                      <a:r>
                        <a:rPr lang="es-419" sz="1000" u="none" strike="noStrike">
                          <a:effectLst/>
                        </a:rPr>
                        <a:t>6.Participación Ciudadana e Innovación Pública</a:t>
                      </a:r>
                      <a:br>
                        <a:rPr lang="es-419" sz="1000" u="none" strike="noStrike">
                          <a:effectLst/>
                        </a:rPr>
                      </a:br>
                      <a:r>
                        <a:rPr lang="es-419" sz="1000" u="none" strike="noStrike">
                          <a:effectLst/>
                        </a:rPr>
                        <a:t>Subcomponente 3: </a:t>
                      </a:r>
                      <a:br>
                        <a:rPr lang="es-419" sz="1000" u="none" strike="noStrike">
                          <a:effectLst/>
                        </a:rPr>
                      </a:br>
                      <a:r>
                        <a:rPr lang="es-419" sz="1000" u="none" strike="noStrike">
                          <a:effectLst/>
                        </a:rPr>
                        <a:t>Redes de innovación pública</a:t>
                      </a:r>
                      <a:br>
                        <a:rPr lang="es-419" sz="1000" u="none" strike="noStrike">
                          <a:effectLst/>
                        </a:rPr>
                      </a:br>
                      <a:endParaRPr lang="es-419" sz="1000" b="0" i="0" u="none" strike="noStrike">
                        <a:solidFill>
                          <a:srgbClr val="000000"/>
                        </a:solidFill>
                        <a:effectLst/>
                        <a:latin typeface="Arial" panose="020B0604020202020204" pitchFamily="34" charset="0"/>
                      </a:endParaRPr>
                    </a:p>
                  </a:txBody>
                  <a:tcPr marL="4614" marR="4614" marT="4614" marB="0" anchor="ctr">
                    <a:solidFill>
                      <a:schemeClr val="bg1"/>
                    </a:solidFill>
                  </a:tcPr>
                </a:tc>
                <a:tc>
                  <a:txBody>
                    <a:bodyPr/>
                    <a:lstStyle/>
                    <a:p>
                      <a:pPr algn="l" fontAlgn="ctr"/>
                      <a:r>
                        <a:rPr lang="es-419" sz="1000" u="none" strike="noStrike">
                          <a:effectLst/>
                        </a:rPr>
                        <a:t>Identificar actores,y desarrollar una estrategia de Red de Conocimiento</a:t>
                      </a:r>
                      <a:endParaRPr lang="es-419" sz="1000" b="0" i="0" u="none" strike="noStrike">
                        <a:solidFill>
                          <a:srgbClr val="000000"/>
                        </a:solidFill>
                        <a:effectLst/>
                        <a:latin typeface="Arial" panose="020B0604020202020204" pitchFamily="34" charset="0"/>
                      </a:endParaRPr>
                    </a:p>
                  </a:txBody>
                  <a:tcPr marL="4614" marR="4614" marT="4614" marB="0" anchor="ctr">
                    <a:solidFill>
                      <a:schemeClr val="bg1"/>
                    </a:solidFill>
                  </a:tcPr>
                </a:tc>
                <a:tc>
                  <a:txBody>
                    <a:bodyPr/>
                    <a:lstStyle/>
                    <a:p>
                      <a:pPr algn="l" rtl="0" fontAlgn="ctr"/>
                      <a:r>
                        <a:rPr lang="es-419" sz="1000" u="none" strike="noStrike">
                          <a:effectLst/>
                        </a:rPr>
                        <a:t>Eliminación de actividad</a:t>
                      </a:r>
                      <a:br>
                        <a:rPr lang="es-419" sz="1000" u="none" strike="noStrike">
                          <a:effectLst/>
                        </a:rPr>
                      </a:br>
                      <a:endParaRPr lang="es-419" sz="1000" b="0" i="0" u="none" strike="noStrike">
                        <a:solidFill>
                          <a:srgbClr val="000000"/>
                        </a:solidFill>
                        <a:effectLst/>
                        <a:latin typeface="Arial" panose="020B0604020202020204" pitchFamily="34" charset="0"/>
                      </a:endParaRPr>
                    </a:p>
                  </a:txBody>
                  <a:tcPr marL="4614" marR="4614" marT="4614" marB="0" anchor="ctr">
                    <a:solidFill>
                      <a:schemeClr val="bg1"/>
                    </a:solidFill>
                  </a:tcPr>
                </a:tc>
                <a:tc>
                  <a:txBody>
                    <a:bodyPr/>
                    <a:lstStyle/>
                    <a:p>
                      <a:pPr algn="l" rtl="0" fontAlgn="ctr"/>
                      <a:r>
                        <a:rPr lang="es-419" sz="1000" u="none" strike="noStrike">
                          <a:effectLst/>
                        </a:rPr>
                        <a:t>Subdirección de Gestión del Riesgo</a:t>
                      </a:r>
                      <a:endParaRPr lang="es-419" sz="1000" b="0" i="0" u="none" strike="noStrike">
                        <a:solidFill>
                          <a:srgbClr val="000000"/>
                        </a:solidFill>
                        <a:effectLst/>
                        <a:latin typeface="Arial" panose="020B0604020202020204" pitchFamily="34" charset="0"/>
                      </a:endParaRPr>
                    </a:p>
                  </a:txBody>
                  <a:tcPr marL="4614" marR="4614" marT="4614" marB="0" anchor="ctr">
                    <a:solidFill>
                      <a:schemeClr val="bg1"/>
                    </a:solidFill>
                  </a:tcPr>
                </a:tc>
                <a:tc>
                  <a:txBody>
                    <a:bodyPr/>
                    <a:lstStyle/>
                    <a:p>
                      <a:pPr algn="l" rtl="0" fontAlgn="ctr"/>
                      <a:r>
                        <a:rPr lang="es-419" sz="900" u="none" strike="noStrike">
                          <a:effectLst/>
                        </a:rPr>
                        <a:t>La SGR solicita eliminar la actividad debido que es una actividad que se encuentra dentro del laboratorio de innovación y esta etapa se llevará a cabo en la próxima vigencia.</a:t>
                      </a:r>
                      <a:endParaRPr lang="es-419" sz="900" b="0" i="0" u="none" strike="noStrike">
                        <a:solidFill>
                          <a:srgbClr val="000000"/>
                        </a:solidFill>
                        <a:effectLst/>
                        <a:latin typeface="Arial" panose="020B0604020202020204" pitchFamily="34" charset="0"/>
                      </a:endParaRPr>
                    </a:p>
                  </a:txBody>
                  <a:tcPr marL="4614" marR="4614" marT="4614" marB="0" anchor="ctr">
                    <a:solidFill>
                      <a:schemeClr val="bg1"/>
                    </a:solidFill>
                  </a:tcPr>
                </a:tc>
                <a:tc>
                  <a:txBody>
                    <a:bodyPr/>
                    <a:lstStyle/>
                    <a:p>
                      <a:pPr algn="ctr" rtl="0" fontAlgn="ctr"/>
                      <a:r>
                        <a:rPr lang="es-419" sz="1000" u="none" strike="noStrike">
                          <a:effectLst/>
                        </a:rPr>
                        <a:t>NA</a:t>
                      </a:r>
                      <a:endParaRPr lang="es-419" sz="1000" b="0" i="0" u="none" strike="noStrike">
                        <a:solidFill>
                          <a:srgbClr val="000000"/>
                        </a:solidFill>
                        <a:effectLst/>
                        <a:latin typeface="Arial" panose="020B0604020202020204" pitchFamily="34" charset="0"/>
                      </a:endParaRPr>
                    </a:p>
                  </a:txBody>
                  <a:tcPr marL="4614" marR="4614" marT="4614" marB="0" anchor="ctr">
                    <a:solidFill>
                      <a:schemeClr val="bg1"/>
                    </a:solidFill>
                  </a:tcPr>
                </a:tc>
                <a:extLst>
                  <a:ext uri="{0D108BD9-81ED-4DB2-BD59-A6C34878D82A}">
                    <a16:rowId xmlns:a16="http://schemas.microsoft.com/office/drawing/2014/main" val="3388843089"/>
                  </a:ext>
                </a:extLst>
              </a:tr>
              <a:tr h="962298">
                <a:tc>
                  <a:txBody>
                    <a:bodyPr/>
                    <a:lstStyle/>
                    <a:p>
                      <a:pPr algn="ctr" rtl="0" fontAlgn="ctr"/>
                      <a:r>
                        <a:rPr lang="es-419" sz="1000" u="none" strike="noStrike">
                          <a:effectLst/>
                        </a:rPr>
                        <a:t>2</a:t>
                      </a:r>
                      <a:endParaRPr lang="es-419" sz="1000" b="1" i="0" u="none" strike="noStrike">
                        <a:solidFill>
                          <a:srgbClr val="000000"/>
                        </a:solidFill>
                        <a:effectLst/>
                        <a:latin typeface="Arial" panose="020B0604020202020204" pitchFamily="34" charset="0"/>
                      </a:endParaRPr>
                    </a:p>
                  </a:txBody>
                  <a:tcPr marL="4614" marR="4614" marT="4614" marB="0" anchor="ctr">
                    <a:solidFill>
                      <a:schemeClr val="bg1"/>
                    </a:solidFill>
                  </a:tcPr>
                </a:tc>
                <a:tc>
                  <a:txBody>
                    <a:bodyPr/>
                    <a:lstStyle/>
                    <a:p>
                      <a:pPr algn="l" rtl="0" fontAlgn="ctr"/>
                      <a:r>
                        <a:rPr lang="es-419" sz="1000" u="none" strike="noStrike">
                          <a:effectLst/>
                        </a:rPr>
                        <a:t>8.Gestión de riesgos de corrupción</a:t>
                      </a:r>
                      <a:br>
                        <a:rPr lang="es-419" sz="1000" u="none" strike="noStrike">
                          <a:effectLst/>
                        </a:rPr>
                      </a:br>
                      <a:r>
                        <a:rPr lang="es-419" sz="1000" u="none" strike="noStrike">
                          <a:effectLst/>
                        </a:rPr>
                        <a:t>Subcomponente 1: </a:t>
                      </a:r>
                      <a:br>
                        <a:rPr lang="es-419" sz="1000" u="none" strike="noStrike">
                          <a:effectLst/>
                        </a:rPr>
                      </a:br>
                      <a:r>
                        <a:rPr lang="es-419" sz="1000" u="none" strike="noStrike">
                          <a:effectLst/>
                        </a:rPr>
                        <a:t>Política de Administración de Riesgos de Corrupción</a:t>
                      </a:r>
                      <a:br>
                        <a:rPr lang="es-419" sz="1000" u="none" strike="noStrike">
                          <a:effectLst/>
                        </a:rPr>
                      </a:br>
                      <a:endParaRPr lang="es-419" sz="1000" b="0" i="0" u="none" strike="noStrike">
                        <a:solidFill>
                          <a:srgbClr val="000000"/>
                        </a:solidFill>
                        <a:effectLst/>
                        <a:latin typeface="Arial" panose="020B0604020202020204" pitchFamily="34" charset="0"/>
                      </a:endParaRPr>
                    </a:p>
                  </a:txBody>
                  <a:tcPr marL="4614" marR="4614" marT="4614" marB="0" anchor="ctr">
                    <a:solidFill>
                      <a:schemeClr val="bg1"/>
                    </a:solidFill>
                  </a:tcPr>
                </a:tc>
                <a:tc>
                  <a:txBody>
                    <a:bodyPr/>
                    <a:lstStyle/>
                    <a:p>
                      <a:pPr algn="l" fontAlgn="ctr"/>
                      <a:r>
                        <a:rPr lang="es-419" sz="1000" u="none" strike="noStrike">
                          <a:effectLst/>
                        </a:rPr>
                        <a:t>Generar la política y lineamientos del Sistema de administración del riesgo de lavado de activos y financiación del terrorismo SARLAFT</a:t>
                      </a:r>
                      <a:endParaRPr lang="es-419" sz="1000" b="0" i="0" u="none" strike="noStrike">
                        <a:solidFill>
                          <a:srgbClr val="000000"/>
                        </a:solidFill>
                        <a:effectLst/>
                        <a:latin typeface="Arial" panose="020B0604020202020204" pitchFamily="34" charset="0"/>
                      </a:endParaRPr>
                    </a:p>
                  </a:txBody>
                  <a:tcPr marL="4614" marR="4614" marT="4614" marB="0" anchor="ctr">
                    <a:solidFill>
                      <a:schemeClr val="bg1"/>
                    </a:solidFill>
                  </a:tcPr>
                </a:tc>
                <a:tc>
                  <a:txBody>
                    <a:bodyPr/>
                    <a:lstStyle/>
                    <a:p>
                      <a:pPr algn="l" rtl="0" fontAlgn="ctr"/>
                      <a:r>
                        <a:rPr lang="es-419" sz="1000" u="none" strike="noStrike">
                          <a:effectLst/>
                        </a:rPr>
                        <a:t>Actualización de la meta/producto.</a:t>
                      </a:r>
                      <a:br>
                        <a:rPr lang="es-419" sz="1000" u="none" strike="noStrike">
                          <a:effectLst/>
                        </a:rPr>
                      </a:br>
                      <a:r>
                        <a:rPr lang="es-419" sz="1000" u="none" strike="noStrike">
                          <a:effectLst/>
                        </a:rPr>
                        <a:t>V2: Un (1) manual SARLAFT aprobado</a:t>
                      </a:r>
                      <a:br>
                        <a:rPr lang="es-419" sz="1000" u="none" strike="noStrike">
                          <a:effectLst/>
                        </a:rPr>
                      </a:br>
                      <a:r>
                        <a:rPr lang="es-419" sz="1000" u="none" strike="noStrike">
                          <a:effectLst/>
                        </a:rPr>
                        <a:t>Ajuste: Una (1) política y lineamientos aprobados</a:t>
                      </a:r>
                      <a:endParaRPr lang="es-419" sz="1000" b="0" i="0" u="none" strike="noStrike">
                        <a:solidFill>
                          <a:srgbClr val="000000"/>
                        </a:solidFill>
                        <a:effectLst/>
                        <a:latin typeface="Arial" panose="020B0604020202020204" pitchFamily="34" charset="0"/>
                      </a:endParaRPr>
                    </a:p>
                  </a:txBody>
                  <a:tcPr marL="4614" marR="4614" marT="4614" marB="0" anchor="ctr">
                    <a:solidFill>
                      <a:schemeClr val="bg1"/>
                    </a:solidFill>
                  </a:tcPr>
                </a:tc>
                <a:tc>
                  <a:txBody>
                    <a:bodyPr/>
                    <a:lstStyle/>
                    <a:p>
                      <a:pPr algn="l" rtl="0" fontAlgn="ctr"/>
                      <a:r>
                        <a:rPr lang="es-419" sz="1000" u="none" strike="noStrike">
                          <a:effectLst/>
                        </a:rPr>
                        <a:t>Oficina Asesora de Planeación</a:t>
                      </a:r>
                      <a:endParaRPr lang="es-419" sz="1000" b="0" i="0" u="none" strike="noStrike">
                        <a:solidFill>
                          <a:srgbClr val="000000"/>
                        </a:solidFill>
                        <a:effectLst/>
                        <a:latin typeface="Arial" panose="020B0604020202020204" pitchFamily="34" charset="0"/>
                      </a:endParaRPr>
                    </a:p>
                  </a:txBody>
                  <a:tcPr marL="4614" marR="4614" marT="4614" marB="0" anchor="ctr">
                    <a:solidFill>
                      <a:schemeClr val="bg1"/>
                    </a:solidFill>
                  </a:tcPr>
                </a:tc>
                <a:tc>
                  <a:txBody>
                    <a:bodyPr/>
                    <a:lstStyle/>
                    <a:p>
                      <a:pPr algn="l" rtl="0" fontAlgn="ctr"/>
                      <a:r>
                        <a:rPr lang="es-419" sz="900" u="none" strike="noStrike">
                          <a:effectLst/>
                        </a:rPr>
                        <a:t>Se solicita la actualización del producto con el fin que sea acorde a la actividad programada y del responsable de la actividad, dado que la actividad es de responsabilidad de la Oficina Asesora de Planeación y se actualizan las fechas según observaciones de los seguimientos que realiza la Oficina de Control Interno</a:t>
                      </a:r>
                      <a:endParaRPr lang="es-419" sz="900" b="0" i="0" u="none" strike="noStrike">
                        <a:solidFill>
                          <a:srgbClr val="000000"/>
                        </a:solidFill>
                        <a:effectLst/>
                        <a:latin typeface="Arial" panose="020B0604020202020204" pitchFamily="34" charset="0"/>
                      </a:endParaRPr>
                    </a:p>
                  </a:txBody>
                  <a:tcPr marL="4614" marR="4614" marT="4614" marB="0" anchor="ctr">
                    <a:solidFill>
                      <a:schemeClr val="bg1"/>
                    </a:solidFill>
                  </a:tcPr>
                </a:tc>
                <a:tc>
                  <a:txBody>
                    <a:bodyPr/>
                    <a:lstStyle/>
                    <a:p>
                      <a:pPr algn="ctr" rtl="0" fontAlgn="ctr"/>
                      <a:r>
                        <a:rPr lang="es-419" sz="1000" u="none" strike="noStrike">
                          <a:effectLst/>
                        </a:rPr>
                        <a:t>1/8/2024 - 30/11/2024</a:t>
                      </a:r>
                      <a:endParaRPr lang="es-419" sz="1000" b="0" i="0" u="none" strike="noStrike">
                        <a:solidFill>
                          <a:srgbClr val="000000"/>
                        </a:solidFill>
                        <a:effectLst/>
                        <a:latin typeface="Arial" panose="020B0604020202020204" pitchFamily="34" charset="0"/>
                      </a:endParaRPr>
                    </a:p>
                  </a:txBody>
                  <a:tcPr marL="4614" marR="4614" marT="4614" marB="0" anchor="ctr">
                    <a:solidFill>
                      <a:schemeClr val="bg1"/>
                    </a:solidFill>
                  </a:tcPr>
                </a:tc>
                <a:extLst>
                  <a:ext uri="{0D108BD9-81ED-4DB2-BD59-A6C34878D82A}">
                    <a16:rowId xmlns:a16="http://schemas.microsoft.com/office/drawing/2014/main" val="2596942753"/>
                  </a:ext>
                </a:extLst>
              </a:tr>
              <a:tr h="962298">
                <a:tc>
                  <a:txBody>
                    <a:bodyPr/>
                    <a:lstStyle/>
                    <a:p>
                      <a:pPr algn="ctr" rtl="0" fontAlgn="ctr"/>
                      <a:r>
                        <a:rPr lang="es-419" sz="1000" u="none" strike="noStrike">
                          <a:effectLst/>
                        </a:rPr>
                        <a:t>3</a:t>
                      </a:r>
                      <a:endParaRPr lang="es-419" sz="1000" b="1" i="0" u="none" strike="noStrike">
                        <a:solidFill>
                          <a:srgbClr val="000000"/>
                        </a:solidFill>
                        <a:effectLst/>
                        <a:latin typeface="Arial" panose="020B0604020202020204" pitchFamily="34" charset="0"/>
                      </a:endParaRPr>
                    </a:p>
                  </a:txBody>
                  <a:tcPr marL="4614" marR="4614" marT="4614" marB="0" anchor="ctr">
                    <a:solidFill>
                      <a:schemeClr val="bg1"/>
                    </a:solidFill>
                  </a:tcPr>
                </a:tc>
                <a:tc>
                  <a:txBody>
                    <a:bodyPr/>
                    <a:lstStyle/>
                    <a:p>
                      <a:pPr algn="l" rtl="0" fontAlgn="ctr"/>
                      <a:r>
                        <a:rPr lang="es-419" sz="1000" u="none" strike="noStrike">
                          <a:effectLst/>
                        </a:rPr>
                        <a:t>8.Gestión de riesgos de corrupción</a:t>
                      </a:r>
                      <a:br>
                        <a:rPr lang="es-419" sz="1000" u="none" strike="noStrike">
                          <a:effectLst/>
                        </a:rPr>
                      </a:br>
                      <a:r>
                        <a:rPr lang="es-419" sz="1000" u="none" strike="noStrike">
                          <a:effectLst/>
                        </a:rPr>
                        <a:t>Subcomponente 2: </a:t>
                      </a:r>
                      <a:br>
                        <a:rPr lang="es-419" sz="1000" u="none" strike="noStrike">
                          <a:effectLst/>
                        </a:rPr>
                      </a:br>
                      <a:r>
                        <a:rPr lang="es-419" sz="1000" u="none" strike="noStrike">
                          <a:effectLst/>
                        </a:rPr>
                        <a:t>Construcción del Mapa de Riesgos de Corrupción</a:t>
                      </a:r>
                      <a:br>
                        <a:rPr lang="es-419" sz="1000" u="none" strike="noStrike">
                          <a:effectLst/>
                        </a:rPr>
                      </a:br>
                      <a:endParaRPr lang="es-419" sz="1000" b="0" i="0" u="none" strike="noStrike">
                        <a:solidFill>
                          <a:srgbClr val="000000"/>
                        </a:solidFill>
                        <a:effectLst/>
                        <a:latin typeface="Arial" panose="020B0604020202020204" pitchFamily="34" charset="0"/>
                      </a:endParaRPr>
                    </a:p>
                  </a:txBody>
                  <a:tcPr marL="4614" marR="4614" marT="4614" marB="0" anchor="ctr">
                    <a:solidFill>
                      <a:schemeClr val="bg1"/>
                    </a:solidFill>
                  </a:tcPr>
                </a:tc>
                <a:tc>
                  <a:txBody>
                    <a:bodyPr/>
                    <a:lstStyle/>
                    <a:p>
                      <a:pPr algn="l" fontAlgn="ctr"/>
                      <a:r>
                        <a:rPr lang="es-419" sz="1000" u="none" strike="noStrike">
                          <a:effectLst/>
                        </a:rPr>
                        <a:t>Realizar taller con funcionarios y contratistas de los procesos para la construcción del mapa de riesgos de corrupción 2025</a:t>
                      </a:r>
                      <a:endParaRPr lang="es-419" sz="1000" b="0" i="0" u="none" strike="noStrike">
                        <a:solidFill>
                          <a:srgbClr val="000000"/>
                        </a:solidFill>
                        <a:effectLst/>
                        <a:latin typeface="Arial" panose="020B0604020202020204" pitchFamily="34" charset="0"/>
                      </a:endParaRPr>
                    </a:p>
                  </a:txBody>
                  <a:tcPr marL="4614" marR="4614" marT="4614" marB="0" anchor="ctr">
                    <a:solidFill>
                      <a:schemeClr val="bg1"/>
                    </a:solidFill>
                  </a:tcPr>
                </a:tc>
                <a:tc>
                  <a:txBody>
                    <a:bodyPr/>
                    <a:lstStyle/>
                    <a:p>
                      <a:pPr algn="l" rtl="0" fontAlgn="ctr"/>
                      <a:r>
                        <a:rPr lang="es-419" sz="1000" u="none" strike="noStrike">
                          <a:effectLst/>
                        </a:rPr>
                        <a:t> </a:t>
                      </a:r>
                      <a:br>
                        <a:rPr lang="es-419" sz="1000" u="none" strike="noStrike">
                          <a:effectLst/>
                        </a:rPr>
                      </a:br>
                      <a:r>
                        <a:rPr lang="es-419" sz="1000" u="none" strike="noStrike">
                          <a:effectLst/>
                        </a:rPr>
                        <a:t>Modificación fechas</a:t>
                      </a:r>
                      <a:endParaRPr lang="es-419" sz="1000" b="0" i="0" u="none" strike="noStrike">
                        <a:solidFill>
                          <a:srgbClr val="000000"/>
                        </a:solidFill>
                        <a:effectLst/>
                        <a:latin typeface="Arial" panose="020B0604020202020204" pitchFamily="34" charset="0"/>
                      </a:endParaRPr>
                    </a:p>
                  </a:txBody>
                  <a:tcPr marL="4614" marR="4614" marT="4614" marB="0" anchor="ctr">
                    <a:solidFill>
                      <a:schemeClr val="bg1"/>
                    </a:solidFill>
                  </a:tcPr>
                </a:tc>
                <a:tc>
                  <a:txBody>
                    <a:bodyPr/>
                    <a:lstStyle/>
                    <a:p>
                      <a:pPr algn="l" rtl="0" fontAlgn="ctr"/>
                      <a:r>
                        <a:rPr lang="es-419" sz="1000" u="none" strike="noStrike">
                          <a:effectLst/>
                        </a:rPr>
                        <a:t>Oficina Asesora de </a:t>
                      </a:r>
                      <a:r>
                        <a:rPr lang="es-419" sz="1100" u="none" strike="noStrike">
                          <a:effectLst/>
                        </a:rPr>
                        <a:t>Planeación</a:t>
                      </a:r>
                      <a:endParaRPr lang="es-419" sz="1000" b="0" i="0" u="none" strike="noStrike">
                        <a:solidFill>
                          <a:srgbClr val="000000"/>
                        </a:solidFill>
                        <a:effectLst/>
                        <a:latin typeface="Arial" panose="020B0604020202020204" pitchFamily="34" charset="0"/>
                      </a:endParaRPr>
                    </a:p>
                  </a:txBody>
                  <a:tcPr marL="4614" marR="4614" marT="4614" marB="0" anchor="ctr">
                    <a:solidFill>
                      <a:schemeClr val="bg1"/>
                    </a:solidFill>
                  </a:tcPr>
                </a:tc>
                <a:tc>
                  <a:txBody>
                    <a:bodyPr/>
                    <a:lstStyle/>
                    <a:p>
                      <a:pPr algn="l" rtl="0" fontAlgn="ctr"/>
                      <a:br>
                        <a:rPr lang="es-419" sz="900" u="none" strike="noStrike">
                          <a:effectLst/>
                        </a:rPr>
                      </a:br>
                      <a:r>
                        <a:rPr lang="es-419" sz="900" u="none" strike="noStrike">
                          <a:effectLst/>
                        </a:rPr>
                        <a:t>Se solicita la actualización de las fechas de inicio y final debido a que no fue clara la aprobación de la nueva política de administración de riesgos en el Comité de Coordinación y Control Interno y es la primera etapa a ejecutar para poder iniciar su ejecución.</a:t>
                      </a:r>
                      <a:endParaRPr lang="es-419" sz="900" b="0" i="0" u="none" strike="noStrike">
                        <a:solidFill>
                          <a:srgbClr val="000000"/>
                        </a:solidFill>
                        <a:effectLst/>
                        <a:latin typeface="Arial" panose="020B0604020202020204" pitchFamily="34" charset="0"/>
                      </a:endParaRPr>
                    </a:p>
                  </a:txBody>
                  <a:tcPr marL="4614" marR="4614" marT="4614" marB="0" anchor="ctr">
                    <a:solidFill>
                      <a:schemeClr val="bg1"/>
                    </a:solidFill>
                  </a:tcPr>
                </a:tc>
                <a:tc>
                  <a:txBody>
                    <a:bodyPr/>
                    <a:lstStyle/>
                    <a:p>
                      <a:pPr algn="ctr" rtl="0" fontAlgn="ctr"/>
                      <a:r>
                        <a:rPr lang="es-419" sz="1000" u="none" strike="noStrike">
                          <a:effectLst/>
                        </a:rPr>
                        <a:t>1/10/2024 - 30/11/2024</a:t>
                      </a:r>
                      <a:endParaRPr lang="es-419" sz="1000" b="0" i="0" u="none" strike="noStrike">
                        <a:solidFill>
                          <a:srgbClr val="000000"/>
                        </a:solidFill>
                        <a:effectLst/>
                        <a:latin typeface="Arial" panose="020B0604020202020204" pitchFamily="34" charset="0"/>
                      </a:endParaRPr>
                    </a:p>
                  </a:txBody>
                  <a:tcPr marL="4614" marR="4614" marT="4614" marB="0" anchor="ctr">
                    <a:solidFill>
                      <a:schemeClr val="bg1"/>
                    </a:solidFill>
                  </a:tcPr>
                </a:tc>
                <a:extLst>
                  <a:ext uri="{0D108BD9-81ED-4DB2-BD59-A6C34878D82A}">
                    <a16:rowId xmlns:a16="http://schemas.microsoft.com/office/drawing/2014/main" val="574539530"/>
                  </a:ext>
                </a:extLst>
              </a:tr>
              <a:tr h="1201365">
                <a:tc>
                  <a:txBody>
                    <a:bodyPr/>
                    <a:lstStyle/>
                    <a:p>
                      <a:pPr algn="ctr" rtl="0" fontAlgn="ctr"/>
                      <a:r>
                        <a:rPr lang="es-419" sz="1000" u="none" strike="noStrike">
                          <a:effectLst/>
                        </a:rPr>
                        <a:t>4</a:t>
                      </a:r>
                      <a:endParaRPr lang="es-419" sz="1000" b="1" i="0" u="none" strike="noStrike">
                        <a:solidFill>
                          <a:srgbClr val="000000"/>
                        </a:solidFill>
                        <a:effectLst/>
                        <a:latin typeface="Arial" panose="020B0604020202020204" pitchFamily="34" charset="0"/>
                      </a:endParaRPr>
                    </a:p>
                  </a:txBody>
                  <a:tcPr marL="4614" marR="4614" marT="4614" marB="0" anchor="ctr">
                    <a:solidFill>
                      <a:schemeClr val="bg1"/>
                    </a:solidFill>
                  </a:tcPr>
                </a:tc>
                <a:tc>
                  <a:txBody>
                    <a:bodyPr/>
                    <a:lstStyle/>
                    <a:p>
                      <a:pPr algn="l" rtl="0" fontAlgn="ctr"/>
                      <a:r>
                        <a:rPr lang="es-419" sz="1000" u="none" strike="noStrike">
                          <a:effectLst/>
                        </a:rPr>
                        <a:t>8.Gestión de riesgos de corrupción</a:t>
                      </a:r>
                      <a:br>
                        <a:rPr lang="es-419" sz="1000" u="none" strike="noStrike">
                          <a:effectLst/>
                        </a:rPr>
                      </a:br>
                      <a:r>
                        <a:rPr lang="es-419" sz="1000" u="none" strike="noStrike">
                          <a:effectLst/>
                        </a:rPr>
                        <a:t>Subcomponente 2: </a:t>
                      </a:r>
                      <a:br>
                        <a:rPr lang="es-419" sz="1000" u="none" strike="noStrike">
                          <a:effectLst/>
                        </a:rPr>
                      </a:br>
                      <a:r>
                        <a:rPr lang="es-419" sz="1000" u="none" strike="noStrike">
                          <a:effectLst/>
                        </a:rPr>
                        <a:t>Construcción del Mapa de Riesgos de Corrupción</a:t>
                      </a:r>
                      <a:br>
                        <a:rPr lang="es-419" sz="1000" u="none" strike="noStrike">
                          <a:effectLst/>
                        </a:rPr>
                      </a:br>
                      <a:endParaRPr lang="es-419" sz="1000" b="0" i="0" u="none" strike="noStrike">
                        <a:solidFill>
                          <a:srgbClr val="000000"/>
                        </a:solidFill>
                        <a:effectLst/>
                        <a:latin typeface="Arial" panose="020B0604020202020204" pitchFamily="34" charset="0"/>
                      </a:endParaRPr>
                    </a:p>
                  </a:txBody>
                  <a:tcPr marL="4614" marR="4614" marT="4614" marB="0" anchor="ctr">
                    <a:solidFill>
                      <a:schemeClr val="bg1"/>
                    </a:solidFill>
                  </a:tcPr>
                </a:tc>
                <a:tc>
                  <a:txBody>
                    <a:bodyPr/>
                    <a:lstStyle/>
                    <a:p>
                      <a:pPr algn="l" fontAlgn="ctr"/>
                      <a:r>
                        <a:rPr lang="es-419" sz="1000" u="none" strike="noStrike">
                          <a:effectLst/>
                        </a:rPr>
                        <a:t>Actualizar y publicar el mapa de riesgos de corrupción 2025</a:t>
                      </a:r>
                      <a:endParaRPr lang="es-419" sz="1000" b="0" i="0" u="none" strike="noStrike">
                        <a:solidFill>
                          <a:srgbClr val="000000"/>
                        </a:solidFill>
                        <a:effectLst/>
                        <a:latin typeface="Arial" panose="020B0604020202020204" pitchFamily="34" charset="0"/>
                      </a:endParaRPr>
                    </a:p>
                  </a:txBody>
                  <a:tcPr marL="4614" marR="4614" marT="4614" marB="0" anchor="ctr">
                    <a:solidFill>
                      <a:schemeClr val="bg1"/>
                    </a:solidFill>
                  </a:tcPr>
                </a:tc>
                <a:tc>
                  <a:txBody>
                    <a:bodyPr/>
                    <a:lstStyle/>
                    <a:p>
                      <a:pPr algn="l" rtl="0" fontAlgn="ctr"/>
                      <a:r>
                        <a:rPr lang="es-419" sz="1000" u="none" strike="noStrike">
                          <a:effectLst/>
                        </a:rPr>
                        <a:t>Actualización de la actividad </a:t>
                      </a:r>
                      <a:br>
                        <a:rPr lang="es-419" sz="1000" u="none" strike="noStrike">
                          <a:effectLst/>
                        </a:rPr>
                      </a:br>
                      <a:r>
                        <a:rPr lang="es-419" sz="1000" u="none" strike="noStrike">
                          <a:effectLst/>
                        </a:rPr>
                        <a:t>Modificación fechas</a:t>
                      </a:r>
                      <a:endParaRPr lang="es-419" sz="1000" b="0" i="0" u="none" strike="noStrike">
                        <a:solidFill>
                          <a:srgbClr val="000000"/>
                        </a:solidFill>
                        <a:effectLst/>
                        <a:latin typeface="Arial" panose="020B0604020202020204" pitchFamily="34" charset="0"/>
                      </a:endParaRPr>
                    </a:p>
                  </a:txBody>
                  <a:tcPr marL="4614" marR="4614" marT="4614" marB="0" anchor="ctr">
                    <a:solidFill>
                      <a:schemeClr val="bg1"/>
                    </a:solidFill>
                  </a:tcPr>
                </a:tc>
                <a:tc>
                  <a:txBody>
                    <a:bodyPr/>
                    <a:lstStyle/>
                    <a:p>
                      <a:pPr algn="l" rtl="0" fontAlgn="ctr"/>
                      <a:r>
                        <a:rPr lang="es-419" sz="1000" u="none" strike="noStrike">
                          <a:effectLst/>
                        </a:rPr>
                        <a:t>Oficina Asesora de Planeación</a:t>
                      </a:r>
                      <a:endParaRPr lang="es-419" sz="1000" b="0" i="0" u="none" strike="noStrike">
                        <a:solidFill>
                          <a:srgbClr val="000000"/>
                        </a:solidFill>
                        <a:effectLst/>
                        <a:latin typeface="Arial" panose="020B0604020202020204" pitchFamily="34" charset="0"/>
                      </a:endParaRPr>
                    </a:p>
                  </a:txBody>
                  <a:tcPr marL="4614" marR="4614" marT="4614" marB="0" anchor="ctr">
                    <a:solidFill>
                      <a:schemeClr val="bg1"/>
                    </a:solidFill>
                  </a:tcPr>
                </a:tc>
                <a:tc>
                  <a:txBody>
                    <a:bodyPr/>
                    <a:lstStyle/>
                    <a:p>
                      <a:pPr algn="l" rtl="0" fontAlgn="ctr"/>
                      <a:r>
                        <a:rPr lang="es-419" sz="900" u="none" strike="noStrike">
                          <a:effectLst/>
                        </a:rPr>
                        <a:t>Se solicita la actualización de la actividad corrigiendo la vigencia 2025 y la meta se da claridad en que se deben actualizar y publicar  . Se solicita también la actualización de las fechas de inicio y final debido a que esta actividad es consecuente de la actividad anterior "Realizar taller con funcionarios y contratistas de los procesos para la construcción del mapa de riesgos de corrupción 2025"</a:t>
                      </a:r>
                      <a:endParaRPr lang="es-419" sz="900" b="0" i="0" u="none" strike="noStrike">
                        <a:solidFill>
                          <a:srgbClr val="000000"/>
                        </a:solidFill>
                        <a:effectLst/>
                        <a:latin typeface="Arial" panose="020B0604020202020204" pitchFamily="34" charset="0"/>
                      </a:endParaRPr>
                    </a:p>
                  </a:txBody>
                  <a:tcPr marL="4614" marR="4614" marT="4614" marB="0" anchor="ctr">
                    <a:solidFill>
                      <a:schemeClr val="bg1"/>
                    </a:solidFill>
                  </a:tcPr>
                </a:tc>
                <a:tc>
                  <a:txBody>
                    <a:bodyPr/>
                    <a:lstStyle/>
                    <a:p>
                      <a:pPr algn="ctr" rtl="0" fontAlgn="ctr"/>
                      <a:r>
                        <a:rPr lang="es-419" sz="1000" u="none" strike="noStrike">
                          <a:effectLst/>
                        </a:rPr>
                        <a:t>1/10/2024 - 31/12/2024</a:t>
                      </a:r>
                      <a:endParaRPr lang="es-419" sz="1000" b="0" i="0" u="none" strike="noStrike">
                        <a:solidFill>
                          <a:srgbClr val="000000"/>
                        </a:solidFill>
                        <a:effectLst/>
                        <a:latin typeface="Arial" panose="020B0604020202020204" pitchFamily="34" charset="0"/>
                      </a:endParaRPr>
                    </a:p>
                  </a:txBody>
                  <a:tcPr marL="4614" marR="4614" marT="4614" marB="0" anchor="ctr">
                    <a:solidFill>
                      <a:schemeClr val="bg1"/>
                    </a:solidFill>
                  </a:tcPr>
                </a:tc>
                <a:extLst>
                  <a:ext uri="{0D108BD9-81ED-4DB2-BD59-A6C34878D82A}">
                    <a16:rowId xmlns:a16="http://schemas.microsoft.com/office/drawing/2014/main" val="1368812595"/>
                  </a:ext>
                </a:extLst>
              </a:tr>
              <a:tr h="1799033">
                <a:tc>
                  <a:txBody>
                    <a:bodyPr/>
                    <a:lstStyle/>
                    <a:p>
                      <a:pPr algn="ctr" rtl="0" fontAlgn="ctr"/>
                      <a:r>
                        <a:rPr lang="es-419" sz="1000" u="none" strike="noStrike">
                          <a:effectLst/>
                        </a:rPr>
                        <a:t>5</a:t>
                      </a:r>
                      <a:endParaRPr lang="es-419" sz="1000" b="1" i="0" u="none" strike="noStrike">
                        <a:solidFill>
                          <a:srgbClr val="000000"/>
                        </a:solidFill>
                        <a:effectLst/>
                        <a:latin typeface="Arial" panose="020B0604020202020204" pitchFamily="34" charset="0"/>
                      </a:endParaRPr>
                    </a:p>
                  </a:txBody>
                  <a:tcPr marL="4614" marR="4614" marT="4614" marB="0" anchor="ctr">
                    <a:solidFill>
                      <a:schemeClr val="bg1"/>
                    </a:solidFill>
                  </a:tcPr>
                </a:tc>
                <a:tc>
                  <a:txBody>
                    <a:bodyPr/>
                    <a:lstStyle/>
                    <a:p>
                      <a:pPr algn="l" rtl="0" fontAlgn="ctr"/>
                      <a:r>
                        <a:rPr lang="es-419" sz="1000" u="none" strike="noStrike">
                          <a:effectLst/>
                        </a:rPr>
                        <a:t>8.Gestión de riesgos de corrupción</a:t>
                      </a:r>
                      <a:br>
                        <a:rPr lang="es-419" sz="1000" u="none" strike="noStrike">
                          <a:effectLst/>
                        </a:rPr>
                      </a:br>
                      <a:r>
                        <a:rPr lang="es-419" sz="1000" u="none" strike="noStrike">
                          <a:effectLst/>
                        </a:rPr>
                        <a:t>Subcomponente 3: </a:t>
                      </a:r>
                      <a:br>
                        <a:rPr lang="es-419" sz="1000" u="none" strike="noStrike">
                          <a:effectLst/>
                        </a:rPr>
                      </a:br>
                      <a:r>
                        <a:rPr lang="es-419" sz="1000" u="none" strike="noStrike">
                          <a:effectLst/>
                        </a:rPr>
                        <a:t>Consulta y divulgación</a:t>
                      </a:r>
                      <a:br>
                        <a:rPr lang="es-419" sz="1000" u="none" strike="noStrike">
                          <a:effectLst/>
                        </a:rPr>
                      </a:br>
                      <a:endParaRPr lang="es-419" sz="1000" b="0" i="0" u="none" strike="noStrike">
                        <a:solidFill>
                          <a:srgbClr val="000000"/>
                        </a:solidFill>
                        <a:effectLst/>
                        <a:latin typeface="Arial" panose="020B0604020202020204" pitchFamily="34" charset="0"/>
                      </a:endParaRPr>
                    </a:p>
                  </a:txBody>
                  <a:tcPr marL="4614" marR="4614" marT="4614" marB="0" anchor="ctr">
                    <a:solidFill>
                      <a:schemeClr val="bg1"/>
                    </a:solidFill>
                  </a:tcPr>
                </a:tc>
                <a:tc>
                  <a:txBody>
                    <a:bodyPr/>
                    <a:lstStyle/>
                    <a:p>
                      <a:pPr algn="l" fontAlgn="ctr"/>
                      <a:r>
                        <a:rPr lang="es-419" sz="1000" u="none" strike="noStrike">
                          <a:effectLst/>
                        </a:rPr>
                        <a:t>Publicar el monitoreo a riesgos de corrupción realizados por la segunda línea de defensa</a:t>
                      </a:r>
                      <a:endParaRPr lang="es-419" sz="1000" b="0" i="0" u="none" strike="noStrike">
                        <a:solidFill>
                          <a:srgbClr val="000000"/>
                        </a:solidFill>
                        <a:effectLst/>
                        <a:latin typeface="Arial" panose="020B0604020202020204" pitchFamily="34" charset="0"/>
                      </a:endParaRPr>
                    </a:p>
                  </a:txBody>
                  <a:tcPr marL="4614" marR="4614" marT="4614" marB="0" anchor="ctr">
                    <a:solidFill>
                      <a:schemeClr val="bg1"/>
                    </a:solidFill>
                  </a:tcPr>
                </a:tc>
                <a:tc>
                  <a:txBody>
                    <a:bodyPr/>
                    <a:lstStyle/>
                    <a:p>
                      <a:pPr algn="l" rtl="0" fontAlgn="ctr"/>
                      <a:r>
                        <a:rPr lang="es-419" sz="1000" u="none" strike="noStrike">
                          <a:effectLst/>
                        </a:rPr>
                        <a:t>Actualización de la actividad, se reemplaza seguimiento por monitoreo</a:t>
                      </a:r>
                      <a:br>
                        <a:rPr lang="es-419" sz="1000" u="none" strike="noStrike">
                          <a:effectLst/>
                        </a:rPr>
                      </a:br>
                      <a:r>
                        <a:rPr lang="es-419" sz="1000" u="none" strike="noStrike">
                          <a:effectLst/>
                        </a:rPr>
                        <a:t>Se modifica la meta de 3 a 2 publicaciones.</a:t>
                      </a:r>
                      <a:br>
                        <a:rPr lang="es-419" sz="1000" u="none" strike="noStrike">
                          <a:effectLst/>
                        </a:rPr>
                      </a:br>
                      <a:r>
                        <a:rPr lang="es-419" sz="1000" u="none" strike="noStrike">
                          <a:effectLst/>
                        </a:rPr>
                        <a:t>Modificación de fechas</a:t>
                      </a:r>
                      <a:endParaRPr lang="es-419" sz="1000" b="0" i="0" u="none" strike="noStrike">
                        <a:solidFill>
                          <a:srgbClr val="000000"/>
                        </a:solidFill>
                        <a:effectLst/>
                        <a:latin typeface="Arial" panose="020B0604020202020204" pitchFamily="34" charset="0"/>
                      </a:endParaRPr>
                    </a:p>
                  </a:txBody>
                  <a:tcPr marL="4614" marR="4614" marT="4614" marB="0" anchor="ctr">
                    <a:solidFill>
                      <a:schemeClr val="bg1"/>
                    </a:solidFill>
                  </a:tcPr>
                </a:tc>
                <a:tc>
                  <a:txBody>
                    <a:bodyPr/>
                    <a:lstStyle/>
                    <a:p>
                      <a:pPr algn="l" rtl="0" fontAlgn="ctr"/>
                      <a:r>
                        <a:rPr lang="es-419" sz="1000" u="none" strike="noStrike">
                          <a:effectLst/>
                        </a:rPr>
                        <a:t>Oficina Asesora de Planeación</a:t>
                      </a:r>
                      <a:endParaRPr lang="es-419" sz="1000" b="0" i="0" u="none" strike="noStrike">
                        <a:solidFill>
                          <a:srgbClr val="000000"/>
                        </a:solidFill>
                        <a:effectLst/>
                        <a:latin typeface="Arial" panose="020B0604020202020204" pitchFamily="34" charset="0"/>
                      </a:endParaRPr>
                    </a:p>
                  </a:txBody>
                  <a:tcPr marL="4614" marR="4614" marT="4614" marB="0" anchor="ctr">
                    <a:solidFill>
                      <a:schemeClr val="bg1"/>
                    </a:solidFill>
                  </a:tcPr>
                </a:tc>
                <a:tc>
                  <a:txBody>
                    <a:bodyPr/>
                    <a:lstStyle/>
                    <a:p>
                      <a:pPr algn="l" rtl="0" fontAlgn="ctr"/>
                      <a:r>
                        <a:rPr lang="es-419" sz="900" u="none" strike="noStrike">
                          <a:effectLst/>
                        </a:rPr>
                        <a:t>Se solicita la actualización de la actividad con el fin de dar claridad dado que la Oficina Asesora de Planeación realiza monitoreos y no seguimientos.</a:t>
                      </a:r>
                      <a:br>
                        <a:rPr lang="es-419" sz="900" u="none" strike="noStrike">
                          <a:effectLst/>
                        </a:rPr>
                      </a:br>
                      <a:r>
                        <a:rPr lang="es-419" sz="900" u="none" strike="noStrike">
                          <a:effectLst/>
                        </a:rPr>
                        <a:t>También se solicita que la meta sea de dos (2) publicaciones en razón a la nueva política de Administración de Riesgos, la cual describe que se realizaran los monitoreos después de la entrega del informe de la Oficina de Control Interno, que para esta vigencia son dos.</a:t>
                      </a:r>
                      <a:br>
                        <a:rPr lang="es-419" sz="900" u="none" strike="noStrike">
                          <a:effectLst/>
                        </a:rPr>
                      </a:br>
                      <a:r>
                        <a:rPr lang="es-419" sz="900" u="none" strike="noStrike">
                          <a:effectLst/>
                        </a:rPr>
                        <a:t>Se solicita también la actualización de las fechas de inicio y final dada la recomendación de la Oficina de Control Interno en sus seguimientos.</a:t>
                      </a:r>
                      <a:endParaRPr lang="es-419" sz="900" b="0" i="0" u="none" strike="noStrike">
                        <a:solidFill>
                          <a:srgbClr val="000000"/>
                        </a:solidFill>
                        <a:effectLst/>
                        <a:latin typeface="Arial" panose="020B0604020202020204" pitchFamily="34" charset="0"/>
                      </a:endParaRPr>
                    </a:p>
                  </a:txBody>
                  <a:tcPr marL="4614" marR="4614" marT="4614" marB="0" anchor="ctr">
                    <a:solidFill>
                      <a:schemeClr val="bg1"/>
                    </a:solidFill>
                  </a:tcPr>
                </a:tc>
                <a:tc>
                  <a:txBody>
                    <a:bodyPr/>
                    <a:lstStyle/>
                    <a:p>
                      <a:pPr algn="ctr" rtl="0" fontAlgn="ctr"/>
                      <a:r>
                        <a:rPr lang="es-419" sz="1000" u="none" strike="noStrike">
                          <a:effectLst/>
                        </a:rPr>
                        <a:t>1/10/2024 - 31/12/2024</a:t>
                      </a:r>
                      <a:endParaRPr lang="es-419" sz="1000" b="0" i="0" u="none" strike="noStrike">
                        <a:solidFill>
                          <a:srgbClr val="000000"/>
                        </a:solidFill>
                        <a:effectLst/>
                        <a:latin typeface="Arial" panose="020B0604020202020204" pitchFamily="34" charset="0"/>
                      </a:endParaRPr>
                    </a:p>
                  </a:txBody>
                  <a:tcPr marL="4614" marR="4614" marT="4614" marB="0" anchor="ctr">
                    <a:solidFill>
                      <a:schemeClr val="bg1"/>
                    </a:solidFill>
                  </a:tcPr>
                </a:tc>
                <a:extLst>
                  <a:ext uri="{0D108BD9-81ED-4DB2-BD59-A6C34878D82A}">
                    <a16:rowId xmlns:a16="http://schemas.microsoft.com/office/drawing/2014/main" val="1188821163"/>
                  </a:ext>
                </a:extLst>
              </a:tr>
            </a:tbl>
          </a:graphicData>
        </a:graphic>
      </p:graphicFrame>
    </p:spTree>
    <p:extLst>
      <p:ext uri="{BB962C8B-B14F-4D97-AF65-F5344CB8AC3E}">
        <p14:creationId xmlns:p14="http://schemas.microsoft.com/office/powerpoint/2010/main" val="130991848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a:extLst>
              <a:ext uri="{FF2B5EF4-FFF2-40B4-BE49-F238E27FC236}">
                <a16:creationId xmlns:a16="http://schemas.microsoft.com/office/drawing/2014/main" id="{41BA1EC1-BD95-6B46-8212-83B0FF0A00EB}"/>
              </a:ext>
            </a:extLst>
          </p:cNvPr>
          <p:cNvGraphicFramePr>
            <a:graphicFrameLocks noGrp="1"/>
          </p:cNvGraphicFramePr>
          <p:nvPr/>
        </p:nvGraphicFramePr>
        <p:xfrm>
          <a:off x="480448" y="210528"/>
          <a:ext cx="10538847" cy="6252982"/>
        </p:xfrm>
        <a:graphic>
          <a:graphicData uri="http://schemas.openxmlformats.org/drawingml/2006/table">
            <a:tbl>
              <a:tblPr/>
              <a:tblGrid>
                <a:gridCol w="434592">
                  <a:extLst>
                    <a:ext uri="{9D8B030D-6E8A-4147-A177-3AD203B41FA5}">
                      <a16:colId xmlns:a16="http://schemas.microsoft.com/office/drawing/2014/main" val="1655591635"/>
                    </a:ext>
                  </a:extLst>
                </a:gridCol>
                <a:gridCol w="1574188">
                  <a:extLst>
                    <a:ext uri="{9D8B030D-6E8A-4147-A177-3AD203B41FA5}">
                      <a16:colId xmlns:a16="http://schemas.microsoft.com/office/drawing/2014/main" val="3537194853"/>
                    </a:ext>
                  </a:extLst>
                </a:gridCol>
                <a:gridCol w="2020850">
                  <a:extLst>
                    <a:ext uri="{9D8B030D-6E8A-4147-A177-3AD203B41FA5}">
                      <a16:colId xmlns:a16="http://schemas.microsoft.com/office/drawing/2014/main" val="725098046"/>
                    </a:ext>
                  </a:extLst>
                </a:gridCol>
                <a:gridCol w="1738367">
                  <a:extLst>
                    <a:ext uri="{9D8B030D-6E8A-4147-A177-3AD203B41FA5}">
                      <a16:colId xmlns:a16="http://schemas.microsoft.com/office/drawing/2014/main" val="2372261988"/>
                    </a:ext>
                  </a:extLst>
                </a:gridCol>
                <a:gridCol w="956312">
                  <a:extLst>
                    <a:ext uri="{9D8B030D-6E8A-4147-A177-3AD203B41FA5}">
                      <a16:colId xmlns:a16="http://schemas.microsoft.com/office/drawing/2014/main" val="2546310805"/>
                    </a:ext>
                  </a:extLst>
                </a:gridCol>
                <a:gridCol w="2940204">
                  <a:extLst>
                    <a:ext uri="{9D8B030D-6E8A-4147-A177-3AD203B41FA5}">
                      <a16:colId xmlns:a16="http://schemas.microsoft.com/office/drawing/2014/main" val="645908800"/>
                    </a:ext>
                  </a:extLst>
                </a:gridCol>
                <a:gridCol w="874334">
                  <a:extLst>
                    <a:ext uri="{9D8B030D-6E8A-4147-A177-3AD203B41FA5}">
                      <a16:colId xmlns:a16="http://schemas.microsoft.com/office/drawing/2014/main" val="3298200930"/>
                    </a:ext>
                  </a:extLst>
                </a:gridCol>
              </a:tblGrid>
              <a:tr h="1664359">
                <a:tc>
                  <a:txBody>
                    <a:bodyPr/>
                    <a:lstStyle/>
                    <a:p>
                      <a:pPr algn="ctr" rtl="0" fontAlgn="ctr"/>
                      <a:r>
                        <a:rPr lang="es-419" sz="1000" b="1" i="0" u="none" strike="noStrike">
                          <a:solidFill>
                            <a:srgbClr val="000000"/>
                          </a:solidFill>
                          <a:effectLst/>
                          <a:latin typeface="Arial" panose="020B0604020202020204" pitchFamily="34" charset="0"/>
                        </a:rPr>
                        <a:t>6</a:t>
                      </a:r>
                    </a:p>
                  </a:txBody>
                  <a:tcPr marL="7229" marR="7229" marT="7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ctr"/>
                      <a:r>
                        <a:rPr lang="es-419" sz="1000" b="1" i="0" u="none" strike="noStrike">
                          <a:solidFill>
                            <a:srgbClr val="000000"/>
                          </a:solidFill>
                          <a:effectLst/>
                          <a:latin typeface="Arial" panose="020B0604020202020204" pitchFamily="34" charset="0"/>
                        </a:rPr>
                        <a:t>8.Gestión de riesgos de corrupción</a:t>
                      </a:r>
                      <a:br>
                        <a:rPr lang="es-419" sz="1000" b="1" i="0" u="none" strike="noStrike">
                          <a:solidFill>
                            <a:srgbClr val="000000"/>
                          </a:solidFill>
                          <a:effectLst/>
                          <a:latin typeface="Arial" panose="020B0604020202020204" pitchFamily="34" charset="0"/>
                        </a:rPr>
                      </a:br>
                      <a:r>
                        <a:rPr lang="es-419" sz="1000" b="1" i="0" u="none" strike="noStrike">
                          <a:solidFill>
                            <a:srgbClr val="000000"/>
                          </a:solidFill>
                          <a:effectLst/>
                          <a:latin typeface="Arial" panose="020B0604020202020204" pitchFamily="34" charset="0"/>
                        </a:rPr>
                        <a:t>Subcomponente 4</a:t>
                      </a:r>
                      <a:r>
                        <a:rPr lang="es-419" sz="1000" b="0" i="0" u="none" strike="noStrike">
                          <a:solidFill>
                            <a:srgbClr val="000000"/>
                          </a:solidFill>
                          <a:effectLst/>
                          <a:latin typeface="Arial" panose="020B0604020202020204" pitchFamily="34" charset="0"/>
                        </a:rPr>
                        <a:t>: </a:t>
                      </a:r>
                      <a:br>
                        <a:rPr lang="es-419" sz="1000" b="0" i="0" u="none" strike="noStrike">
                          <a:solidFill>
                            <a:srgbClr val="000000"/>
                          </a:solidFill>
                          <a:effectLst/>
                          <a:latin typeface="Arial" panose="020B0604020202020204" pitchFamily="34" charset="0"/>
                        </a:rPr>
                      </a:br>
                      <a:r>
                        <a:rPr lang="es-419" sz="1000" b="0" i="0" u="none" strike="noStrike">
                          <a:solidFill>
                            <a:srgbClr val="000000"/>
                          </a:solidFill>
                          <a:effectLst/>
                          <a:latin typeface="Arial" panose="020B0604020202020204" pitchFamily="34" charset="0"/>
                        </a:rPr>
                        <a:t>Monitoreo y revisión</a:t>
                      </a:r>
                      <a:br>
                        <a:rPr lang="es-419" sz="1000" b="0" i="0" u="none" strike="noStrike">
                          <a:solidFill>
                            <a:srgbClr val="000000"/>
                          </a:solidFill>
                          <a:effectLst/>
                          <a:latin typeface="Arial" panose="020B0604020202020204" pitchFamily="34" charset="0"/>
                        </a:rPr>
                      </a:br>
                      <a:endParaRPr lang="es-419" sz="1000" b="0" i="0" u="none" strike="noStrike">
                        <a:solidFill>
                          <a:srgbClr val="000000"/>
                        </a:solidFill>
                        <a:effectLst/>
                        <a:latin typeface="Arial" panose="020B0604020202020204" pitchFamily="34" charset="0"/>
                      </a:endParaRPr>
                    </a:p>
                  </a:txBody>
                  <a:tcPr marL="7229" marR="7229" marT="7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s-419" sz="1000" b="0" i="0" u="none" strike="noStrike">
                          <a:solidFill>
                            <a:srgbClr val="000000"/>
                          </a:solidFill>
                          <a:effectLst/>
                          <a:latin typeface="Arial" panose="020B0604020202020204" pitchFamily="34" charset="0"/>
                        </a:rPr>
                        <a:t>Realizar el monitoreo al Mapa de Riesgos de corrupción</a:t>
                      </a:r>
                    </a:p>
                  </a:txBody>
                  <a:tcPr marL="7229" marR="7229" marT="7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ctr"/>
                      <a:r>
                        <a:rPr lang="es-419" sz="1000" b="0" i="0" u="none" strike="noStrike">
                          <a:solidFill>
                            <a:srgbClr val="000000"/>
                          </a:solidFill>
                          <a:effectLst/>
                          <a:latin typeface="Arial" panose="020B0604020202020204" pitchFamily="34" charset="0"/>
                        </a:rPr>
                        <a:t>Se modifica la meta de 3 a 2 monitoreos</a:t>
                      </a:r>
                      <a:br>
                        <a:rPr lang="es-419" sz="1000" b="0" i="0" u="none" strike="noStrike">
                          <a:solidFill>
                            <a:srgbClr val="000000"/>
                          </a:solidFill>
                          <a:effectLst/>
                          <a:latin typeface="Arial" panose="020B0604020202020204" pitchFamily="34" charset="0"/>
                        </a:rPr>
                      </a:br>
                      <a:r>
                        <a:rPr lang="es-419" sz="1000" b="0" i="0" u="none" strike="noStrike">
                          <a:solidFill>
                            <a:srgbClr val="000000"/>
                          </a:solidFill>
                          <a:effectLst/>
                          <a:latin typeface="Arial" panose="020B0604020202020204" pitchFamily="34" charset="0"/>
                        </a:rPr>
                        <a:t>Modificación de fechas</a:t>
                      </a:r>
                    </a:p>
                  </a:txBody>
                  <a:tcPr marL="7229" marR="7229" marT="7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ctr"/>
                      <a:r>
                        <a:rPr lang="es-419" sz="1000" b="0" i="0" u="none" strike="noStrike">
                          <a:solidFill>
                            <a:srgbClr val="000000"/>
                          </a:solidFill>
                          <a:effectLst/>
                          <a:latin typeface="Arial" panose="020B0604020202020204" pitchFamily="34" charset="0"/>
                        </a:rPr>
                        <a:t>Oficina Asesora de Planeación</a:t>
                      </a:r>
                    </a:p>
                  </a:txBody>
                  <a:tcPr marL="7229" marR="7229" marT="7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ctr"/>
                      <a:r>
                        <a:rPr lang="es-419" sz="1000" b="0" i="0" u="none" strike="noStrike">
                          <a:solidFill>
                            <a:srgbClr val="000000"/>
                          </a:solidFill>
                          <a:effectLst/>
                          <a:latin typeface="Arial" panose="020B0604020202020204" pitchFamily="34" charset="0"/>
                        </a:rPr>
                        <a:t>Se solicita la actualización de la meta sea de dos (2) publicaciones en razón a la nueva política de Administración de Riesgos, la cual describe que se realizaran los monitoreos después de la entrega del informe de la Oficina de Control Interno, que para esta vigencia son dos.</a:t>
                      </a:r>
                      <a:br>
                        <a:rPr lang="es-419" sz="1000" b="0" i="0" u="none" strike="noStrike">
                          <a:solidFill>
                            <a:srgbClr val="000000"/>
                          </a:solidFill>
                          <a:effectLst/>
                          <a:latin typeface="Arial" panose="020B0604020202020204" pitchFamily="34" charset="0"/>
                        </a:rPr>
                      </a:br>
                      <a:r>
                        <a:rPr lang="es-419" sz="1000" b="0" i="0" u="none" strike="noStrike">
                          <a:solidFill>
                            <a:srgbClr val="000000"/>
                          </a:solidFill>
                          <a:effectLst/>
                          <a:latin typeface="Arial" panose="020B0604020202020204" pitchFamily="34" charset="0"/>
                        </a:rPr>
                        <a:t>Se solicita también la actualización de las fechas de inicio y final dada la recomendación de la Oficina de Control Interno en sus seguimientos.</a:t>
                      </a:r>
                    </a:p>
                  </a:txBody>
                  <a:tcPr marL="7229" marR="7229" marT="7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s-419" sz="1000" b="0" i="0" u="none" strike="noStrike">
                          <a:solidFill>
                            <a:srgbClr val="000000"/>
                          </a:solidFill>
                          <a:effectLst/>
                          <a:latin typeface="Arial" panose="020B0604020202020204" pitchFamily="34" charset="0"/>
                        </a:rPr>
                        <a:t>01/07/2024 - 31/12/2024</a:t>
                      </a:r>
                    </a:p>
                  </a:txBody>
                  <a:tcPr marL="7229" marR="7229" marT="7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783782545"/>
                  </a:ext>
                </a:extLst>
              </a:tr>
              <a:tr h="1061736">
                <a:tc>
                  <a:txBody>
                    <a:bodyPr/>
                    <a:lstStyle/>
                    <a:p>
                      <a:pPr algn="ctr" rtl="0" fontAlgn="ctr"/>
                      <a:r>
                        <a:rPr lang="es-419" sz="1000" b="1" i="0" u="none" strike="noStrike">
                          <a:solidFill>
                            <a:srgbClr val="000000"/>
                          </a:solidFill>
                          <a:effectLst/>
                          <a:latin typeface="Arial" panose="020B0604020202020204" pitchFamily="34" charset="0"/>
                        </a:rPr>
                        <a:t>7</a:t>
                      </a:r>
                    </a:p>
                  </a:txBody>
                  <a:tcPr marL="7229" marR="7229" marT="7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ctr"/>
                      <a:r>
                        <a:rPr lang="es-419" sz="1000" b="1" i="0" u="none" strike="noStrike">
                          <a:solidFill>
                            <a:srgbClr val="000000"/>
                          </a:solidFill>
                          <a:effectLst/>
                          <a:latin typeface="Arial" panose="020B0604020202020204" pitchFamily="34" charset="0"/>
                        </a:rPr>
                        <a:t>9. Medidas de debida diligencia</a:t>
                      </a:r>
                      <a:br>
                        <a:rPr lang="es-419" sz="1000" b="1" i="0" u="none" strike="noStrike">
                          <a:solidFill>
                            <a:srgbClr val="000000"/>
                          </a:solidFill>
                          <a:effectLst/>
                          <a:latin typeface="Arial" panose="020B0604020202020204" pitchFamily="34" charset="0"/>
                        </a:rPr>
                      </a:br>
                      <a:r>
                        <a:rPr lang="es-419" sz="1000" b="1" i="0" u="none" strike="noStrike">
                          <a:solidFill>
                            <a:srgbClr val="000000"/>
                          </a:solidFill>
                          <a:effectLst/>
                          <a:latin typeface="Arial" panose="020B0604020202020204" pitchFamily="34" charset="0"/>
                        </a:rPr>
                        <a:t>Subcomponente 1</a:t>
                      </a:r>
                      <a:br>
                        <a:rPr lang="es-419" sz="1000" b="1" i="0" u="none" strike="noStrike">
                          <a:solidFill>
                            <a:srgbClr val="000000"/>
                          </a:solidFill>
                          <a:effectLst/>
                          <a:latin typeface="Arial" panose="020B0604020202020204" pitchFamily="34" charset="0"/>
                        </a:rPr>
                      </a:br>
                      <a:r>
                        <a:rPr lang="es-419" sz="1000" b="0" i="0" u="none" strike="noStrike">
                          <a:solidFill>
                            <a:srgbClr val="000000"/>
                          </a:solidFill>
                          <a:effectLst/>
                          <a:latin typeface="Arial" panose="020B0604020202020204" pitchFamily="34" charset="0"/>
                        </a:rPr>
                        <a:t>Adecuación institucional para cumplir con la debida diligencia</a:t>
                      </a:r>
                    </a:p>
                  </a:txBody>
                  <a:tcPr marL="7229" marR="7229" marT="7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s-419" sz="1000" b="0" i="0" u="none" strike="noStrike">
                          <a:solidFill>
                            <a:srgbClr val="000000"/>
                          </a:solidFill>
                          <a:effectLst/>
                          <a:latin typeface="Arial" panose="020B0604020202020204" pitchFamily="34" charset="0"/>
                        </a:rPr>
                        <a:t>Socializar por medio de piezas graficas el proyecto SARLAFT a los colaboradores de la entidad</a:t>
                      </a:r>
                    </a:p>
                  </a:txBody>
                  <a:tcPr marL="7229" marR="7229" marT="7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ctr"/>
                      <a:r>
                        <a:rPr lang="es-419" sz="1000" b="0" i="0" u="none" strike="noStrike">
                          <a:solidFill>
                            <a:srgbClr val="000000"/>
                          </a:solidFill>
                          <a:effectLst/>
                          <a:latin typeface="Arial" panose="020B0604020202020204" pitchFamily="34" charset="0"/>
                        </a:rPr>
                        <a:t>Actualización meta/producto aclarando que la socialización se realizara por medio de 6 piezas graficas y 1 socialización</a:t>
                      </a:r>
                      <a:br>
                        <a:rPr lang="es-419" sz="1000" b="0" i="0" u="none" strike="noStrike">
                          <a:solidFill>
                            <a:srgbClr val="000000"/>
                          </a:solidFill>
                          <a:effectLst/>
                          <a:latin typeface="Arial" panose="020B0604020202020204" pitchFamily="34" charset="0"/>
                        </a:rPr>
                      </a:br>
                      <a:r>
                        <a:rPr lang="es-419" sz="1000" b="0" i="0" u="none" strike="noStrike">
                          <a:solidFill>
                            <a:srgbClr val="000000"/>
                          </a:solidFill>
                          <a:effectLst/>
                          <a:latin typeface="Arial" panose="020B0604020202020204" pitchFamily="34" charset="0"/>
                        </a:rPr>
                        <a:t>Modificación de fechas</a:t>
                      </a:r>
                    </a:p>
                  </a:txBody>
                  <a:tcPr marL="7229" marR="7229" marT="7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ctr"/>
                      <a:r>
                        <a:rPr lang="es-419" sz="1000" b="0" i="0" u="none" strike="noStrike">
                          <a:solidFill>
                            <a:srgbClr val="000000"/>
                          </a:solidFill>
                          <a:effectLst/>
                          <a:latin typeface="Arial" panose="020B0604020202020204" pitchFamily="34" charset="0"/>
                        </a:rPr>
                        <a:t>Oficina Asesora de Planeación</a:t>
                      </a:r>
                    </a:p>
                  </a:txBody>
                  <a:tcPr marL="7229" marR="7229" marT="7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ctr"/>
                      <a:r>
                        <a:rPr lang="es-419" sz="1000" b="0" i="0" u="none" strike="noStrike">
                          <a:solidFill>
                            <a:srgbClr val="000000"/>
                          </a:solidFill>
                          <a:effectLst/>
                          <a:latin typeface="Arial" panose="020B0604020202020204" pitchFamily="34" charset="0"/>
                        </a:rPr>
                        <a:t>Se solicita la actualización de la actividad aclarando que la socialización se realizara or medio de  6 piezas graficas y 1 socialización</a:t>
                      </a:r>
                      <a:br>
                        <a:rPr lang="es-419" sz="1000" b="0" i="0" u="none" strike="noStrike">
                          <a:solidFill>
                            <a:srgbClr val="000000"/>
                          </a:solidFill>
                          <a:effectLst/>
                          <a:latin typeface="Arial" panose="020B0604020202020204" pitchFamily="34" charset="0"/>
                        </a:rPr>
                      </a:br>
                      <a:r>
                        <a:rPr lang="es-419" sz="1000" b="0" i="0" u="none" strike="noStrike">
                          <a:solidFill>
                            <a:srgbClr val="000000"/>
                          </a:solidFill>
                          <a:effectLst/>
                          <a:latin typeface="Arial" panose="020B0604020202020204" pitchFamily="34" charset="0"/>
                        </a:rPr>
                        <a:t>Se solicita también la actualización de las fecha de inicio dado que inicia la socialización en el mes de septiembre de la presente vigencia.</a:t>
                      </a:r>
                    </a:p>
                  </a:txBody>
                  <a:tcPr marL="7229" marR="7229" marT="7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s-419" sz="1000" b="0" i="0" u="none" strike="noStrike">
                          <a:solidFill>
                            <a:srgbClr val="000000"/>
                          </a:solidFill>
                          <a:effectLst/>
                          <a:latin typeface="Arial" panose="020B0604020202020204" pitchFamily="34" charset="0"/>
                        </a:rPr>
                        <a:t>1/9/2024 - 31/12/2024</a:t>
                      </a:r>
                    </a:p>
                  </a:txBody>
                  <a:tcPr marL="7229" marR="7229" marT="7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659743578"/>
                  </a:ext>
                </a:extLst>
              </a:tr>
              <a:tr h="911081">
                <a:tc>
                  <a:txBody>
                    <a:bodyPr/>
                    <a:lstStyle/>
                    <a:p>
                      <a:pPr algn="ctr" rtl="0" fontAlgn="ctr"/>
                      <a:r>
                        <a:rPr lang="es-419" sz="1000" b="1" i="0" u="none" strike="noStrike">
                          <a:solidFill>
                            <a:srgbClr val="000000"/>
                          </a:solidFill>
                          <a:effectLst/>
                          <a:latin typeface="Arial" panose="020B0604020202020204" pitchFamily="34" charset="0"/>
                        </a:rPr>
                        <a:t>8</a:t>
                      </a:r>
                    </a:p>
                  </a:txBody>
                  <a:tcPr marL="7229" marR="7229" marT="7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ctr"/>
                      <a:r>
                        <a:rPr lang="es-419" sz="1000" b="1" i="0" u="none" strike="noStrike">
                          <a:solidFill>
                            <a:srgbClr val="000000"/>
                          </a:solidFill>
                          <a:effectLst/>
                          <a:latin typeface="Arial" panose="020B0604020202020204" pitchFamily="34" charset="0"/>
                        </a:rPr>
                        <a:t>9. Medidas de debida diligencia</a:t>
                      </a:r>
                      <a:br>
                        <a:rPr lang="es-419" sz="1000" b="1" i="0" u="none" strike="noStrike">
                          <a:solidFill>
                            <a:srgbClr val="000000"/>
                          </a:solidFill>
                          <a:effectLst/>
                          <a:latin typeface="Arial" panose="020B0604020202020204" pitchFamily="34" charset="0"/>
                        </a:rPr>
                      </a:br>
                      <a:r>
                        <a:rPr lang="es-419" sz="1000" b="1" i="0" u="none" strike="noStrike">
                          <a:solidFill>
                            <a:srgbClr val="000000"/>
                          </a:solidFill>
                          <a:effectLst/>
                          <a:latin typeface="Arial" panose="020B0604020202020204" pitchFamily="34" charset="0"/>
                        </a:rPr>
                        <a:t>Subcomponente 1</a:t>
                      </a:r>
                      <a:br>
                        <a:rPr lang="es-419" sz="1000" b="1" i="0" u="none" strike="noStrike">
                          <a:solidFill>
                            <a:srgbClr val="000000"/>
                          </a:solidFill>
                          <a:effectLst/>
                          <a:latin typeface="Arial" panose="020B0604020202020204" pitchFamily="34" charset="0"/>
                        </a:rPr>
                      </a:br>
                      <a:r>
                        <a:rPr lang="es-419" sz="1000" b="0" i="0" u="none" strike="noStrike">
                          <a:solidFill>
                            <a:srgbClr val="000000"/>
                          </a:solidFill>
                          <a:effectLst/>
                          <a:latin typeface="Arial" panose="020B0604020202020204" pitchFamily="34" charset="0"/>
                        </a:rPr>
                        <a:t>Adecuación institucional para cumplir con la debida diligencia</a:t>
                      </a:r>
                    </a:p>
                  </a:txBody>
                  <a:tcPr marL="7229" marR="7229" marT="7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s-419" sz="1000" b="0" i="0" u="none" strike="noStrike">
                          <a:solidFill>
                            <a:srgbClr val="000000"/>
                          </a:solidFill>
                          <a:effectLst/>
                          <a:latin typeface="Arial" panose="020B0604020202020204" pitchFamily="34" charset="0"/>
                        </a:rPr>
                        <a:t>Determinar las políticas dentro del sistema de Gestión de Riesgos SARLAFT para la entidad </a:t>
                      </a:r>
                    </a:p>
                  </a:txBody>
                  <a:tcPr marL="7229" marR="7229" marT="7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ctr"/>
                      <a:r>
                        <a:rPr lang="es-419" sz="1000" b="0" i="0" u="none" strike="noStrike">
                          <a:solidFill>
                            <a:srgbClr val="000000"/>
                          </a:solidFill>
                          <a:effectLst/>
                          <a:latin typeface="Arial" panose="020B0604020202020204" pitchFamily="34" charset="0"/>
                        </a:rPr>
                        <a:t>Eliminar actividad</a:t>
                      </a:r>
                      <a:br>
                        <a:rPr lang="es-419" sz="1000" b="0" i="0" u="none" strike="noStrike">
                          <a:solidFill>
                            <a:srgbClr val="000000"/>
                          </a:solidFill>
                          <a:effectLst/>
                          <a:latin typeface="Arial" panose="020B0604020202020204" pitchFamily="34" charset="0"/>
                        </a:rPr>
                      </a:br>
                      <a:endParaRPr lang="es-419" sz="1000" b="0" i="0" u="none" strike="noStrike">
                        <a:solidFill>
                          <a:srgbClr val="000000"/>
                        </a:solidFill>
                        <a:effectLst/>
                        <a:latin typeface="Arial" panose="020B0604020202020204" pitchFamily="34" charset="0"/>
                      </a:endParaRPr>
                    </a:p>
                  </a:txBody>
                  <a:tcPr marL="7229" marR="7229" marT="7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ctr"/>
                      <a:r>
                        <a:rPr lang="es-419" sz="1000" b="0" i="0" u="none" strike="noStrike">
                          <a:solidFill>
                            <a:srgbClr val="000000"/>
                          </a:solidFill>
                          <a:effectLst/>
                          <a:latin typeface="Arial" panose="020B0604020202020204" pitchFamily="34" charset="0"/>
                        </a:rPr>
                        <a:t>Oficina Asesora de Planeación</a:t>
                      </a:r>
                    </a:p>
                  </a:txBody>
                  <a:tcPr marL="7229" marR="7229" marT="7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ctr"/>
                      <a:r>
                        <a:rPr lang="es-419" sz="1000" b="0" i="0" u="none" strike="noStrike">
                          <a:solidFill>
                            <a:srgbClr val="000000"/>
                          </a:solidFill>
                          <a:effectLst/>
                          <a:latin typeface="Arial" panose="020B0604020202020204" pitchFamily="34" charset="0"/>
                        </a:rPr>
                        <a:t>Se solicita eliminar esta actividad por duplicidad dado que esta inmersa en la actividad "Generar la política y lineamientos del Sistema de administración del riesgo de lavado de activos y financiación del terrorismo SARLAFT". </a:t>
                      </a:r>
                    </a:p>
                  </a:txBody>
                  <a:tcPr marL="7229" marR="7229" marT="7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s-419" sz="1000" b="0" i="0" u="none" strike="noStrike">
                          <a:solidFill>
                            <a:srgbClr val="000000"/>
                          </a:solidFill>
                          <a:effectLst/>
                          <a:latin typeface="Arial" panose="020B0604020202020204" pitchFamily="34" charset="0"/>
                        </a:rPr>
                        <a:t>N/A</a:t>
                      </a:r>
                    </a:p>
                  </a:txBody>
                  <a:tcPr marL="7229" marR="7229" marT="7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748471814"/>
                  </a:ext>
                </a:extLst>
              </a:tr>
              <a:tr h="1212392">
                <a:tc>
                  <a:txBody>
                    <a:bodyPr/>
                    <a:lstStyle/>
                    <a:p>
                      <a:pPr algn="ctr" rtl="0" fontAlgn="ctr"/>
                      <a:r>
                        <a:rPr lang="es-419" sz="1000" b="1" i="0" u="none" strike="noStrike">
                          <a:solidFill>
                            <a:srgbClr val="000000"/>
                          </a:solidFill>
                          <a:effectLst/>
                          <a:latin typeface="Arial" panose="020B0604020202020204" pitchFamily="34" charset="0"/>
                        </a:rPr>
                        <a:t>9</a:t>
                      </a:r>
                    </a:p>
                  </a:txBody>
                  <a:tcPr marL="7229" marR="7229" marT="7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ctr"/>
                      <a:r>
                        <a:rPr lang="es-419" sz="1000" b="1" i="0" u="none" strike="noStrike">
                          <a:solidFill>
                            <a:srgbClr val="000000"/>
                          </a:solidFill>
                          <a:effectLst/>
                          <a:latin typeface="Arial" panose="020B0604020202020204" pitchFamily="34" charset="0"/>
                        </a:rPr>
                        <a:t>9. Medidas de debida diligencia</a:t>
                      </a:r>
                      <a:br>
                        <a:rPr lang="es-419" sz="1000" b="1" i="0" u="none" strike="noStrike">
                          <a:solidFill>
                            <a:srgbClr val="000000"/>
                          </a:solidFill>
                          <a:effectLst/>
                          <a:latin typeface="Arial" panose="020B0604020202020204" pitchFamily="34" charset="0"/>
                        </a:rPr>
                      </a:br>
                      <a:r>
                        <a:rPr lang="es-419" sz="1000" b="1" i="0" u="none" strike="noStrike">
                          <a:solidFill>
                            <a:srgbClr val="000000"/>
                          </a:solidFill>
                          <a:effectLst/>
                          <a:latin typeface="Arial" panose="020B0604020202020204" pitchFamily="34" charset="0"/>
                        </a:rPr>
                        <a:t>Subcomponente 1</a:t>
                      </a:r>
                      <a:br>
                        <a:rPr lang="es-419" sz="1000" b="1" i="0" u="none" strike="noStrike">
                          <a:solidFill>
                            <a:srgbClr val="000000"/>
                          </a:solidFill>
                          <a:effectLst/>
                          <a:latin typeface="Arial" panose="020B0604020202020204" pitchFamily="34" charset="0"/>
                        </a:rPr>
                      </a:br>
                      <a:r>
                        <a:rPr lang="es-419" sz="1000" b="0" i="0" u="none" strike="noStrike">
                          <a:solidFill>
                            <a:srgbClr val="000000"/>
                          </a:solidFill>
                          <a:effectLst/>
                          <a:latin typeface="Arial" panose="020B0604020202020204" pitchFamily="34" charset="0"/>
                        </a:rPr>
                        <a:t>Adecuación institucional para cumplir con la debida diligencia</a:t>
                      </a:r>
                    </a:p>
                  </a:txBody>
                  <a:tcPr marL="7229" marR="7229" marT="7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s-419" sz="1000" b="0" i="0" u="none" strike="noStrike">
                          <a:solidFill>
                            <a:srgbClr val="000000"/>
                          </a:solidFill>
                          <a:effectLst/>
                          <a:latin typeface="Arial" panose="020B0604020202020204" pitchFamily="34" charset="0"/>
                        </a:rPr>
                        <a:t>Registros ante la Unidad de Información y análisis Financieros UIAF de la entidad</a:t>
                      </a:r>
                    </a:p>
                  </a:txBody>
                  <a:tcPr marL="7229" marR="7229" marT="7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ctr"/>
                      <a:r>
                        <a:rPr lang="es-419" sz="1000" b="0" i="0" u="none" strike="noStrike">
                          <a:solidFill>
                            <a:srgbClr val="000000"/>
                          </a:solidFill>
                          <a:effectLst/>
                          <a:latin typeface="Arial" panose="020B0604020202020204" pitchFamily="34" charset="0"/>
                        </a:rPr>
                        <a:t>Actualización actividad y meta</a:t>
                      </a:r>
                      <a:br>
                        <a:rPr lang="es-419" sz="1000" b="0" i="0" u="none" strike="noStrike">
                          <a:solidFill>
                            <a:srgbClr val="000000"/>
                          </a:solidFill>
                          <a:effectLst/>
                          <a:latin typeface="Arial" panose="020B0604020202020204" pitchFamily="34" charset="0"/>
                        </a:rPr>
                      </a:br>
                      <a:r>
                        <a:rPr lang="es-419" sz="1000" b="0" i="0" u="none" strike="noStrike">
                          <a:solidFill>
                            <a:srgbClr val="000000"/>
                          </a:solidFill>
                          <a:effectLst/>
                          <a:latin typeface="Arial" panose="020B0604020202020204" pitchFamily="34" charset="0"/>
                        </a:rPr>
                        <a:t>V2:'Registros ante la Unidad de Información y análisis Financieros UIAF de la entidad y del OC principal y Suplente </a:t>
                      </a:r>
                      <a:br>
                        <a:rPr lang="es-419" sz="1000" b="0" i="0" u="none" strike="noStrike">
                          <a:solidFill>
                            <a:srgbClr val="000000"/>
                          </a:solidFill>
                          <a:effectLst/>
                          <a:latin typeface="Arial" panose="020B0604020202020204" pitchFamily="34" charset="0"/>
                        </a:rPr>
                      </a:br>
                      <a:r>
                        <a:rPr lang="es-419" sz="1000" b="0" i="0" u="none" strike="noStrike">
                          <a:solidFill>
                            <a:srgbClr val="000000"/>
                          </a:solidFill>
                          <a:effectLst/>
                          <a:latin typeface="Arial" panose="020B0604020202020204" pitchFamily="34" charset="0"/>
                        </a:rPr>
                        <a:t>Ajuste Registros ante la Unidad de Información y análisis Financieros UIAF de la entidad</a:t>
                      </a:r>
                    </a:p>
                  </a:txBody>
                  <a:tcPr marL="7229" marR="7229" marT="7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ctr"/>
                      <a:r>
                        <a:rPr lang="es-419" sz="1000" b="0" i="0" u="none" strike="noStrike">
                          <a:solidFill>
                            <a:srgbClr val="000000"/>
                          </a:solidFill>
                          <a:effectLst/>
                          <a:latin typeface="Arial" panose="020B0604020202020204" pitchFamily="34" charset="0"/>
                        </a:rPr>
                        <a:t>Oficina Asesora de Planeación</a:t>
                      </a:r>
                    </a:p>
                  </a:txBody>
                  <a:tcPr marL="7229" marR="7229" marT="7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ctr"/>
                      <a:r>
                        <a:rPr lang="es-419" sz="1000" b="0" i="0" u="none" strike="noStrike">
                          <a:solidFill>
                            <a:srgbClr val="000000"/>
                          </a:solidFill>
                          <a:effectLst/>
                          <a:latin typeface="Arial" panose="020B0604020202020204" pitchFamily="34" charset="0"/>
                        </a:rPr>
                        <a:t>Se solicita la actualización de esta actividad con el fin de dar claridad tanto en la actividad como del producto y responsable. Se solicita también la actualización de las fecha de inicio dada la recomendación de la Oficina de Control Interno en sus seguimientos.</a:t>
                      </a:r>
                    </a:p>
                  </a:txBody>
                  <a:tcPr marL="7229" marR="7229" marT="7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s-419" sz="1000" b="0" i="0" u="none" strike="noStrike">
                          <a:solidFill>
                            <a:srgbClr val="000000"/>
                          </a:solidFill>
                          <a:effectLst/>
                          <a:latin typeface="Arial" panose="020B0604020202020204" pitchFamily="34" charset="0"/>
                        </a:rPr>
                        <a:t>1/11/2024 - 31/12/2024</a:t>
                      </a:r>
                    </a:p>
                  </a:txBody>
                  <a:tcPr marL="7229" marR="7229" marT="7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035440961"/>
                  </a:ext>
                </a:extLst>
              </a:tr>
              <a:tr h="1061736">
                <a:tc>
                  <a:txBody>
                    <a:bodyPr/>
                    <a:lstStyle/>
                    <a:p>
                      <a:pPr algn="ctr" rtl="0" fontAlgn="ctr"/>
                      <a:r>
                        <a:rPr lang="es-419" sz="1000" b="1" i="0" u="none" strike="noStrike">
                          <a:solidFill>
                            <a:srgbClr val="000000"/>
                          </a:solidFill>
                          <a:effectLst/>
                          <a:latin typeface="Arial" panose="020B0604020202020204" pitchFamily="34" charset="0"/>
                        </a:rPr>
                        <a:t>10</a:t>
                      </a:r>
                    </a:p>
                  </a:txBody>
                  <a:tcPr marL="7229" marR="7229" marT="7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ctr"/>
                      <a:r>
                        <a:rPr lang="es-419" sz="1000" b="1" i="0" u="none" strike="noStrike">
                          <a:solidFill>
                            <a:srgbClr val="000000"/>
                          </a:solidFill>
                          <a:effectLst/>
                          <a:latin typeface="Arial" panose="020B0604020202020204" pitchFamily="34" charset="0"/>
                        </a:rPr>
                        <a:t>9. Medidas de debida diligencia</a:t>
                      </a:r>
                      <a:br>
                        <a:rPr lang="es-419" sz="1000" b="1" i="0" u="none" strike="noStrike">
                          <a:solidFill>
                            <a:srgbClr val="000000"/>
                          </a:solidFill>
                          <a:effectLst/>
                          <a:latin typeface="Arial" panose="020B0604020202020204" pitchFamily="34" charset="0"/>
                        </a:rPr>
                      </a:br>
                      <a:r>
                        <a:rPr lang="es-419" sz="1000" b="1" i="0" u="none" strike="noStrike">
                          <a:solidFill>
                            <a:srgbClr val="000000"/>
                          </a:solidFill>
                          <a:effectLst/>
                          <a:latin typeface="Arial" panose="020B0604020202020204" pitchFamily="34" charset="0"/>
                        </a:rPr>
                        <a:t>Subcomponente 2</a:t>
                      </a:r>
                      <a:br>
                        <a:rPr lang="es-419" sz="1000" b="1" i="0" u="none" strike="noStrike">
                          <a:solidFill>
                            <a:srgbClr val="000000"/>
                          </a:solidFill>
                          <a:effectLst/>
                          <a:latin typeface="Arial" panose="020B0604020202020204" pitchFamily="34" charset="0"/>
                        </a:rPr>
                      </a:br>
                      <a:r>
                        <a:rPr lang="es-419" sz="1000" b="0" i="0" u="none" strike="noStrike">
                          <a:solidFill>
                            <a:srgbClr val="000000"/>
                          </a:solidFill>
                          <a:effectLst/>
                          <a:latin typeface="Arial" panose="020B0604020202020204" pitchFamily="34" charset="0"/>
                        </a:rPr>
                        <a:t>Construcción del plan de trabajo para adaptar y/o desarrollar la debida diligencia</a:t>
                      </a:r>
                    </a:p>
                  </a:txBody>
                  <a:tcPr marL="7229" marR="7229" marT="7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s-419" sz="1000" b="0" i="0" u="none" strike="noStrike">
                          <a:solidFill>
                            <a:srgbClr val="000000"/>
                          </a:solidFill>
                          <a:effectLst/>
                          <a:latin typeface="Arial" panose="020B0604020202020204" pitchFamily="34" charset="0"/>
                        </a:rPr>
                        <a:t>Realizar diagnóstico institucional para la implementación SARLAFT</a:t>
                      </a:r>
                    </a:p>
                  </a:txBody>
                  <a:tcPr marL="7229" marR="7229" marT="7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ctr"/>
                      <a:r>
                        <a:rPr lang="es-419" sz="1000" b="0" i="0" u="none" strike="noStrike">
                          <a:solidFill>
                            <a:srgbClr val="000000"/>
                          </a:solidFill>
                          <a:effectLst/>
                          <a:latin typeface="Arial" panose="020B0604020202020204" pitchFamily="34" charset="0"/>
                        </a:rPr>
                        <a:t>Modificación de fechas</a:t>
                      </a:r>
                    </a:p>
                  </a:txBody>
                  <a:tcPr marL="7229" marR="7229" marT="7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ctr"/>
                      <a:r>
                        <a:rPr lang="es-419" sz="1000" b="0" i="0" u="none" strike="noStrike">
                          <a:solidFill>
                            <a:srgbClr val="000000"/>
                          </a:solidFill>
                          <a:effectLst/>
                          <a:latin typeface="Arial" panose="020B0604020202020204" pitchFamily="34" charset="0"/>
                        </a:rPr>
                        <a:t>Oficina Asesora de Planeación</a:t>
                      </a:r>
                    </a:p>
                  </a:txBody>
                  <a:tcPr marL="7229" marR="7229" marT="7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ctr"/>
                      <a:r>
                        <a:rPr lang="es-419" sz="1000" b="0" i="0" u="none" strike="noStrike">
                          <a:solidFill>
                            <a:srgbClr val="000000"/>
                          </a:solidFill>
                          <a:effectLst/>
                          <a:latin typeface="Arial" panose="020B0604020202020204" pitchFamily="34" charset="0"/>
                        </a:rPr>
                        <a:t>Se solicita la actualización de la fecha de inicio por reprogramación de la actividad, así como por la recomendación de la Oficina de Control Interno en sus seguimientos.</a:t>
                      </a:r>
                    </a:p>
                  </a:txBody>
                  <a:tcPr marL="7229" marR="7229" marT="7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s-419" sz="1000" b="0" i="0" u="none" strike="noStrike">
                          <a:solidFill>
                            <a:srgbClr val="000000"/>
                          </a:solidFill>
                          <a:effectLst/>
                          <a:latin typeface="Arial" panose="020B0604020202020204" pitchFamily="34" charset="0"/>
                        </a:rPr>
                        <a:t>1/11/2024 - 31/12/2024</a:t>
                      </a:r>
                    </a:p>
                  </a:txBody>
                  <a:tcPr marL="7229" marR="7229" marT="7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681642239"/>
                  </a:ext>
                </a:extLst>
              </a:tr>
            </a:tbl>
          </a:graphicData>
        </a:graphic>
      </p:graphicFrame>
    </p:spTree>
    <p:extLst>
      <p:ext uri="{BB962C8B-B14F-4D97-AF65-F5344CB8AC3E}">
        <p14:creationId xmlns:p14="http://schemas.microsoft.com/office/powerpoint/2010/main" val="42279604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a:extLst>
              <a:ext uri="{FF2B5EF4-FFF2-40B4-BE49-F238E27FC236}">
                <a16:creationId xmlns:a16="http://schemas.microsoft.com/office/drawing/2014/main" id="{C94356B6-3232-9266-CA87-7E869DD719C1}"/>
              </a:ext>
            </a:extLst>
          </p:cNvPr>
          <p:cNvGraphicFramePr>
            <a:graphicFrameLocks noGrp="1"/>
          </p:cNvGraphicFramePr>
          <p:nvPr/>
        </p:nvGraphicFramePr>
        <p:xfrm>
          <a:off x="435243" y="662279"/>
          <a:ext cx="10515600" cy="5838241"/>
        </p:xfrm>
        <a:graphic>
          <a:graphicData uri="http://schemas.openxmlformats.org/drawingml/2006/table">
            <a:tbl>
              <a:tblPr>
                <a:tableStyleId>{5C22544A-7EE6-4342-B048-85BDC9FD1C3A}</a:tableStyleId>
              </a:tblPr>
              <a:tblGrid>
                <a:gridCol w="433633">
                  <a:extLst>
                    <a:ext uri="{9D8B030D-6E8A-4147-A177-3AD203B41FA5}">
                      <a16:colId xmlns:a16="http://schemas.microsoft.com/office/drawing/2014/main" val="2893193486"/>
                    </a:ext>
                  </a:extLst>
                </a:gridCol>
                <a:gridCol w="1570715">
                  <a:extLst>
                    <a:ext uri="{9D8B030D-6E8A-4147-A177-3AD203B41FA5}">
                      <a16:colId xmlns:a16="http://schemas.microsoft.com/office/drawing/2014/main" val="2958174443"/>
                    </a:ext>
                  </a:extLst>
                </a:gridCol>
                <a:gridCol w="2016393">
                  <a:extLst>
                    <a:ext uri="{9D8B030D-6E8A-4147-A177-3AD203B41FA5}">
                      <a16:colId xmlns:a16="http://schemas.microsoft.com/office/drawing/2014/main" val="3372230566"/>
                    </a:ext>
                  </a:extLst>
                </a:gridCol>
                <a:gridCol w="1495364">
                  <a:extLst>
                    <a:ext uri="{9D8B030D-6E8A-4147-A177-3AD203B41FA5}">
                      <a16:colId xmlns:a16="http://schemas.microsoft.com/office/drawing/2014/main" val="2053153634"/>
                    </a:ext>
                  </a:extLst>
                </a:gridCol>
                <a:gridCol w="1394848">
                  <a:extLst>
                    <a:ext uri="{9D8B030D-6E8A-4147-A177-3AD203B41FA5}">
                      <a16:colId xmlns:a16="http://schemas.microsoft.com/office/drawing/2014/main" val="3158254202"/>
                    </a:ext>
                  </a:extLst>
                </a:gridCol>
                <a:gridCol w="2495227">
                  <a:extLst>
                    <a:ext uri="{9D8B030D-6E8A-4147-A177-3AD203B41FA5}">
                      <a16:colId xmlns:a16="http://schemas.microsoft.com/office/drawing/2014/main" val="3642390205"/>
                    </a:ext>
                  </a:extLst>
                </a:gridCol>
                <a:gridCol w="1109420">
                  <a:extLst>
                    <a:ext uri="{9D8B030D-6E8A-4147-A177-3AD203B41FA5}">
                      <a16:colId xmlns:a16="http://schemas.microsoft.com/office/drawing/2014/main" val="2032748552"/>
                    </a:ext>
                  </a:extLst>
                </a:gridCol>
              </a:tblGrid>
              <a:tr h="759032">
                <a:tc>
                  <a:txBody>
                    <a:bodyPr/>
                    <a:lstStyle/>
                    <a:p>
                      <a:pPr algn="ctr" rtl="0" fontAlgn="ctr"/>
                      <a:r>
                        <a:rPr lang="es-419" sz="1000" u="none" strike="noStrike">
                          <a:solidFill>
                            <a:schemeClr val="tx1"/>
                          </a:solidFill>
                          <a:effectLst/>
                        </a:rPr>
                        <a:t>11</a:t>
                      </a:r>
                      <a:endParaRPr lang="es-419" sz="1000" b="1" i="0" u="none" strike="noStrike">
                        <a:solidFill>
                          <a:schemeClr val="tx1"/>
                        </a:solidFill>
                        <a:effectLst/>
                        <a:latin typeface="Arial" panose="020B0604020202020204" pitchFamily="34" charset="0"/>
                      </a:endParaRPr>
                    </a:p>
                  </a:txBody>
                  <a:tcPr marL="7229" marR="7229" marT="72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ctr"/>
                      <a:r>
                        <a:rPr lang="es-419" sz="1000" u="none" strike="noStrike">
                          <a:solidFill>
                            <a:schemeClr val="tx1"/>
                          </a:solidFill>
                          <a:effectLst/>
                        </a:rPr>
                        <a:t>9. Medidas de debida diligencia</a:t>
                      </a:r>
                      <a:br>
                        <a:rPr lang="es-419" sz="1000" u="none" strike="noStrike">
                          <a:solidFill>
                            <a:schemeClr val="tx1"/>
                          </a:solidFill>
                          <a:effectLst/>
                        </a:rPr>
                      </a:br>
                      <a:r>
                        <a:rPr lang="es-419" sz="1000" u="none" strike="noStrike">
                          <a:solidFill>
                            <a:schemeClr val="tx1"/>
                          </a:solidFill>
                          <a:effectLst/>
                        </a:rPr>
                        <a:t>Subcomponente 2</a:t>
                      </a:r>
                      <a:br>
                        <a:rPr lang="es-419" sz="1000" u="none" strike="noStrike">
                          <a:solidFill>
                            <a:schemeClr val="tx1"/>
                          </a:solidFill>
                          <a:effectLst/>
                        </a:rPr>
                      </a:br>
                      <a:r>
                        <a:rPr lang="es-419" sz="1000" u="none" strike="noStrike">
                          <a:solidFill>
                            <a:schemeClr val="tx1"/>
                          </a:solidFill>
                          <a:effectLst/>
                        </a:rPr>
                        <a:t>Construcción del plan de trabajo para adaptar y/o desarrollar la debida diligencia</a:t>
                      </a:r>
                      <a:endParaRPr lang="es-419" sz="1000" b="0" i="0" u="none" strike="noStrike">
                        <a:solidFill>
                          <a:schemeClr val="tx1"/>
                        </a:solidFill>
                        <a:effectLst/>
                        <a:latin typeface="Arial" panose="020B0604020202020204" pitchFamily="34" charset="0"/>
                      </a:endParaRPr>
                    </a:p>
                  </a:txBody>
                  <a:tcPr marL="7229" marR="7229" marT="72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s-419" sz="1000" u="none" strike="noStrike">
                          <a:solidFill>
                            <a:schemeClr val="tx1"/>
                          </a:solidFill>
                          <a:effectLst/>
                        </a:rPr>
                        <a:t>Diseñar un plan de trabajo que cumpla la normatividad vigente en la implementación del SAFLAFT en la entidad</a:t>
                      </a:r>
                      <a:endParaRPr lang="es-419" sz="1000" b="0" i="0" u="none" strike="noStrike">
                        <a:solidFill>
                          <a:schemeClr val="tx1"/>
                        </a:solidFill>
                        <a:effectLst/>
                        <a:latin typeface="Arial" panose="020B0604020202020204" pitchFamily="34" charset="0"/>
                      </a:endParaRPr>
                    </a:p>
                  </a:txBody>
                  <a:tcPr marL="7229" marR="7229" marT="72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ctr"/>
                      <a:r>
                        <a:rPr lang="es-419" sz="1000" u="none" strike="noStrike">
                          <a:solidFill>
                            <a:schemeClr val="tx1"/>
                          </a:solidFill>
                          <a:effectLst/>
                        </a:rPr>
                        <a:t>Incluir actividad</a:t>
                      </a:r>
                      <a:endParaRPr lang="es-419" sz="1000" b="0" i="0" u="none" strike="noStrike">
                        <a:solidFill>
                          <a:schemeClr val="tx1"/>
                        </a:solidFill>
                        <a:effectLst/>
                        <a:latin typeface="Arial" panose="020B0604020202020204" pitchFamily="34" charset="0"/>
                      </a:endParaRPr>
                    </a:p>
                  </a:txBody>
                  <a:tcPr marL="7229" marR="7229" marT="72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ctr"/>
                      <a:r>
                        <a:rPr lang="es-419" sz="1000" u="none" strike="noStrike">
                          <a:solidFill>
                            <a:schemeClr val="tx1"/>
                          </a:solidFill>
                          <a:effectLst/>
                        </a:rPr>
                        <a:t>Oficina Asesora de Planeación</a:t>
                      </a:r>
                      <a:endParaRPr lang="es-419" sz="1000" b="0" i="0" u="none" strike="noStrike">
                        <a:solidFill>
                          <a:schemeClr val="tx1"/>
                        </a:solidFill>
                        <a:effectLst/>
                        <a:latin typeface="Arial" panose="020B0604020202020204" pitchFamily="34" charset="0"/>
                      </a:endParaRPr>
                    </a:p>
                  </a:txBody>
                  <a:tcPr marL="7229" marR="7229" marT="72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ctr"/>
                      <a:r>
                        <a:rPr lang="es-419" sz="1000" u="none" strike="noStrike">
                          <a:solidFill>
                            <a:schemeClr val="tx1"/>
                          </a:solidFill>
                          <a:effectLst/>
                        </a:rPr>
                        <a:t>Se solicita incluir esta actividad aclarando que después de realizar el diagnostico se debe concertar un plan de trabajo en donde incluirá las actividades y herramientas que solicita la normatividad en la implementación del SARLAF, el diagnostico determinará los requisitos y actividades a implementar.</a:t>
                      </a:r>
                      <a:endParaRPr lang="es-419" sz="1000" b="0" i="0" u="none" strike="noStrike">
                        <a:solidFill>
                          <a:schemeClr val="tx1"/>
                        </a:solidFill>
                        <a:effectLst/>
                        <a:latin typeface="Arial" panose="020B0604020202020204" pitchFamily="34" charset="0"/>
                      </a:endParaRPr>
                    </a:p>
                  </a:txBody>
                  <a:tcPr marL="7229" marR="7229" marT="72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s-419" sz="1000" u="none" strike="noStrike">
                          <a:solidFill>
                            <a:schemeClr val="tx1"/>
                          </a:solidFill>
                          <a:effectLst/>
                        </a:rPr>
                        <a:t>1/11/2024 - 31/12/2024</a:t>
                      </a:r>
                      <a:endParaRPr lang="es-419" sz="1000" b="0" i="0" u="none" strike="noStrike">
                        <a:solidFill>
                          <a:schemeClr val="tx1"/>
                        </a:solidFill>
                        <a:effectLst/>
                        <a:latin typeface="Arial" panose="020B0604020202020204" pitchFamily="34" charset="0"/>
                      </a:endParaRPr>
                    </a:p>
                  </a:txBody>
                  <a:tcPr marL="7229" marR="7229" marT="72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50033966"/>
                  </a:ext>
                </a:extLst>
              </a:tr>
              <a:tr h="614454">
                <a:tc>
                  <a:txBody>
                    <a:bodyPr/>
                    <a:lstStyle/>
                    <a:p>
                      <a:pPr algn="ctr" rtl="0" fontAlgn="ctr"/>
                      <a:r>
                        <a:rPr lang="es-419" sz="1000" u="none" strike="noStrike">
                          <a:solidFill>
                            <a:schemeClr val="tx1"/>
                          </a:solidFill>
                          <a:effectLst/>
                        </a:rPr>
                        <a:t>12</a:t>
                      </a:r>
                      <a:endParaRPr lang="es-419" sz="1000" b="1" i="0" u="none" strike="noStrike">
                        <a:solidFill>
                          <a:schemeClr val="tx1"/>
                        </a:solidFill>
                        <a:effectLst/>
                        <a:latin typeface="Arial" panose="020B0604020202020204" pitchFamily="34" charset="0"/>
                      </a:endParaRPr>
                    </a:p>
                  </a:txBody>
                  <a:tcPr marL="7229" marR="7229" marT="72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ctr"/>
                      <a:r>
                        <a:rPr lang="es-419" sz="1000" u="none" strike="noStrike">
                          <a:solidFill>
                            <a:schemeClr val="tx1"/>
                          </a:solidFill>
                          <a:effectLst/>
                        </a:rPr>
                        <a:t>9. Medidas de debida diligencia</a:t>
                      </a:r>
                      <a:br>
                        <a:rPr lang="es-419" sz="1000" u="none" strike="noStrike">
                          <a:solidFill>
                            <a:schemeClr val="tx1"/>
                          </a:solidFill>
                          <a:effectLst/>
                        </a:rPr>
                      </a:br>
                      <a:r>
                        <a:rPr lang="es-419" sz="1000" u="none" strike="noStrike">
                          <a:solidFill>
                            <a:schemeClr val="tx1"/>
                          </a:solidFill>
                          <a:effectLst/>
                        </a:rPr>
                        <a:t>Subcomponente 2</a:t>
                      </a:r>
                      <a:br>
                        <a:rPr lang="es-419" sz="1000" u="none" strike="noStrike">
                          <a:solidFill>
                            <a:schemeClr val="tx1"/>
                          </a:solidFill>
                          <a:effectLst/>
                        </a:rPr>
                      </a:br>
                      <a:r>
                        <a:rPr lang="es-419" sz="1000" u="none" strike="noStrike">
                          <a:solidFill>
                            <a:schemeClr val="tx1"/>
                          </a:solidFill>
                          <a:effectLst/>
                        </a:rPr>
                        <a:t>Construcción del plan de trabajo para adaptar y/o desarrollar la debida diligencia</a:t>
                      </a:r>
                      <a:endParaRPr lang="es-419" sz="1000" b="0" i="0" u="none" strike="noStrike">
                        <a:solidFill>
                          <a:schemeClr val="tx1"/>
                        </a:solidFill>
                        <a:effectLst/>
                        <a:latin typeface="Arial" panose="020B0604020202020204" pitchFamily="34" charset="0"/>
                      </a:endParaRPr>
                    </a:p>
                  </a:txBody>
                  <a:tcPr marL="7229" marR="7229" marT="72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s-419" sz="1000" u="none" strike="noStrike">
                          <a:solidFill>
                            <a:schemeClr val="tx1"/>
                          </a:solidFill>
                          <a:effectLst/>
                        </a:rPr>
                        <a:t>Diseñar e implementar el SAFLAFT en la entidad</a:t>
                      </a:r>
                      <a:endParaRPr lang="es-419" sz="1000" b="0" i="0" u="none" strike="noStrike">
                        <a:solidFill>
                          <a:schemeClr val="tx1"/>
                        </a:solidFill>
                        <a:effectLst/>
                        <a:latin typeface="Arial" panose="020B0604020202020204" pitchFamily="34" charset="0"/>
                      </a:endParaRPr>
                    </a:p>
                  </a:txBody>
                  <a:tcPr marL="7229" marR="7229" marT="72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ctr"/>
                      <a:r>
                        <a:rPr lang="es-419" sz="1000" u="none" strike="noStrike">
                          <a:solidFill>
                            <a:schemeClr val="tx1"/>
                          </a:solidFill>
                          <a:effectLst/>
                        </a:rPr>
                        <a:t>Eliminar actividad</a:t>
                      </a:r>
                      <a:br>
                        <a:rPr lang="es-419" sz="1000" u="none" strike="noStrike">
                          <a:solidFill>
                            <a:schemeClr val="tx1"/>
                          </a:solidFill>
                          <a:effectLst/>
                        </a:rPr>
                      </a:br>
                      <a:endParaRPr lang="es-419" sz="1000" b="0" i="0" u="none" strike="noStrike">
                        <a:solidFill>
                          <a:schemeClr val="tx1"/>
                        </a:solidFill>
                        <a:effectLst/>
                        <a:latin typeface="Arial" panose="020B0604020202020204" pitchFamily="34" charset="0"/>
                      </a:endParaRPr>
                    </a:p>
                  </a:txBody>
                  <a:tcPr marL="7229" marR="7229" marT="72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ctr"/>
                      <a:r>
                        <a:rPr lang="es-419" sz="1000" u="none" strike="noStrike">
                          <a:solidFill>
                            <a:schemeClr val="tx1"/>
                          </a:solidFill>
                          <a:effectLst/>
                        </a:rPr>
                        <a:t>Oficina Asesora de Planeación / Oficina Jurídica</a:t>
                      </a:r>
                      <a:endParaRPr lang="es-419" sz="1000" b="0" i="0" u="none" strike="noStrike">
                        <a:solidFill>
                          <a:schemeClr val="tx1"/>
                        </a:solidFill>
                        <a:effectLst/>
                        <a:latin typeface="Arial" panose="020B0604020202020204" pitchFamily="34" charset="0"/>
                      </a:endParaRPr>
                    </a:p>
                  </a:txBody>
                  <a:tcPr marL="7229" marR="7229" marT="72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ctr"/>
                      <a:r>
                        <a:rPr lang="es-419" sz="1000" u="none" strike="noStrike">
                          <a:solidFill>
                            <a:schemeClr val="tx1"/>
                          </a:solidFill>
                          <a:effectLst/>
                        </a:rPr>
                        <a:t>Se solicita eliminar esta actividad debido a que el diagnostico y el diseño del plan de trabajo, definirán las actividades para la implementación del sistema.</a:t>
                      </a:r>
                      <a:endParaRPr lang="es-419" sz="1000" b="0" i="0" u="none" strike="noStrike">
                        <a:solidFill>
                          <a:schemeClr val="tx1"/>
                        </a:solidFill>
                        <a:effectLst/>
                        <a:latin typeface="Arial" panose="020B0604020202020204" pitchFamily="34" charset="0"/>
                      </a:endParaRPr>
                    </a:p>
                  </a:txBody>
                  <a:tcPr marL="7229" marR="7229" marT="72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s-419" sz="1000" u="none" strike="noStrike">
                          <a:solidFill>
                            <a:schemeClr val="tx1"/>
                          </a:solidFill>
                          <a:effectLst/>
                        </a:rPr>
                        <a:t>N/A</a:t>
                      </a:r>
                      <a:endParaRPr lang="es-419" sz="1000" b="0" i="0" u="none" strike="noStrike">
                        <a:solidFill>
                          <a:schemeClr val="tx1"/>
                        </a:solidFill>
                        <a:effectLst/>
                        <a:latin typeface="Arial" panose="020B0604020202020204" pitchFamily="34" charset="0"/>
                      </a:endParaRPr>
                    </a:p>
                  </a:txBody>
                  <a:tcPr marL="7229" marR="7229" marT="72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96877559"/>
                  </a:ext>
                </a:extLst>
              </a:tr>
              <a:tr h="1084331">
                <a:tc>
                  <a:txBody>
                    <a:bodyPr/>
                    <a:lstStyle/>
                    <a:p>
                      <a:pPr algn="ctr" rtl="0" fontAlgn="ctr"/>
                      <a:r>
                        <a:rPr lang="es-419" sz="1000" u="none" strike="noStrike">
                          <a:solidFill>
                            <a:schemeClr val="tx1"/>
                          </a:solidFill>
                          <a:effectLst/>
                        </a:rPr>
                        <a:t>13</a:t>
                      </a:r>
                      <a:endParaRPr lang="es-419" sz="1000" b="1" i="0" u="none" strike="noStrike">
                        <a:solidFill>
                          <a:schemeClr val="tx1"/>
                        </a:solidFill>
                        <a:effectLst/>
                        <a:latin typeface="Arial" panose="020B0604020202020204" pitchFamily="34" charset="0"/>
                      </a:endParaRPr>
                    </a:p>
                  </a:txBody>
                  <a:tcPr marL="7229" marR="7229" marT="72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ctr"/>
                      <a:r>
                        <a:rPr lang="es-419" sz="1000" u="none" strike="noStrike">
                          <a:solidFill>
                            <a:schemeClr val="tx1"/>
                          </a:solidFill>
                          <a:effectLst/>
                        </a:rPr>
                        <a:t>9.Medidas de debida diligencia</a:t>
                      </a:r>
                      <a:br>
                        <a:rPr lang="es-419" sz="1000" u="none" strike="noStrike">
                          <a:solidFill>
                            <a:schemeClr val="tx1"/>
                          </a:solidFill>
                          <a:effectLst/>
                        </a:rPr>
                      </a:br>
                      <a:r>
                        <a:rPr lang="es-419" sz="1000" u="none" strike="noStrike">
                          <a:solidFill>
                            <a:schemeClr val="tx1"/>
                          </a:solidFill>
                          <a:effectLst/>
                        </a:rPr>
                        <a:t>Subcomponente 3</a:t>
                      </a:r>
                      <a:br>
                        <a:rPr lang="es-419" sz="1000" u="none" strike="noStrike">
                          <a:solidFill>
                            <a:schemeClr val="tx1"/>
                          </a:solidFill>
                          <a:effectLst/>
                        </a:rPr>
                      </a:br>
                      <a:r>
                        <a:rPr lang="es-419" sz="1000" u="none" strike="noStrike">
                          <a:solidFill>
                            <a:schemeClr val="tx1"/>
                          </a:solidFill>
                          <a:effectLst/>
                        </a:rPr>
                        <a:t>Gestión de la debida diligencia</a:t>
                      </a:r>
                      <a:endParaRPr lang="es-419" sz="1000" b="0" i="0" u="none" strike="noStrike">
                        <a:solidFill>
                          <a:schemeClr val="tx1"/>
                        </a:solidFill>
                        <a:effectLst/>
                        <a:latin typeface="Arial" panose="020B0604020202020204" pitchFamily="34" charset="0"/>
                      </a:endParaRPr>
                    </a:p>
                  </a:txBody>
                  <a:tcPr marL="7229" marR="7229" marT="72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s-419" sz="1000" u="none" strike="noStrike">
                          <a:solidFill>
                            <a:schemeClr val="tx1"/>
                          </a:solidFill>
                          <a:effectLst/>
                        </a:rPr>
                        <a:t>Identificación de los riesgos LA/FT en procesos</a:t>
                      </a:r>
                      <a:endParaRPr lang="es-419" sz="1000" b="0" i="0" u="none" strike="noStrike">
                        <a:solidFill>
                          <a:schemeClr val="tx1"/>
                        </a:solidFill>
                        <a:effectLst/>
                        <a:latin typeface="Arial" panose="020B0604020202020204" pitchFamily="34" charset="0"/>
                      </a:endParaRPr>
                    </a:p>
                  </a:txBody>
                  <a:tcPr marL="7229" marR="7229" marT="72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ctr"/>
                      <a:r>
                        <a:rPr lang="es-419" sz="1000" u="none" strike="noStrike">
                          <a:solidFill>
                            <a:schemeClr val="tx1"/>
                          </a:solidFill>
                          <a:effectLst/>
                        </a:rPr>
                        <a:t>Actualización en la descripción de la meta</a:t>
                      </a:r>
                      <a:endParaRPr lang="es-419" sz="1000" b="0" i="0" u="none" strike="noStrike">
                        <a:solidFill>
                          <a:schemeClr val="tx1"/>
                        </a:solidFill>
                        <a:effectLst/>
                        <a:latin typeface="Arial" panose="020B0604020202020204" pitchFamily="34" charset="0"/>
                      </a:endParaRPr>
                    </a:p>
                  </a:txBody>
                  <a:tcPr marL="7229" marR="7229" marT="72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ctr"/>
                      <a:r>
                        <a:rPr lang="es-419" sz="1000" u="none" strike="noStrike">
                          <a:solidFill>
                            <a:schemeClr val="tx1"/>
                          </a:solidFill>
                          <a:effectLst/>
                        </a:rPr>
                        <a:t>Oficina Asesora de Planeación</a:t>
                      </a:r>
                      <a:endParaRPr lang="es-419" sz="1000" b="0" i="0" u="none" strike="noStrike">
                        <a:solidFill>
                          <a:schemeClr val="tx1"/>
                        </a:solidFill>
                        <a:effectLst/>
                        <a:latin typeface="Arial" panose="020B0604020202020204" pitchFamily="34" charset="0"/>
                      </a:endParaRPr>
                    </a:p>
                  </a:txBody>
                  <a:tcPr marL="7229" marR="7229" marT="72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ctr"/>
                      <a:r>
                        <a:rPr lang="es-419" sz="1000" u="none" strike="noStrike">
                          <a:solidFill>
                            <a:schemeClr val="tx1"/>
                          </a:solidFill>
                          <a:effectLst/>
                        </a:rPr>
                        <a:t>Se solicita la actualización de la meta aclarando que no será un mapa de riesgos diferente al institucional, la meta es la identificación de los riesgos y se incluirán en el mapa de riesgos institucional.</a:t>
                      </a:r>
                      <a:br>
                        <a:rPr lang="es-419" sz="1000" u="none" strike="noStrike">
                          <a:solidFill>
                            <a:schemeClr val="tx1"/>
                          </a:solidFill>
                          <a:effectLst/>
                        </a:rPr>
                      </a:br>
                      <a:r>
                        <a:rPr lang="es-419" sz="1000" u="none" strike="noStrike">
                          <a:solidFill>
                            <a:schemeClr val="tx1"/>
                          </a:solidFill>
                          <a:effectLst/>
                        </a:rPr>
                        <a:t>Se solicita también la actualización de las fechas de inicio y final dado que la identificación se realizara en el mismo periodo de la actualización del mapa de riesgos institucional.</a:t>
                      </a:r>
                      <a:endParaRPr lang="es-419" sz="1000" b="0" i="0" u="none" strike="noStrike">
                        <a:solidFill>
                          <a:schemeClr val="tx1"/>
                        </a:solidFill>
                        <a:effectLst/>
                        <a:latin typeface="Arial" panose="020B0604020202020204" pitchFamily="34" charset="0"/>
                      </a:endParaRPr>
                    </a:p>
                  </a:txBody>
                  <a:tcPr marL="7229" marR="7229" marT="72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s-419" sz="1000" u="none" strike="noStrike">
                          <a:solidFill>
                            <a:schemeClr val="tx1"/>
                          </a:solidFill>
                          <a:effectLst/>
                        </a:rPr>
                        <a:t>1/11/2024 - 31/12/2024</a:t>
                      </a:r>
                      <a:endParaRPr lang="es-419" sz="1000" b="0" i="0" u="none" strike="noStrike">
                        <a:solidFill>
                          <a:schemeClr val="tx1"/>
                        </a:solidFill>
                        <a:effectLst/>
                        <a:latin typeface="Arial" panose="020B0604020202020204" pitchFamily="34" charset="0"/>
                      </a:endParaRPr>
                    </a:p>
                  </a:txBody>
                  <a:tcPr marL="7229" marR="7229" marT="72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76104753"/>
                  </a:ext>
                </a:extLst>
              </a:tr>
              <a:tr h="614454">
                <a:tc>
                  <a:txBody>
                    <a:bodyPr/>
                    <a:lstStyle/>
                    <a:p>
                      <a:pPr algn="ctr" rtl="0" fontAlgn="ctr"/>
                      <a:r>
                        <a:rPr lang="es-419" sz="1000" u="none" strike="noStrike">
                          <a:solidFill>
                            <a:schemeClr val="tx1"/>
                          </a:solidFill>
                          <a:effectLst/>
                        </a:rPr>
                        <a:t>14</a:t>
                      </a:r>
                      <a:endParaRPr lang="es-419" sz="1000" b="1" i="0" u="none" strike="noStrike">
                        <a:solidFill>
                          <a:schemeClr val="tx1"/>
                        </a:solidFill>
                        <a:effectLst/>
                        <a:latin typeface="Arial" panose="020B0604020202020204" pitchFamily="34" charset="0"/>
                      </a:endParaRPr>
                    </a:p>
                  </a:txBody>
                  <a:tcPr marL="7229" marR="7229" marT="72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ctr"/>
                      <a:r>
                        <a:rPr lang="es-419" sz="1000" u="none" strike="noStrike">
                          <a:solidFill>
                            <a:schemeClr val="tx1"/>
                          </a:solidFill>
                          <a:effectLst/>
                        </a:rPr>
                        <a:t>9. Medidas de debida diligencia</a:t>
                      </a:r>
                      <a:br>
                        <a:rPr lang="es-419" sz="1000" u="none" strike="noStrike">
                          <a:solidFill>
                            <a:schemeClr val="tx1"/>
                          </a:solidFill>
                          <a:effectLst/>
                        </a:rPr>
                      </a:br>
                      <a:r>
                        <a:rPr lang="es-419" sz="1000" u="none" strike="noStrike">
                          <a:solidFill>
                            <a:schemeClr val="tx1"/>
                          </a:solidFill>
                          <a:effectLst/>
                        </a:rPr>
                        <a:t>Subcomponente 2</a:t>
                      </a:r>
                      <a:br>
                        <a:rPr lang="es-419" sz="1000" u="none" strike="noStrike">
                          <a:solidFill>
                            <a:schemeClr val="tx1"/>
                          </a:solidFill>
                          <a:effectLst/>
                        </a:rPr>
                      </a:br>
                      <a:r>
                        <a:rPr lang="es-419" sz="1000" u="none" strike="noStrike">
                          <a:solidFill>
                            <a:schemeClr val="tx1"/>
                          </a:solidFill>
                          <a:effectLst/>
                        </a:rPr>
                        <a:t>Construcción del plan de trabajo para adaptar y/o desarrollar la debida diligencia</a:t>
                      </a:r>
                      <a:endParaRPr lang="es-419" sz="1000" b="0" i="0" u="none" strike="noStrike">
                        <a:solidFill>
                          <a:schemeClr val="tx1"/>
                        </a:solidFill>
                        <a:effectLst/>
                        <a:latin typeface="Arial" panose="020B0604020202020204" pitchFamily="34" charset="0"/>
                      </a:endParaRPr>
                    </a:p>
                  </a:txBody>
                  <a:tcPr marL="7229" marR="7229" marT="72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s-419" sz="1000" u="none" strike="noStrike">
                          <a:solidFill>
                            <a:schemeClr val="tx1"/>
                          </a:solidFill>
                          <a:effectLst/>
                        </a:rPr>
                        <a:t>Definir los documentos para la aplicación de los controles LAFT en la UAECOB</a:t>
                      </a:r>
                      <a:endParaRPr lang="es-419" sz="1000" b="0" i="0" u="none" strike="noStrike">
                        <a:solidFill>
                          <a:schemeClr val="tx1"/>
                        </a:solidFill>
                        <a:effectLst/>
                        <a:latin typeface="Arial" panose="020B0604020202020204" pitchFamily="34" charset="0"/>
                      </a:endParaRPr>
                    </a:p>
                  </a:txBody>
                  <a:tcPr marL="7229" marR="7229" marT="72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ctr"/>
                      <a:r>
                        <a:rPr lang="es-419" sz="1000" u="none" strike="noStrike">
                          <a:solidFill>
                            <a:schemeClr val="tx1"/>
                          </a:solidFill>
                          <a:effectLst/>
                        </a:rPr>
                        <a:t>Eliminar actividad</a:t>
                      </a:r>
                      <a:br>
                        <a:rPr lang="es-419" sz="1000" u="none" strike="noStrike">
                          <a:solidFill>
                            <a:schemeClr val="tx1"/>
                          </a:solidFill>
                          <a:effectLst/>
                        </a:rPr>
                      </a:br>
                      <a:endParaRPr lang="es-419" sz="1000" b="0" i="0" u="none" strike="noStrike">
                        <a:solidFill>
                          <a:schemeClr val="tx1"/>
                        </a:solidFill>
                        <a:effectLst/>
                        <a:latin typeface="Arial" panose="020B0604020202020204" pitchFamily="34" charset="0"/>
                      </a:endParaRPr>
                    </a:p>
                  </a:txBody>
                  <a:tcPr marL="7229" marR="7229" marT="72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ctr"/>
                      <a:r>
                        <a:rPr lang="es-419" sz="1000" u="none" strike="noStrike">
                          <a:solidFill>
                            <a:schemeClr val="tx1"/>
                          </a:solidFill>
                          <a:effectLst/>
                        </a:rPr>
                        <a:t>Oficina Jurídica</a:t>
                      </a:r>
                      <a:endParaRPr lang="es-419" sz="1000" b="0" i="0" u="none" strike="noStrike">
                        <a:solidFill>
                          <a:schemeClr val="tx1"/>
                        </a:solidFill>
                        <a:effectLst/>
                        <a:latin typeface="Arial" panose="020B0604020202020204" pitchFamily="34" charset="0"/>
                      </a:endParaRPr>
                    </a:p>
                  </a:txBody>
                  <a:tcPr marL="7229" marR="7229" marT="72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ctr"/>
                      <a:r>
                        <a:rPr lang="es-419" sz="1000" u="none" strike="noStrike">
                          <a:solidFill>
                            <a:schemeClr val="tx1"/>
                          </a:solidFill>
                          <a:effectLst/>
                        </a:rPr>
                        <a:t>Se solicita eliminar esta actividad debido a que el diagnostico y el diseño del plan de trabajo, definirán los documentos a diseñar para la implementación del sistema.</a:t>
                      </a:r>
                      <a:endParaRPr lang="es-419" sz="1000" b="0" i="0" u="none" strike="noStrike">
                        <a:solidFill>
                          <a:schemeClr val="tx1"/>
                        </a:solidFill>
                        <a:effectLst/>
                        <a:latin typeface="Arial" panose="020B0604020202020204" pitchFamily="34" charset="0"/>
                      </a:endParaRPr>
                    </a:p>
                  </a:txBody>
                  <a:tcPr marL="7229" marR="7229" marT="72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s-419" sz="1000" u="none" strike="noStrike">
                          <a:solidFill>
                            <a:schemeClr val="tx1"/>
                          </a:solidFill>
                          <a:effectLst/>
                        </a:rPr>
                        <a:t>N/A</a:t>
                      </a:r>
                      <a:endParaRPr lang="es-419" sz="1000" b="0" i="0" u="none" strike="noStrike">
                        <a:solidFill>
                          <a:schemeClr val="tx1"/>
                        </a:solidFill>
                        <a:effectLst/>
                        <a:latin typeface="Arial" panose="020B0604020202020204" pitchFamily="34" charset="0"/>
                      </a:endParaRPr>
                    </a:p>
                  </a:txBody>
                  <a:tcPr marL="7229" marR="7229" marT="72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56281360"/>
                  </a:ext>
                </a:extLst>
              </a:tr>
              <a:tr h="932525">
                <a:tc>
                  <a:txBody>
                    <a:bodyPr/>
                    <a:lstStyle/>
                    <a:p>
                      <a:pPr algn="ctr" rtl="0" fontAlgn="ctr"/>
                      <a:r>
                        <a:rPr lang="es-419" sz="1000" u="none" strike="noStrike">
                          <a:solidFill>
                            <a:schemeClr val="tx1"/>
                          </a:solidFill>
                          <a:effectLst/>
                        </a:rPr>
                        <a:t>15</a:t>
                      </a:r>
                      <a:endParaRPr lang="es-419" sz="1000" b="1" i="0" u="none" strike="noStrike">
                        <a:solidFill>
                          <a:schemeClr val="tx1"/>
                        </a:solidFill>
                        <a:effectLst/>
                        <a:latin typeface="Arial" panose="020B0604020202020204" pitchFamily="34" charset="0"/>
                      </a:endParaRPr>
                    </a:p>
                  </a:txBody>
                  <a:tcPr marL="7229" marR="7229" marT="72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ctr"/>
                      <a:r>
                        <a:rPr lang="es-419" sz="1000" u="none" strike="noStrike">
                          <a:solidFill>
                            <a:schemeClr val="tx1"/>
                          </a:solidFill>
                          <a:effectLst/>
                        </a:rPr>
                        <a:t>9.Medidas de debida diligencia</a:t>
                      </a:r>
                      <a:br>
                        <a:rPr lang="es-419" sz="1000" u="none" strike="noStrike">
                          <a:solidFill>
                            <a:schemeClr val="tx1"/>
                          </a:solidFill>
                          <a:effectLst/>
                        </a:rPr>
                      </a:br>
                      <a:r>
                        <a:rPr lang="es-419" sz="1000" u="none" strike="noStrike">
                          <a:solidFill>
                            <a:schemeClr val="tx1"/>
                          </a:solidFill>
                          <a:effectLst/>
                        </a:rPr>
                        <a:t>Subcomponente 3</a:t>
                      </a:r>
                      <a:br>
                        <a:rPr lang="es-419" sz="1000" u="none" strike="noStrike">
                          <a:solidFill>
                            <a:schemeClr val="tx1"/>
                          </a:solidFill>
                          <a:effectLst/>
                        </a:rPr>
                      </a:br>
                      <a:r>
                        <a:rPr lang="es-419" sz="1000" u="none" strike="noStrike">
                          <a:solidFill>
                            <a:schemeClr val="tx1"/>
                          </a:solidFill>
                          <a:effectLst/>
                        </a:rPr>
                        <a:t>Gestión de la debida diligencia</a:t>
                      </a:r>
                      <a:endParaRPr lang="es-419" sz="1000" b="0" i="0" u="none" strike="noStrike">
                        <a:solidFill>
                          <a:schemeClr val="tx1"/>
                        </a:solidFill>
                        <a:effectLst/>
                        <a:latin typeface="Arial" panose="020B0604020202020204" pitchFamily="34" charset="0"/>
                      </a:endParaRPr>
                    </a:p>
                  </a:txBody>
                  <a:tcPr marL="7229" marR="7229" marT="72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s-419" sz="1000" b="0" i="0" u="none" strike="noStrike" kern="1200">
                          <a:solidFill>
                            <a:schemeClr val="tx1"/>
                          </a:solidFill>
                          <a:effectLst/>
                          <a:latin typeface="Arial" panose="020B0604020202020204" pitchFamily="34" charset="0"/>
                          <a:ea typeface="+mn-ea"/>
                          <a:cs typeface="+mn-cs"/>
                        </a:rPr>
                        <a:t>Actualizar</a:t>
                      </a:r>
                      <a:r>
                        <a:rPr lang="es-419" sz="1000" u="none" strike="noStrike">
                          <a:solidFill>
                            <a:schemeClr val="tx1"/>
                          </a:solidFill>
                          <a:effectLst/>
                        </a:rPr>
                        <a:t> normograma de acuerdo con la normatividad del SARLAFT aplicable  a la UAECOB</a:t>
                      </a:r>
                      <a:endParaRPr lang="es-419" sz="1000" b="0" i="0" u="none" strike="noStrike">
                        <a:solidFill>
                          <a:schemeClr val="tx1"/>
                        </a:solidFill>
                        <a:effectLst/>
                        <a:latin typeface="Arial" panose="020B0604020202020204" pitchFamily="34" charset="0"/>
                      </a:endParaRPr>
                    </a:p>
                  </a:txBody>
                  <a:tcPr marL="7229" marR="7229" marT="72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ctr"/>
                      <a:r>
                        <a:rPr lang="es-419" sz="1000" u="none" strike="noStrike">
                          <a:solidFill>
                            <a:schemeClr val="tx1"/>
                          </a:solidFill>
                          <a:effectLst/>
                        </a:rPr>
                        <a:t>Incluir actividad</a:t>
                      </a:r>
                      <a:endParaRPr lang="es-419" sz="1000" b="0" i="0" u="none" strike="noStrike">
                        <a:solidFill>
                          <a:schemeClr val="tx1"/>
                        </a:solidFill>
                        <a:effectLst/>
                        <a:latin typeface="Arial" panose="020B0604020202020204" pitchFamily="34" charset="0"/>
                      </a:endParaRPr>
                    </a:p>
                  </a:txBody>
                  <a:tcPr marL="7229" marR="7229" marT="72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ctr"/>
                      <a:r>
                        <a:rPr lang="es-419" sz="1000" u="none" strike="noStrike">
                          <a:solidFill>
                            <a:schemeClr val="tx1"/>
                          </a:solidFill>
                          <a:effectLst/>
                        </a:rPr>
                        <a:t>Oficina Jurídica</a:t>
                      </a:r>
                      <a:endParaRPr lang="es-419" sz="1000" b="0" i="0" u="none" strike="noStrike">
                        <a:solidFill>
                          <a:schemeClr val="tx1"/>
                        </a:solidFill>
                        <a:effectLst/>
                        <a:latin typeface="Arial" panose="020B0604020202020204" pitchFamily="34" charset="0"/>
                      </a:endParaRPr>
                    </a:p>
                  </a:txBody>
                  <a:tcPr marL="7229" marR="7229" marT="72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ctr"/>
                      <a:r>
                        <a:rPr lang="es-419" sz="1000" u="none" strike="noStrike">
                          <a:solidFill>
                            <a:schemeClr val="tx1"/>
                          </a:solidFill>
                          <a:effectLst/>
                        </a:rPr>
                        <a:t>Se solicita incluir esta actividad en razón al ser una actividad prioritaria para la implementacion inicial del SARLAFT</a:t>
                      </a:r>
                      <a:endParaRPr lang="es-419" sz="1000" b="0" i="0" u="none" strike="noStrike">
                        <a:solidFill>
                          <a:schemeClr val="tx1"/>
                        </a:solidFill>
                        <a:effectLst/>
                        <a:latin typeface="Arial" panose="020B0604020202020204" pitchFamily="34" charset="0"/>
                      </a:endParaRPr>
                    </a:p>
                  </a:txBody>
                  <a:tcPr marL="7229" marR="7229" marT="72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s-419" sz="1000" u="none" strike="noStrike">
                          <a:solidFill>
                            <a:schemeClr val="tx1"/>
                          </a:solidFill>
                          <a:effectLst/>
                        </a:rPr>
                        <a:t>1/11/2024 - 31/12/2024</a:t>
                      </a:r>
                      <a:endParaRPr lang="es-419" sz="1000" b="0" i="0" u="none" strike="noStrike">
                        <a:solidFill>
                          <a:schemeClr val="tx1"/>
                        </a:solidFill>
                        <a:effectLst/>
                        <a:latin typeface="Arial" panose="020B0604020202020204" pitchFamily="34" charset="0"/>
                      </a:endParaRPr>
                    </a:p>
                  </a:txBody>
                  <a:tcPr marL="7229" marR="7229" marT="72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43281574"/>
                  </a:ext>
                </a:extLst>
              </a:tr>
            </a:tbl>
          </a:graphicData>
        </a:graphic>
      </p:graphicFrame>
    </p:spTree>
    <p:extLst>
      <p:ext uri="{BB962C8B-B14F-4D97-AF65-F5344CB8AC3E}">
        <p14:creationId xmlns:p14="http://schemas.microsoft.com/office/powerpoint/2010/main" val="21371537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64BCE8E4-C8C0-23C4-5B1B-5AA98BBEE09D}"/>
              </a:ext>
            </a:extLst>
          </p:cNvPr>
          <p:cNvSpPr txBox="1"/>
          <p:nvPr/>
        </p:nvSpPr>
        <p:spPr>
          <a:xfrm>
            <a:off x="832919" y="4689694"/>
            <a:ext cx="9451818" cy="707886"/>
          </a:xfrm>
          <a:prstGeom prst="rect">
            <a:avLst/>
          </a:prstGeom>
          <a:noFill/>
        </p:spPr>
        <p:txBody>
          <a:bodyPr wrap="square" rtlCol="0">
            <a:spAutoFit/>
          </a:bodyPr>
          <a:lstStyle/>
          <a:p>
            <a:r>
              <a:rPr lang="es-MX" sz="2000"/>
              <a:t>Se solicita aprobación de la versión del Programa de Transparencia y Ética Pública 2024</a:t>
            </a:r>
          </a:p>
          <a:p>
            <a:r>
              <a:rPr lang="es-MX" sz="2000"/>
              <a:t>- La versión aprobada será publicada en la sede electrónica institucional</a:t>
            </a:r>
            <a:endParaRPr lang="es-419" sz="2000"/>
          </a:p>
        </p:txBody>
      </p:sp>
      <p:graphicFrame>
        <p:nvGraphicFramePr>
          <p:cNvPr id="3" name="Tabla 2">
            <a:extLst>
              <a:ext uri="{FF2B5EF4-FFF2-40B4-BE49-F238E27FC236}">
                <a16:creationId xmlns:a16="http://schemas.microsoft.com/office/drawing/2014/main" id="{767CA765-0DC3-14D2-0348-B80B12205465}"/>
              </a:ext>
            </a:extLst>
          </p:cNvPr>
          <p:cNvGraphicFramePr>
            <a:graphicFrameLocks noGrp="1"/>
          </p:cNvGraphicFramePr>
          <p:nvPr/>
        </p:nvGraphicFramePr>
        <p:xfrm>
          <a:off x="247974" y="1260044"/>
          <a:ext cx="11143280" cy="2909001"/>
        </p:xfrm>
        <a:graphic>
          <a:graphicData uri="http://schemas.openxmlformats.org/drawingml/2006/table">
            <a:tbl>
              <a:tblPr>
                <a:tableStyleId>{5C22544A-7EE6-4342-B048-85BDC9FD1C3A}</a:tableStyleId>
              </a:tblPr>
              <a:tblGrid>
                <a:gridCol w="459517">
                  <a:extLst>
                    <a:ext uri="{9D8B030D-6E8A-4147-A177-3AD203B41FA5}">
                      <a16:colId xmlns:a16="http://schemas.microsoft.com/office/drawing/2014/main" val="458510990"/>
                    </a:ext>
                  </a:extLst>
                </a:gridCol>
                <a:gridCol w="1664471">
                  <a:extLst>
                    <a:ext uri="{9D8B030D-6E8A-4147-A177-3AD203B41FA5}">
                      <a16:colId xmlns:a16="http://schemas.microsoft.com/office/drawing/2014/main" val="2907840776"/>
                    </a:ext>
                  </a:extLst>
                </a:gridCol>
                <a:gridCol w="2136752">
                  <a:extLst>
                    <a:ext uri="{9D8B030D-6E8A-4147-A177-3AD203B41FA5}">
                      <a16:colId xmlns:a16="http://schemas.microsoft.com/office/drawing/2014/main" val="1028545009"/>
                    </a:ext>
                  </a:extLst>
                </a:gridCol>
                <a:gridCol w="1838067">
                  <a:extLst>
                    <a:ext uri="{9D8B030D-6E8A-4147-A177-3AD203B41FA5}">
                      <a16:colId xmlns:a16="http://schemas.microsoft.com/office/drawing/2014/main" val="2189884564"/>
                    </a:ext>
                  </a:extLst>
                </a:gridCol>
                <a:gridCol w="1241086">
                  <a:extLst>
                    <a:ext uri="{9D8B030D-6E8A-4147-A177-3AD203B41FA5}">
                      <a16:colId xmlns:a16="http://schemas.microsoft.com/office/drawing/2014/main" val="4255280222"/>
                    </a:ext>
                  </a:extLst>
                </a:gridCol>
                <a:gridCol w="2435048">
                  <a:extLst>
                    <a:ext uri="{9D8B030D-6E8A-4147-A177-3AD203B41FA5}">
                      <a16:colId xmlns:a16="http://schemas.microsoft.com/office/drawing/2014/main" val="1108562098"/>
                    </a:ext>
                  </a:extLst>
                </a:gridCol>
                <a:gridCol w="1368339">
                  <a:extLst>
                    <a:ext uri="{9D8B030D-6E8A-4147-A177-3AD203B41FA5}">
                      <a16:colId xmlns:a16="http://schemas.microsoft.com/office/drawing/2014/main" val="966214034"/>
                    </a:ext>
                  </a:extLst>
                </a:gridCol>
              </a:tblGrid>
              <a:tr h="969667">
                <a:tc>
                  <a:txBody>
                    <a:bodyPr/>
                    <a:lstStyle/>
                    <a:p>
                      <a:pPr algn="ctr" rtl="0" fontAlgn="ctr"/>
                      <a:r>
                        <a:rPr lang="es-419" sz="1100" u="none" strike="noStrike">
                          <a:effectLst/>
                        </a:rPr>
                        <a:t>16</a:t>
                      </a:r>
                      <a:endParaRPr lang="es-419" sz="1100" b="1" i="0" u="none" strike="noStrike">
                        <a:solidFill>
                          <a:srgbClr val="000000"/>
                        </a:solidFill>
                        <a:effectLst/>
                        <a:latin typeface="Arial" panose="020B0604020202020204" pitchFamily="34" charset="0"/>
                      </a:endParaRPr>
                    </a:p>
                  </a:txBody>
                  <a:tcPr marL="7229" marR="7229" marT="72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ctr"/>
                      <a:r>
                        <a:rPr lang="es-419" sz="1100" u="none" strike="noStrike">
                          <a:effectLst/>
                        </a:rPr>
                        <a:t>9.Medidas de debida diligencia</a:t>
                      </a:r>
                      <a:br>
                        <a:rPr lang="es-419" sz="1100" u="none" strike="noStrike">
                          <a:effectLst/>
                        </a:rPr>
                      </a:br>
                      <a:r>
                        <a:rPr lang="es-419" sz="1100" u="none" strike="noStrike">
                          <a:effectLst/>
                        </a:rPr>
                        <a:t>Subcomponente 3</a:t>
                      </a:r>
                      <a:br>
                        <a:rPr lang="es-419" sz="1100" u="none" strike="noStrike">
                          <a:effectLst/>
                        </a:rPr>
                      </a:br>
                      <a:r>
                        <a:rPr lang="es-419" sz="1100" u="none" strike="noStrike">
                          <a:effectLst/>
                        </a:rPr>
                        <a:t>Gestión de la debida diligencia</a:t>
                      </a:r>
                      <a:endParaRPr lang="es-419" sz="1100" b="0" i="0" u="none" strike="noStrike">
                        <a:solidFill>
                          <a:srgbClr val="000000"/>
                        </a:solidFill>
                        <a:effectLst/>
                        <a:latin typeface="Arial" panose="020B0604020202020204" pitchFamily="34" charset="0"/>
                      </a:endParaRPr>
                    </a:p>
                  </a:txBody>
                  <a:tcPr marL="7229" marR="7229" marT="72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s-419" sz="1100" u="none" strike="noStrike">
                          <a:effectLst/>
                        </a:rPr>
                        <a:t>Realizar firma de compromiso con la alta dirección con el SARLAFT</a:t>
                      </a:r>
                      <a:endParaRPr lang="es-419" sz="1100" b="0" i="0" u="none" strike="noStrike">
                        <a:solidFill>
                          <a:srgbClr val="000000"/>
                        </a:solidFill>
                        <a:effectLst/>
                        <a:latin typeface="Arial" panose="020B0604020202020204" pitchFamily="34" charset="0"/>
                      </a:endParaRPr>
                    </a:p>
                  </a:txBody>
                  <a:tcPr marL="7229" marR="7229" marT="72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ctr"/>
                      <a:r>
                        <a:rPr lang="es-419" sz="1100" u="none" strike="noStrike">
                          <a:effectLst/>
                        </a:rPr>
                        <a:t>Incluir actividad</a:t>
                      </a:r>
                      <a:endParaRPr lang="es-419" sz="1100" b="0" i="0" u="none" strike="noStrike">
                        <a:solidFill>
                          <a:srgbClr val="000000"/>
                        </a:solidFill>
                        <a:effectLst/>
                        <a:latin typeface="Arial" panose="020B0604020202020204" pitchFamily="34" charset="0"/>
                      </a:endParaRPr>
                    </a:p>
                  </a:txBody>
                  <a:tcPr marL="7229" marR="7229" marT="72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ctr"/>
                      <a:r>
                        <a:rPr lang="es-419" sz="1100" u="none" strike="noStrike">
                          <a:effectLst/>
                        </a:rPr>
                        <a:t>Oficina Asesora de Planeación</a:t>
                      </a:r>
                      <a:endParaRPr lang="es-419" sz="1100" b="0" i="0" u="none" strike="noStrike">
                        <a:solidFill>
                          <a:srgbClr val="000000"/>
                        </a:solidFill>
                        <a:effectLst/>
                        <a:latin typeface="Arial" panose="020B0604020202020204" pitchFamily="34" charset="0"/>
                      </a:endParaRPr>
                    </a:p>
                  </a:txBody>
                  <a:tcPr marL="7229" marR="7229" marT="72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ctr"/>
                      <a:r>
                        <a:rPr lang="es-419" sz="1100" u="none" strike="noStrike">
                          <a:effectLst/>
                        </a:rPr>
                        <a:t>Se solicita incluir esta actividad en razón al ser una actividad prioritaria para la implementacion inicial del SARLAFT</a:t>
                      </a:r>
                      <a:endParaRPr lang="es-419" sz="1100" b="0" i="0" u="none" strike="noStrike">
                        <a:solidFill>
                          <a:srgbClr val="000000"/>
                        </a:solidFill>
                        <a:effectLst/>
                        <a:latin typeface="Arial" panose="020B0604020202020204" pitchFamily="34" charset="0"/>
                      </a:endParaRPr>
                    </a:p>
                  </a:txBody>
                  <a:tcPr marL="7229" marR="7229" marT="72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419" sz="1100" u="none" strike="noStrike">
                          <a:effectLst/>
                        </a:rPr>
                        <a:t>1/11/2024 - 31/12/2024</a:t>
                      </a:r>
                      <a:endParaRPr lang="es-419" sz="1100" b="0" i="0" u="none" strike="noStrike">
                        <a:solidFill>
                          <a:srgbClr val="000000"/>
                        </a:solidFill>
                        <a:effectLst/>
                        <a:latin typeface="Arial" panose="020B0604020202020204" pitchFamily="34" charset="0"/>
                      </a:endParaRPr>
                    </a:p>
                  </a:txBody>
                  <a:tcPr marL="7229" marR="7229" marT="72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75650932"/>
                  </a:ext>
                </a:extLst>
              </a:tr>
              <a:tr h="969667">
                <a:tc>
                  <a:txBody>
                    <a:bodyPr/>
                    <a:lstStyle/>
                    <a:p>
                      <a:pPr algn="ctr" rtl="0" fontAlgn="ctr"/>
                      <a:r>
                        <a:rPr lang="es-419" sz="1100" u="none" strike="noStrike">
                          <a:effectLst/>
                        </a:rPr>
                        <a:t>17</a:t>
                      </a:r>
                      <a:endParaRPr lang="es-419" sz="1100" b="1" i="0" u="none" strike="noStrike">
                        <a:solidFill>
                          <a:srgbClr val="000000"/>
                        </a:solidFill>
                        <a:effectLst/>
                        <a:latin typeface="Arial" panose="020B0604020202020204" pitchFamily="34" charset="0"/>
                      </a:endParaRPr>
                    </a:p>
                  </a:txBody>
                  <a:tcPr marL="7229" marR="7229" marT="72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ctr"/>
                      <a:r>
                        <a:rPr lang="es-419" sz="1100" u="none" strike="noStrike">
                          <a:effectLst/>
                        </a:rPr>
                        <a:t>9.Medidas de debida diligencia</a:t>
                      </a:r>
                      <a:br>
                        <a:rPr lang="es-419" sz="1100" u="none" strike="noStrike">
                          <a:effectLst/>
                        </a:rPr>
                      </a:br>
                      <a:r>
                        <a:rPr lang="es-419" sz="1100" u="none" strike="noStrike">
                          <a:effectLst/>
                        </a:rPr>
                        <a:t>Subcomponente 3</a:t>
                      </a:r>
                      <a:br>
                        <a:rPr lang="es-419" sz="1100" u="none" strike="noStrike">
                          <a:effectLst/>
                        </a:rPr>
                      </a:br>
                      <a:r>
                        <a:rPr lang="es-419" sz="1100" u="none" strike="noStrike">
                          <a:effectLst/>
                        </a:rPr>
                        <a:t>Gestión de la debida diligencia</a:t>
                      </a:r>
                      <a:endParaRPr lang="es-419" sz="1100" b="0" i="0" u="none" strike="noStrike">
                        <a:solidFill>
                          <a:srgbClr val="000000"/>
                        </a:solidFill>
                        <a:effectLst/>
                        <a:latin typeface="Arial" panose="020B0604020202020204" pitchFamily="34" charset="0"/>
                      </a:endParaRPr>
                    </a:p>
                  </a:txBody>
                  <a:tcPr marL="7229" marR="7229" marT="72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s-419" sz="1100" u="none" strike="noStrike">
                          <a:effectLst/>
                        </a:rPr>
                        <a:t>Diseñar e implementar medidas de debida diligencia</a:t>
                      </a:r>
                      <a:endParaRPr lang="es-419" sz="1100" b="0" i="0" u="none" strike="noStrike">
                        <a:solidFill>
                          <a:srgbClr val="000000"/>
                        </a:solidFill>
                        <a:effectLst/>
                        <a:latin typeface="Arial" panose="020B0604020202020204" pitchFamily="34" charset="0"/>
                      </a:endParaRPr>
                    </a:p>
                  </a:txBody>
                  <a:tcPr marL="7229" marR="7229" marT="72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ctr"/>
                      <a:r>
                        <a:rPr lang="es-419" sz="1100" u="none" strike="noStrike">
                          <a:effectLst/>
                        </a:rPr>
                        <a:t>Eliminar actividad</a:t>
                      </a:r>
                      <a:br>
                        <a:rPr lang="es-419" sz="1100" u="none" strike="noStrike">
                          <a:effectLst/>
                        </a:rPr>
                      </a:br>
                      <a:endParaRPr lang="es-419" sz="1100" b="0" i="0" u="none" strike="noStrike">
                        <a:solidFill>
                          <a:srgbClr val="000000"/>
                        </a:solidFill>
                        <a:effectLst/>
                        <a:latin typeface="Arial" panose="020B0604020202020204" pitchFamily="34" charset="0"/>
                      </a:endParaRPr>
                    </a:p>
                  </a:txBody>
                  <a:tcPr marL="7229" marR="7229" marT="72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ctr"/>
                      <a:r>
                        <a:rPr lang="es-419" sz="1100" u="none" strike="noStrike">
                          <a:effectLst/>
                        </a:rPr>
                        <a:t>Oficina Jurídica</a:t>
                      </a:r>
                      <a:endParaRPr lang="es-419" sz="1100" b="0" i="0" u="none" strike="noStrike">
                        <a:solidFill>
                          <a:srgbClr val="000000"/>
                        </a:solidFill>
                        <a:effectLst/>
                        <a:latin typeface="Arial" panose="020B0604020202020204" pitchFamily="34" charset="0"/>
                      </a:endParaRPr>
                    </a:p>
                  </a:txBody>
                  <a:tcPr marL="7229" marR="7229" marT="72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ctr"/>
                      <a:r>
                        <a:rPr lang="es-419" sz="1100" u="none" strike="noStrike">
                          <a:effectLst/>
                        </a:rPr>
                        <a:t>Se solicita eliminar esta actividad debido a que el diagnostico y el diseño del plan de trabajo, definirán las actividades a realizar para la implementación del sistema.</a:t>
                      </a:r>
                      <a:endParaRPr lang="es-419" sz="1100" b="0" i="0" u="none" strike="noStrike">
                        <a:solidFill>
                          <a:srgbClr val="000000"/>
                        </a:solidFill>
                        <a:effectLst/>
                        <a:latin typeface="Arial" panose="020B0604020202020204" pitchFamily="34" charset="0"/>
                      </a:endParaRPr>
                    </a:p>
                  </a:txBody>
                  <a:tcPr marL="7229" marR="7229" marT="72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419" sz="1100" u="none" strike="noStrike">
                          <a:effectLst/>
                        </a:rPr>
                        <a:t>N/A</a:t>
                      </a:r>
                      <a:endParaRPr lang="es-419" sz="1100" b="0" i="0" u="none" strike="noStrike">
                        <a:solidFill>
                          <a:srgbClr val="000000"/>
                        </a:solidFill>
                        <a:effectLst/>
                        <a:latin typeface="Arial" panose="020B0604020202020204" pitchFamily="34" charset="0"/>
                      </a:endParaRPr>
                    </a:p>
                  </a:txBody>
                  <a:tcPr marL="7229" marR="7229" marT="72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83937680"/>
                  </a:ext>
                </a:extLst>
              </a:tr>
              <a:tr h="969667">
                <a:tc>
                  <a:txBody>
                    <a:bodyPr/>
                    <a:lstStyle/>
                    <a:p>
                      <a:pPr algn="ctr" rtl="0" fontAlgn="ctr"/>
                      <a:r>
                        <a:rPr lang="es-419" sz="1100" u="none" strike="noStrike">
                          <a:effectLst/>
                        </a:rPr>
                        <a:t>18</a:t>
                      </a:r>
                      <a:endParaRPr lang="es-419" sz="1100" b="1" i="0" u="none" strike="noStrike">
                        <a:solidFill>
                          <a:srgbClr val="000000"/>
                        </a:solidFill>
                        <a:effectLst/>
                        <a:latin typeface="Arial" panose="020B0604020202020204" pitchFamily="34" charset="0"/>
                      </a:endParaRPr>
                    </a:p>
                  </a:txBody>
                  <a:tcPr marL="7229" marR="7229" marT="72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ctr"/>
                      <a:r>
                        <a:rPr lang="es-419" sz="1100" u="none" strike="noStrike">
                          <a:effectLst/>
                        </a:rPr>
                        <a:t>9.Medidas de debida diligencia</a:t>
                      </a:r>
                      <a:br>
                        <a:rPr lang="es-419" sz="1100" u="none" strike="noStrike">
                          <a:effectLst/>
                        </a:rPr>
                      </a:br>
                      <a:r>
                        <a:rPr lang="es-419" sz="1100" u="none" strike="noStrike">
                          <a:effectLst/>
                        </a:rPr>
                        <a:t>Subcomponente 3</a:t>
                      </a:r>
                      <a:br>
                        <a:rPr lang="es-419" sz="1100" u="none" strike="noStrike">
                          <a:effectLst/>
                        </a:rPr>
                      </a:br>
                      <a:r>
                        <a:rPr lang="es-419" sz="1100" u="none" strike="noStrike">
                          <a:effectLst/>
                        </a:rPr>
                        <a:t>Gestión de la debida diligencia</a:t>
                      </a:r>
                      <a:endParaRPr lang="es-419" sz="1100" b="0" i="0" u="none" strike="noStrike">
                        <a:solidFill>
                          <a:srgbClr val="000000"/>
                        </a:solidFill>
                        <a:effectLst/>
                        <a:latin typeface="Arial" panose="020B0604020202020204" pitchFamily="34" charset="0"/>
                      </a:endParaRPr>
                    </a:p>
                  </a:txBody>
                  <a:tcPr marL="7229" marR="7229" marT="72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s-419" sz="1100" u="none" strike="noStrike">
                          <a:effectLst/>
                        </a:rPr>
                        <a:t>Definir los requisitos mínimos para la vinculación de contrapartes en temas de LAFT, dentro de la UAECOB. </a:t>
                      </a:r>
                      <a:endParaRPr lang="es-419" sz="1100" b="0" i="0" u="none" strike="noStrike">
                        <a:solidFill>
                          <a:srgbClr val="000000"/>
                        </a:solidFill>
                        <a:effectLst/>
                        <a:latin typeface="Arial" panose="020B0604020202020204" pitchFamily="34" charset="0"/>
                      </a:endParaRPr>
                    </a:p>
                  </a:txBody>
                  <a:tcPr marL="7229" marR="7229" marT="72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ctr"/>
                      <a:r>
                        <a:rPr lang="es-419" sz="1100" u="none" strike="noStrike">
                          <a:effectLst/>
                        </a:rPr>
                        <a:t>Definir los requisitos mínimos para la vinculación de contrapartes en temas de LAFT, dentro de la UAECOB. </a:t>
                      </a:r>
                      <a:endParaRPr lang="es-419" sz="1100" b="0" i="0" u="none" strike="noStrike">
                        <a:solidFill>
                          <a:srgbClr val="000000"/>
                        </a:solidFill>
                        <a:effectLst/>
                        <a:latin typeface="Arial" panose="020B0604020202020204" pitchFamily="34" charset="0"/>
                      </a:endParaRPr>
                    </a:p>
                  </a:txBody>
                  <a:tcPr marL="7229" marR="7229" marT="72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ctr"/>
                      <a:r>
                        <a:rPr lang="es-419" sz="1100" u="none" strike="noStrike">
                          <a:effectLst/>
                        </a:rPr>
                        <a:t>Oficina Jurídica</a:t>
                      </a:r>
                      <a:endParaRPr lang="es-419" sz="1100" b="0" i="0" u="none" strike="noStrike">
                        <a:solidFill>
                          <a:srgbClr val="000000"/>
                        </a:solidFill>
                        <a:effectLst/>
                        <a:latin typeface="Arial" panose="020B0604020202020204" pitchFamily="34" charset="0"/>
                      </a:endParaRPr>
                    </a:p>
                  </a:txBody>
                  <a:tcPr marL="7229" marR="7229" marT="72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ctr"/>
                      <a:r>
                        <a:rPr lang="es-419" sz="1100" u="none" strike="noStrike">
                          <a:effectLst/>
                        </a:rPr>
                        <a:t>Se solicita eliminar esta actividad debido a que el diagnostico y el diseño del plan de trabajo, definirán las actividades a realizar para la implementación del sistema.</a:t>
                      </a:r>
                      <a:endParaRPr lang="es-419" sz="1100" b="0" i="0" u="none" strike="noStrike">
                        <a:solidFill>
                          <a:srgbClr val="242424"/>
                        </a:solidFill>
                        <a:effectLst/>
                        <a:latin typeface="Arial" panose="020B0604020202020204" pitchFamily="34" charset="0"/>
                      </a:endParaRPr>
                    </a:p>
                  </a:txBody>
                  <a:tcPr marL="7229" marR="7229" marT="72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419" sz="1100" u="none" strike="noStrike">
                          <a:effectLst/>
                        </a:rPr>
                        <a:t>N/A</a:t>
                      </a:r>
                      <a:endParaRPr lang="es-419" sz="1100" b="0" i="0" u="none" strike="noStrike">
                        <a:solidFill>
                          <a:srgbClr val="000000"/>
                        </a:solidFill>
                        <a:effectLst/>
                        <a:latin typeface="Arial" panose="020B0604020202020204" pitchFamily="34" charset="0"/>
                      </a:endParaRPr>
                    </a:p>
                  </a:txBody>
                  <a:tcPr marL="7229" marR="7229" marT="72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98807198"/>
                  </a:ext>
                </a:extLst>
              </a:tr>
            </a:tbl>
          </a:graphicData>
        </a:graphic>
      </p:graphicFrame>
    </p:spTree>
    <p:extLst>
      <p:ext uri="{BB962C8B-B14F-4D97-AF65-F5344CB8AC3E}">
        <p14:creationId xmlns:p14="http://schemas.microsoft.com/office/powerpoint/2010/main" val="535226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a:extLst>
            <a:ext uri="{FF2B5EF4-FFF2-40B4-BE49-F238E27FC236}">
              <a16:creationId xmlns:a16="http://schemas.microsoft.com/office/drawing/2014/main" id="{DB8EDD11-1034-D11A-5716-4EAD4EE9BDB5}"/>
            </a:ext>
          </a:extLst>
        </p:cNvPr>
        <p:cNvGrpSpPr/>
        <p:nvPr/>
      </p:nvGrpSpPr>
      <p:grpSpPr>
        <a:xfrm>
          <a:off x="0" y="0"/>
          <a:ext cx="0" cy="0"/>
          <a:chOff x="0" y="0"/>
          <a:chExt cx="0" cy="0"/>
        </a:xfrm>
      </p:grpSpPr>
      <p:sp>
        <p:nvSpPr>
          <p:cNvPr id="4" name="Rectángulo 3">
            <a:extLst>
              <a:ext uri="{FF2B5EF4-FFF2-40B4-BE49-F238E27FC236}">
                <a16:creationId xmlns:a16="http://schemas.microsoft.com/office/drawing/2014/main" id="{73DFBFDE-C0A2-8A20-B9CC-C4BB5DFCA426}"/>
              </a:ext>
            </a:extLst>
          </p:cNvPr>
          <p:cNvSpPr/>
          <p:nvPr/>
        </p:nvSpPr>
        <p:spPr>
          <a:xfrm>
            <a:off x="541679" y="264697"/>
            <a:ext cx="9749985" cy="646331"/>
          </a:xfrm>
          <a:prstGeom prst="rect">
            <a:avLst/>
          </a:prstGeom>
          <a:noFill/>
        </p:spPr>
        <p:txBody>
          <a:bodyPr wrap="square" lIns="91440" tIns="45720" rIns="91440" bIns="45720" anchor="t">
            <a:spAutoFit/>
          </a:bodyPr>
          <a:ls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CO" sz="3600" b="1" i="0" u="none" strike="noStrike" kern="1200" cap="none" spc="0" normalizeH="0" baseline="0" noProof="0">
                <a:ln>
                  <a:noFill/>
                </a:ln>
                <a:solidFill>
                  <a:prstClr val="black">
                    <a:lumMod val="75000"/>
                    <a:lumOff val="25000"/>
                  </a:prstClr>
                </a:solidFill>
                <a:effectLst/>
                <a:uLnTx/>
                <a:uFillTx/>
                <a:latin typeface="Aptos ExtraBold"/>
                <a:ea typeface="+mn-ea"/>
                <a:cs typeface="+mn-cs"/>
              </a:rPr>
              <a:t>Plan Estratégico Institucional  -PEI  </a:t>
            </a:r>
          </a:p>
        </p:txBody>
      </p:sp>
      <p:sp>
        <p:nvSpPr>
          <p:cNvPr id="6" name="CuadroTexto 14">
            <a:extLst>
              <a:ext uri="{FF2B5EF4-FFF2-40B4-BE49-F238E27FC236}">
                <a16:creationId xmlns:a16="http://schemas.microsoft.com/office/drawing/2014/main" id="{62B08BB5-9908-E402-DB1A-C14DAB495A46}"/>
              </a:ext>
            </a:extLst>
          </p:cNvPr>
          <p:cNvSpPr txBox="1"/>
          <p:nvPr/>
        </p:nvSpPr>
        <p:spPr>
          <a:xfrm rot="16200000">
            <a:off x="-803744" y="2046183"/>
            <a:ext cx="2370059" cy="161583"/>
          </a:xfrm>
          <a:prstGeom prst="rect">
            <a:avLst/>
          </a:prstGeom>
          <a:noFill/>
        </p:spPr>
        <p:txBody>
          <a:bodyPr wrap="square" lIns="68580" tIns="34290" rIns="68580" bIns="34290" rtlCol="0" anchor="t">
            <a:spAutoFit/>
          </a:bodyPr>
          <a:ls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385763" rtl="0" eaLnBrk="1" fontAlgn="auto" latinLnBrk="0" hangingPunct="1">
              <a:lnSpc>
                <a:spcPct val="100000"/>
              </a:lnSpc>
              <a:spcBef>
                <a:spcPts val="0"/>
              </a:spcBef>
              <a:spcAft>
                <a:spcPts val="0"/>
              </a:spcAft>
              <a:buClrTx/>
              <a:buSzTx/>
              <a:buFontTx/>
              <a:buNone/>
              <a:tabLst/>
              <a:defRPr/>
            </a:pPr>
            <a:r>
              <a:rPr kumimoji="0" lang="es-ES" sz="600" b="0" i="0" u="none" strike="noStrike" kern="1200" cap="none" spc="0" normalizeH="0" baseline="0" noProof="0">
                <a:ln>
                  <a:noFill/>
                </a:ln>
                <a:solidFill>
                  <a:prstClr val="black">
                    <a:lumMod val="75000"/>
                    <a:lumOff val="25000"/>
                  </a:prstClr>
                </a:solidFill>
                <a:effectLst/>
                <a:uLnTx/>
                <a:uFillTx/>
                <a:latin typeface="Calibri Light"/>
                <a:ea typeface="Calibri Light"/>
                <a:cs typeface="Calibri Light"/>
              </a:rPr>
              <a:t>Oficina Asesora de Planeación</a:t>
            </a:r>
          </a:p>
        </p:txBody>
      </p:sp>
      <p:sp>
        <p:nvSpPr>
          <p:cNvPr id="3" name="CuadroTexto 2">
            <a:extLst>
              <a:ext uri="{FF2B5EF4-FFF2-40B4-BE49-F238E27FC236}">
                <a16:creationId xmlns:a16="http://schemas.microsoft.com/office/drawing/2014/main" id="{138E963A-F78D-EEA7-90F9-3EF38045EA61}"/>
              </a:ext>
              <a:ext uri="{C183D7F6-B498-43B3-948B-1728B52AA6E4}">
                <adec:decorative xmlns:adec="http://schemas.microsoft.com/office/drawing/2017/decorative" val="1"/>
              </a:ext>
            </a:extLst>
          </p:cNvPr>
          <p:cNvSpPr txBox="1"/>
          <p:nvPr/>
        </p:nvSpPr>
        <p:spPr>
          <a:xfrm>
            <a:off x="643509" y="1017542"/>
            <a:ext cx="9864337" cy="1124772"/>
          </a:xfrm>
          <a:prstGeom prst="rect">
            <a:avLst/>
          </a:prstGeom>
          <a:noFill/>
        </p:spPr>
        <p:txBody>
          <a:bodyPr wrap="square" lIns="62334" tIns="31167" rIns="62334" bIns="31167" rtlCol="0" anchor="t">
            <a:spAutoFit/>
          </a:bodyPr>
          <a:lstStyle/>
          <a:p>
            <a:pPr algn="just" defTabSz="378652">
              <a:defRPr/>
            </a:pPr>
            <a:r>
              <a:rPr lang="es-MX" sz="1500" kern="0">
                <a:solidFill>
                  <a:prstClr val="black"/>
                </a:solidFill>
              </a:rPr>
              <a:t>La UAE Cuerpo Oficial de Bomberos de Bogotá diseño el Plan Estratégico Institucional 2020- 2024 a  partir de cuatro pilares y cuatro principios que constituyen la base de la gestión institucional.</a:t>
            </a:r>
          </a:p>
          <a:p>
            <a:pPr algn="just" defTabSz="378652">
              <a:defRPr/>
            </a:pPr>
            <a:endParaRPr lang="es-MX" sz="1500" kern="0">
              <a:solidFill>
                <a:prstClr val="black"/>
              </a:solidFill>
            </a:endParaRPr>
          </a:p>
          <a:p>
            <a:pPr algn="just" defTabSz="378652">
              <a:defRPr/>
            </a:pPr>
            <a:r>
              <a:rPr lang="es-MX" sz="1500" kern="0">
                <a:solidFill>
                  <a:prstClr val="black"/>
                </a:solidFill>
              </a:rPr>
              <a:t>El avance promedio con corte a 30 de septiembre del 2024 es del </a:t>
            </a:r>
            <a:r>
              <a:rPr lang="es-MX" sz="2400" b="1" kern="0">
                <a:solidFill>
                  <a:srgbClr val="D2A000"/>
                </a:solidFill>
              </a:rPr>
              <a:t>65%</a:t>
            </a:r>
            <a:r>
              <a:rPr lang="es-MX" sz="1500" b="1" kern="0"/>
              <a:t>. </a:t>
            </a:r>
            <a:endParaRPr lang="es-CO" sz="1500" b="1" kern="0">
              <a:cs typeface="Calibri"/>
            </a:endParaRPr>
          </a:p>
        </p:txBody>
      </p:sp>
      <p:grpSp>
        <p:nvGrpSpPr>
          <p:cNvPr id="5" name="Grupo 4">
            <a:extLst>
              <a:ext uri="{FF2B5EF4-FFF2-40B4-BE49-F238E27FC236}">
                <a16:creationId xmlns:a16="http://schemas.microsoft.com/office/drawing/2014/main" id="{7811F622-CD88-C146-FFD8-3265E9D307E8}"/>
              </a:ext>
              <a:ext uri="{C183D7F6-B498-43B3-948B-1728B52AA6E4}">
                <adec:decorative xmlns:adec="http://schemas.microsoft.com/office/drawing/2017/decorative" val="1"/>
              </a:ext>
            </a:extLst>
          </p:cNvPr>
          <p:cNvGrpSpPr/>
          <p:nvPr/>
        </p:nvGrpSpPr>
        <p:grpSpPr>
          <a:xfrm>
            <a:off x="640328" y="2264206"/>
            <a:ext cx="6618726" cy="4192521"/>
            <a:chOff x="-2503730" y="3264273"/>
            <a:chExt cx="10249458" cy="6427583"/>
          </a:xfrm>
        </p:grpSpPr>
        <p:sp>
          <p:nvSpPr>
            <p:cNvPr id="7" name="CuadroTexto 6">
              <a:extLst>
                <a:ext uri="{FF2B5EF4-FFF2-40B4-BE49-F238E27FC236}">
                  <a16:creationId xmlns:a16="http://schemas.microsoft.com/office/drawing/2014/main" id="{15354919-318F-7820-8933-DC46BE7E2284}"/>
                </a:ext>
              </a:extLst>
            </p:cNvPr>
            <p:cNvSpPr txBox="1"/>
            <p:nvPr/>
          </p:nvSpPr>
          <p:spPr>
            <a:xfrm>
              <a:off x="-2503730" y="3268293"/>
              <a:ext cx="4337140" cy="613411"/>
            </a:xfrm>
            <a:prstGeom prst="rect">
              <a:avLst/>
            </a:prstGeom>
            <a:noFill/>
          </p:spPr>
          <p:txBody>
            <a:bodyPr wrap="none" rtlCol="0">
              <a:spAutoFit/>
            </a:bodyPr>
            <a:lstStyle/>
            <a:p>
              <a:pPr defTabSz="623346">
                <a:defRPr/>
              </a:pPr>
              <a:r>
                <a:rPr lang="es-ES" sz="2000" b="1" kern="0">
                  <a:solidFill>
                    <a:prstClr val="black"/>
                  </a:solidFill>
                  <a:latin typeface="Calibri" panose="020F0502020204030204"/>
                </a:rPr>
                <a:t>Avances Pilares PEI 2024</a:t>
              </a:r>
              <a:endParaRPr lang="es-CO" sz="2000" b="1" kern="0">
                <a:solidFill>
                  <a:prstClr val="black"/>
                </a:solidFill>
                <a:latin typeface="Calibri" panose="020F0502020204030204"/>
              </a:endParaRPr>
            </a:p>
          </p:txBody>
        </p:sp>
        <p:grpSp>
          <p:nvGrpSpPr>
            <p:cNvPr id="8" name="Grupo 7">
              <a:extLst>
                <a:ext uri="{FF2B5EF4-FFF2-40B4-BE49-F238E27FC236}">
                  <a16:creationId xmlns:a16="http://schemas.microsoft.com/office/drawing/2014/main" id="{432A185F-A22E-5EA1-34F8-C3C51023CDF1}"/>
                </a:ext>
              </a:extLst>
            </p:cNvPr>
            <p:cNvGrpSpPr/>
            <p:nvPr/>
          </p:nvGrpSpPr>
          <p:grpSpPr>
            <a:xfrm>
              <a:off x="-185308" y="3264273"/>
              <a:ext cx="7931036" cy="6427583"/>
              <a:chOff x="-185308" y="3264273"/>
              <a:chExt cx="7931036" cy="6427583"/>
            </a:xfrm>
          </p:grpSpPr>
          <p:grpSp>
            <p:nvGrpSpPr>
              <p:cNvPr id="9" name="Grupo 8" descr="GRAFICO DE AVANCES PLAN ESTRATEGICO INSTITUCIONAL 2022" title="GRAFICO DE AVANCES PLAN ESTRATEGICO INSTITUCIONAL 2022">
                <a:extLst>
                  <a:ext uri="{FF2B5EF4-FFF2-40B4-BE49-F238E27FC236}">
                    <a16:creationId xmlns:a16="http://schemas.microsoft.com/office/drawing/2014/main" id="{3398D3B4-30BF-DE16-2C41-0B357EC6E0AF}"/>
                  </a:ext>
                </a:extLst>
              </p:cNvPr>
              <p:cNvGrpSpPr/>
              <p:nvPr/>
            </p:nvGrpSpPr>
            <p:grpSpPr>
              <a:xfrm>
                <a:off x="-185308" y="3264273"/>
                <a:ext cx="7931036" cy="6427583"/>
                <a:chOff x="82748" y="-590107"/>
                <a:chExt cx="9916659" cy="8036795"/>
              </a:xfrm>
            </p:grpSpPr>
            <p:grpSp>
              <p:nvGrpSpPr>
                <p:cNvPr id="14" name="Grupo 13">
                  <a:extLst>
                    <a:ext uri="{FF2B5EF4-FFF2-40B4-BE49-F238E27FC236}">
                      <a16:creationId xmlns:a16="http://schemas.microsoft.com/office/drawing/2014/main" id="{06614B1A-2E29-B9E0-05DF-9AB0C4E17860}"/>
                    </a:ext>
                  </a:extLst>
                </p:cNvPr>
                <p:cNvGrpSpPr/>
                <p:nvPr/>
              </p:nvGrpSpPr>
              <p:grpSpPr>
                <a:xfrm>
                  <a:off x="82748" y="-590107"/>
                  <a:ext cx="9482963" cy="8036795"/>
                  <a:chOff x="-1185613" y="-590107"/>
                  <a:chExt cx="9482963" cy="8036795"/>
                </a:xfrm>
              </p:grpSpPr>
              <p:grpSp>
                <p:nvGrpSpPr>
                  <p:cNvPr id="16" name="Grupo 15">
                    <a:extLst>
                      <a:ext uri="{FF2B5EF4-FFF2-40B4-BE49-F238E27FC236}">
                        <a16:creationId xmlns:a16="http://schemas.microsoft.com/office/drawing/2014/main" id="{26840DE0-390F-C60A-28F6-0F1EA9343D8C}"/>
                      </a:ext>
                    </a:extLst>
                  </p:cNvPr>
                  <p:cNvGrpSpPr/>
                  <p:nvPr/>
                </p:nvGrpSpPr>
                <p:grpSpPr>
                  <a:xfrm>
                    <a:off x="-1185613" y="-590107"/>
                    <a:ext cx="9482963" cy="8036795"/>
                    <a:chOff x="-991098" y="507646"/>
                    <a:chExt cx="7351892" cy="6230703"/>
                  </a:xfrm>
                </p:grpSpPr>
                <p:sp>
                  <p:nvSpPr>
                    <p:cNvPr id="18" name="Elipse 17">
                      <a:extLst>
                        <a:ext uri="{FF2B5EF4-FFF2-40B4-BE49-F238E27FC236}">
                          <a16:creationId xmlns:a16="http://schemas.microsoft.com/office/drawing/2014/main" id="{189738B2-DC77-88C3-2859-28A609E6666F}"/>
                        </a:ext>
                      </a:extLst>
                    </p:cNvPr>
                    <p:cNvSpPr/>
                    <p:nvPr/>
                  </p:nvSpPr>
                  <p:spPr>
                    <a:xfrm>
                      <a:off x="858706" y="2165936"/>
                      <a:ext cx="3676826" cy="2966654"/>
                    </a:xfrm>
                    <a:prstGeom prst="ellipse">
                      <a:avLst/>
                    </a:prstGeom>
                    <a:solidFill>
                      <a:srgbClr val="83659B">
                        <a:alpha val="90000"/>
                      </a:srgbClr>
                    </a:solidFill>
                    <a:ln w="12700" cap="flat" cmpd="sng" algn="ctr">
                      <a:noFill/>
                      <a:prstDash val="solid"/>
                      <a:miter lim="800000"/>
                    </a:ln>
                    <a:effectLst/>
                  </p:spPr>
                  <p:txBody>
                    <a:bodyPr rtlCol="0" anchor="ctr"/>
                    <a:lstStyle/>
                    <a:p>
                      <a:pPr algn="ctr" defTabSz="623346">
                        <a:defRPr/>
                      </a:pPr>
                      <a:endParaRPr lang="es-CO" sz="1000" kern="0">
                        <a:solidFill>
                          <a:prstClr val="white"/>
                        </a:solidFill>
                        <a:latin typeface="Calibri" panose="020F0502020204030204"/>
                      </a:endParaRPr>
                    </a:p>
                  </p:txBody>
                </p:sp>
                <p:sp>
                  <p:nvSpPr>
                    <p:cNvPr id="19" name="Elipse 18">
                      <a:extLst>
                        <a:ext uri="{FF2B5EF4-FFF2-40B4-BE49-F238E27FC236}">
                          <a16:creationId xmlns:a16="http://schemas.microsoft.com/office/drawing/2014/main" id="{FBA739BA-1AE8-478D-1DC1-E6198C171810}"/>
                        </a:ext>
                      </a:extLst>
                    </p:cNvPr>
                    <p:cNvSpPr/>
                    <p:nvPr/>
                  </p:nvSpPr>
                  <p:spPr>
                    <a:xfrm>
                      <a:off x="3587792" y="2404683"/>
                      <a:ext cx="2773002" cy="2503866"/>
                    </a:xfrm>
                    <a:prstGeom prst="ellipse">
                      <a:avLst/>
                    </a:prstGeom>
                    <a:solidFill>
                      <a:srgbClr val="B8C568"/>
                    </a:solidFill>
                    <a:ln w="38100" cap="flat" cmpd="sng" algn="ctr">
                      <a:solidFill>
                        <a:sysClr val="window" lastClr="FFFFFF"/>
                      </a:solidFill>
                      <a:prstDash val="solid"/>
                      <a:miter lim="800000"/>
                    </a:ln>
                    <a:effectLst/>
                  </p:spPr>
                  <p:txBody>
                    <a:bodyPr rtlCol="0" anchor="ctr"/>
                    <a:lstStyle/>
                    <a:p>
                      <a:pPr algn="ctr" defTabSz="623346">
                        <a:defRPr/>
                      </a:pPr>
                      <a:endParaRPr lang="es-CO" sz="1000" kern="0">
                        <a:solidFill>
                          <a:prstClr val="white"/>
                        </a:solidFill>
                        <a:latin typeface="Calibri" panose="020F0502020204030204"/>
                      </a:endParaRPr>
                    </a:p>
                  </p:txBody>
                </p:sp>
                <p:sp>
                  <p:nvSpPr>
                    <p:cNvPr id="20" name="Elipse 19">
                      <a:extLst>
                        <a:ext uri="{FF2B5EF4-FFF2-40B4-BE49-F238E27FC236}">
                          <a16:creationId xmlns:a16="http://schemas.microsoft.com/office/drawing/2014/main" id="{0793C607-20E2-77E9-2A86-EBD748639A51}"/>
                        </a:ext>
                      </a:extLst>
                    </p:cNvPr>
                    <p:cNvSpPr/>
                    <p:nvPr/>
                  </p:nvSpPr>
                  <p:spPr>
                    <a:xfrm>
                      <a:off x="1306377" y="4234486"/>
                      <a:ext cx="2773002" cy="2503863"/>
                    </a:xfrm>
                    <a:prstGeom prst="ellipse">
                      <a:avLst/>
                    </a:prstGeom>
                    <a:solidFill>
                      <a:srgbClr val="E8CB6E"/>
                    </a:solidFill>
                    <a:ln w="38100" cap="flat" cmpd="sng" algn="ctr">
                      <a:solidFill>
                        <a:sysClr val="window" lastClr="FFFFFF"/>
                      </a:solidFill>
                      <a:prstDash val="solid"/>
                      <a:miter lim="800000"/>
                    </a:ln>
                    <a:effectLst/>
                  </p:spPr>
                  <p:txBody>
                    <a:bodyPr rtlCol="0" anchor="ctr"/>
                    <a:lstStyle/>
                    <a:p>
                      <a:pPr algn="ctr" defTabSz="623346">
                        <a:defRPr/>
                      </a:pPr>
                      <a:endParaRPr lang="es-CO" sz="1000" kern="0">
                        <a:solidFill>
                          <a:prstClr val="white"/>
                        </a:solidFill>
                        <a:latin typeface="Calibri" panose="020F0502020204030204"/>
                      </a:endParaRPr>
                    </a:p>
                  </p:txBody>
                </p:sp>
                <p:sp>
                  <p:nvSpPr>
                    <p:cNvPr id="21" name="Elipse 20">
                      <a:extLst>
                        <a:ext uri="{FF2B5EF4-FFF2-40B4-BE49-F238E27FC236}">
                          <a16:creationId xmlns:a16="http://schemas.microsoft.com/office/drawing/2014/main" id="{291E3063-2255-143A-D5B0-7C9AC0179100}"/>
                        </a:ext>
                      </a:extLst>
                    </p:cNvPr>
                    <p:cNvSpPr/>
                    <p:nvPr/>
                  </p:nvSpPr>
                  <p:spPr>
                    <a:xfrm>
                      <a:off x="-991098" y="2359636"/>
                      <a:ext cx="2773002" cy="2505506"/>
                    </a:xfrm>
                    <a:prstGeom prst="ellipse">
                      <a:avLst/>
                    </a:prstGeom>
                    <a:solidFill>
                      <a:srgbClr val="81AED7">
                        <a:alpha val="90000"/>
                      </a:srgbClr>
                    </a:solidFill>
                    <a:ln w="38100" cap="flat" cmpd="sng" algn="ctr">
                      <a:solidFill>
                        <a:sysClr val="window" lastClr="FFFFFF"/>
                      </a:solidFill>
                      <a:prstDash val="solid"/>
                      <a:miter lim="800000"/>
                    </a:ln>
                    <a:effectLst/>
                  </p:spPr>
                  <p:txBody>
                    <a:bodyPr rtlCol="0" anchor="ctr"/>
                    <a:lstStyle/>
                    <a:p>
                      <a:pPr algn="ctr" defTabSz="623346">
                        <a:defRPr/>
                      </a:pPr>
                      <a:endParaRPr lang="es-CO" sz="1000" kern="0">
                        <a:solidFill>
                          <a:prstClr val="white"/>
                        </a:solidFill>
                        <a:latin typeface="Calibri" panose="020F0502020204030204"/>
                      </a:endParaRPr>
                    </a:p>
                  </p:txBody>
                </p:sp>
                <p:sp>
                  <p:nvSpPr>
                    <p:cNvPr id="22" name="Elipse 21">
                      <a:extLst>
                        <a:ext uri="{FF2B5EF4-FFF2-40B4-BE49-F238E27FC236}">
                          <a16:creationId xmlns:a16="http://schemas.microsoft.com/office/drawing/2014/main" id="{31EC1BA0-E837-1508-DAB3-8A122E18AF68}"/>
                        </a:ext>
                      </a:extLst>
                    </p:cNvPr>
                    <p:cNvSpPr/>
                    <p:nvPr/>
                  </p:nvSpPr>
                  <p:spPr>
                    <a:xfrm>
                      <a:off x="1307527" y="507646"/>
                      <a:ext cx="2773002" cy="2503864"/>
                    </a:xfrm>
                    <a:prstGeom prst="ellipse">
                      <a:avLst/>
                    </a:prstGeom>
                    <a:solidFill>
                      <a:srgbClr val="B65A4F">
                        <a:alpha val="90000"/>
                      </a:srgbClr>
                    </a:solidFill>
                    <a:ln w="38100" cap="flat" cmpd="sng" algn="ctr">
                      <a:solidFill>
                        <a:sysClr val="window" lastClr="FFFFFF"/>
                      </a:solidFill>
                      <a:prstDash val="solid"/>
                      <a:miter lim="800000"/>
                    </a:ln>
                    <a:effectLst/>
                  </p:spPr>
                  <p:txBody>
                    <a:bodyPr rtlCol="0" anchor="ctr"/>
                    <a:lstStyle/>
                    <a:p>
                      <a:pPr algn="ctr" defTabSz="623346">
                        <a:defRPr/>
                      </a:pPr>
                      <a:endParaRPr lang="es-CO" sz="1000" kern="0">
                        <a:solidFill>
                          <a:prstClr val="white"/>
                        </a:solidFill>
                        <a:latin typeface="Calibri" panose="020F0502020204030204"/>
                      </a:endParaRPr>
                    </a:p>
                  </p:txBody>
                </p:sp>
                <p:sp>
                  <p:nvSpPr>
                    <p:cNvPr id="23" name="Forma libre: forma 22">
                      <a:extLst>
                        <a:ext uri="{FF2B5EF4-FFF2-40B4-BE49-F238E27FC236}">
                          <a16:creationId xmlns:a16="http://schemas.microsoft.com/office/drawing/2014/main" id="{DBDDFBEF-7B59-B922-3BB0-6D5D83F8A0E9}"/>
                        </a:ext>
                      </a:extLst>
                    </p:cNvPr>
                    <p:cNvSpPr/>
                    <p:nvPr/>
                  </p:nvSpPr>
                  <p:spPr>
                    <a:xfrm>
                      <a:off x="1205990" y="2849817"/>
                      <a:ext cx="553012" cy="1531559"/>
                    </a:xfrm>
                    <a:custGeom>
                      <a:avLst/>
                      <a:gdLst>
                        <a:gd name="connsiteX0" fmla="*/ 262209 w 603109"/>
                        <a:gd name="connsiteY0" fmla="*/ 0 h 1292364"/>
                        <a:gd name="connsiteX1" fmla="*/ 329591 w 603109"/>
                        <a:gd name="connsiteY1" fmla="*/ 49515 h 1292364"/>
                        <a:gd name="connsiteX2" fmla="*/ 603109 w 603109"/>
                        <a:gd name="connsiteY2" fmla="*/ 637626 h 1292364"/>
                        <a:gd name="connsiteX3" fmla="*/ 329591 w 603109"/>
                        <a:gd name="connsiteY3" fmla="*/ 1225738 h 1292364"/>
                        <a:gd name="connsiteX4" fmla="*/ 238923 w 603109"/>
                        <a:gd name="connsiteY4" fmla="*/ 1292364 h 1292364"/>
                        <a:gd name="connsiteX5" fmla="*/ 206005 w 603109"/>
                        <a:gd name="connsiteY5" fmla="*/ 1256971 h 1292364"/>
                        <a:gd name="connsiteX6" fmla="*/ 0 w 603109"/>
                        <a:gd name="connsiteY6" fmla="*/ 658700 h 1292364"/>
                        <a:gd name="connsiteX7" fmla="*/ 206005 w 603109"/>
                        <a:gd name="connsiteY7" fmla="*/ 60429 h 129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3109" h="1292364">
                          <a:moveTo>
                            <a:pt x="262209" y="0"/>
                          </a:moveTo>
                          <a:lnTo>
                            <a:pt x="329591" y="49515"/>
                          </a:lnTo>
                          <a:cubicBezTo>
                            <a:pt x="498584" y="200025"/>
                            <a:pt x="603109" y="407954"/>
                            <a:pt x="603109" y="637626"/>
                          </a:cubicBezTo>
                          <a:cubicBezTo>
                            <a:pt x="603109" y="867298"/>
                            <a:pt x="498584" y="1075227"/>
                            <a:pt x="329591" y="1225738"/>
                          </a:cubicBezTo>
                          <a:lnTo>
                            <a:pt x="238923" y="1292364"/>
                          </a:lnTo>
                          <a:lnTo>
                            <a:pt x="206005" y="1256971"/>
                          </a:lnTo>
                          <a:cubicBezTo>
                            <a:pt x="75944" y="1086191"/>
                            <a:pt x="0" y="880313"/>
                            <a:pt x="0" y="658700"/>
                          </a:cubicBezTo>
                          <a:cubicBezTo>
                            <a:pt x="0" y="437087"/>
                            <a:pt x="75944" y="231209"/>
                            <a:pt x="206005" y="60429"/>
                          </a:cubicBezTo>
                          <a:close/>
                        </a:path>
                      </a:pathLst>
                    </a:custGeom>
                    <a:solidFill>
                      <a:srgbClr val="424289"/>
                    </a:solidFill>
                    <a:ln w="12700" cap="flat" cmpd="sng" algn="ctr">
                      <a:noFill/>
                      <a:prstDash val="solid"/>
                      <a:miter lim="800000"/>
                    </a:ln>
                    <a:effectLst/>
                  </p:spPr>
                  <p:txBody>
                    <a:bodyPr wrap="square" rtlCol="0" anchor="ctr">
                      <a:noAutofit/>
                    </a:bodyPr>
                    <a:lstStyle/>
                    <a:p>
                      <a:pPr algn="ctr" defTabSz="623346">
                        <a:defRPr/>
                      </a:pPr>
                      <a:endParaRPr lang="es-CO" sz="1000" kern="0">
                        <a:solidFill>
                          <a:prstClr val="white"/>
                        </a:solidFill>
                        <a:latin typeface="Calibri" panose="020F0502020204030204"/>
                      </a:endParaRPr>
                    </a:p>
                  </p:txBody>
                </p:sp>
                <p:sp>
                  <p:nvSpPr>
                    <p:cNvPr id="24" name="Forma libre: forma 23">
                      <a:extLst>
                        <a:ext uri="{FF2B5EF4-FFF2-40B4-BE49-F238E27FC236}">
                          <a16:creationId xmlns:a16="http://schemas.microsoft.com/office/drawing/2014/main" id="{9CBA7CB4-6C9D-4DA3-0C74-1B07ABA55544}"/>
                        </a:ext>
                      </a:extLst>
                    </p:cNvPr>
                    <p:cNvSpPr/>
                    <p:nvPr/>
                  </p:nvSpPr>
                  <p:spPr>
                    <a:xfrm>
                      <a:off x="1755199" y="2400388"/>
                      <a:ext cx="1876509" cy="595193"/>
                    </a:xfrm>
                    <a:custGeom>
                      <a:avLst/>
                      <a:gdLst>
                        <a:gd name="connsiteX0" fmla="*/ 699129 w 1388693"/>
                        <a:gd name="connsiteY0" fmla="*/ 0 h 476289"/>
                        <a:gd name="connsiteX1" fmla="*/ 1373544 w 1388693"/>
                        <a:gd name="connsiteY1" fmla="*/ 182747 h 476289"/>
                        <a:gd name="connsiteX2" fmla="*/ 1388693 w 1388693"/>
                        <a:gd name="connsiteY2" fmla="*/ 192796 h 476289"/>
                        <a:gd name="connsiteX3" fmla="*/ 1351740 w 1388693"/>
                        <a:gd name="connsiteY3" fmla="*/ 232686 h 476289"/>
                        <a:gd name="connsiteX4" fmla="*/ 691407 w 1388693"/>
                        <a:gd name="connsiteY4" fmla="*/ 476289 h 476289"/>
                        <a:gd name="connsiteX5" fmla="*/ 31075 w 1388693"/>
                        <a:gd name="connsiteY5" fmla="*/ 232686 h 476289"/>
                        <a:gd name="connsiteX6" fmla="*/ 0 w 1388693"/>
                        <a:gd name="connsiteY6" fmla="*/ 199142 h 476289"/>
                        <a:gd name="connsiteX7" fmla="*/ 24715 w 1388693"/>
                        <a:gd name="connsiteY7" fmla="*/ 182747 h 476289"/>
                        <a:gd name="connsiteX8" fmla="*/ 699129 w 1388693"/>
                        <a:gd name="connsiteY8" fmla="*/ 0 h 476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88693" h="476289">
                          <a:moveTo>
                            <a:pt x="699129" y="0"/>
                          </a:moveTo>
                          <a:cubicBezTo>
                            <a:pt x="948947" y="0"/>
                            <a:pt x="1181028" y="67370"/>
                            <a:pt x="1373544" y="182747"/>
                          </a:cubicBezTo>
                          <a:lnTo>
                            <a:pt x="1388693" y="192796"/>
                          </a:lnTo>
                          <a:lnTo>
                            <a:pt x="1351740" y="232686"/>
                          </a:lnTo>
                          <a:cubicBezTo>
                            <a:pt x="1182746" y="383196"/>
                            <a:pt x="949283" y="476289"/>
                            <a:pt x="691407" y="476289"/>
                          </a:cubicBezTo>
                          <a:cubicBezTo>
                            <a:pt x="433531" y="476289"/>
                            <a:pt x="200068" y="383196"/>
                            <a:pt x="31075" y="232686"/>
                          </a:cubicBezTo>
                          <a:lnTo>
                            <a:pt x="0" y="199142"/>
                          </a:lnTo>
                          <a:lnTo>
                            <a:pt x="24715" y="182747"/>
                          </a:lnTo>
                          <a:cubicBezTo>
                            <a:pt x="217230" y="67370"/>
                            <a:pt x="449311" y="0"/>
                            <a:pt x="699129" y="0"/>
                          </a:cubicBezTo>
                          <a:close/>
                        </a:path>
                      </a:pathLst>
                    </a:custGeom>
                    <a:solidFill>
                      <a:srgbClr val="632534"/>
                    </a:solidFill>
                    <a:ln w="12700" cap="flat" cmpd="sng" algn="ctr">
                      <a:noFill/>
                      <a:prstDash val="solid"/>
                      <a:miter lim="800000"/>
                    </a:ln>
                    <a:effectLst/>
                  </p:spPr>
                  <p:txBody>
                    <a:bodyPr wrap="square" rtlCol="0" anchor="ctr">
                      <a:noAutofit/>
                    </a:bodyPr>
                    <a:lstStyle/>
                    <a:p>
                      <a:pPr algn="ctr" defTabSz="623346">
                        <a:defRPr/>
                      </a:pPr>
                      <a:endParaRPr lang="es-CO" sz="1000" kern="0">
                        <a:solidFill>
                          <a:prstClr val="white"/>
                        </a:solidFill>
                        <a:latin typeface="Calibri" panose="020F0502020204030204"/>
                      </a:endParaRPr>
                    </a:p>
                  </p:txBody>
                </p:sp>
                <p:sp>
                  <p:nvSpPr>
                    <p:cNvPr id="25" name="Forma libre: forma 24">
                      <a:extLst>
                        <a:ext uri="{FF2B5EF4-FFF2-40B4-BE49-F238E27FC236}">
                          <a16:creationId xmlns:a16="http://schemas.microsoft.com/office/drawing/2014/main" id="{EC5F2074-F243-26CF-BAE9-2BE34811A9F3}"/>
                        </a:ext>
                      </a:extLst>
                    </p:cNvPr>
                    <p:cNvSpPr/>
                    <p:nvPr/>
                  </p:nvSpPr>
                  <p:spPr>
                    <a:xfrm>
                      <a:off x="3613446" y="2886502"/>
                      <a:ext cx="538424" cy="1553012"/>
                    </a:xfrm>
                    <a:custGeom>
                      <a:avLst/>
                      <a:gdLst>
                        <a:gd name="connsiteX0" fmla="*/ 328826 w 583123"/>
                        <a:gd name="connsiteY0" fmla="*/ 0 h 1274915"/>
                        <a:gd name="connsiteX1" fmla="*/ 377118 w 583123"/>
                        <a:gd name="connsiteY1" fmla="*/ 51922 h 1274915"/>
                        <a:gd name="connsiteX2" fmla="*/ 583123 w 583123"/>
                        <a:gd name="connsiteY2" fmla="*/ 650193 h 1274915"/>
                        <a:gd name="connsiteX3" fmla="*/ 377118 w 583123"/>
                        <a:gd name="connsiteY3" fmla="*/ 1248464 h 1274915"/>
                        <a:gd name="connsiteX4" fmla="*/ 352516 w 583123"/>
                        <a:gd name="connsiteY4" fmla="*/ 1274915 h 1274915"/>
                        <a:gd name="connsiteX5" fmla="*/ 273519 w 583123"/>
                        <a:gd name="connsiteY5" fmla="*/ 1216865 h 1274915"/>
                        <a:gd name="connsiteX6" fmla="*/ 0 w 583123"/>
                        <a:gd name="connsiteY6" fmla="*/ 628753 h 1274915"/>
                        <a:gd name="connsiteX7" fmla="*/ 273519 w 583123"/>
                        <a:gd name="connsiteY7" fmla="*/ 40642 h 1274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3123" h="1274915">
                          <a:moveTo>
                            <a:pt x="328826" y="0"/>
                          </a:moveTo>
                          <a:lnTo>
                            <a:pt x="377118" y="51922"/>
                          </a:lnTo>
                          <a:cubicBezTo>
                            <a:pt x="507179" y="222702"/>
                            <a:pt x="583123" y="428580"/>
                            <a:pt x="583123" y="650193"/>
                          </a:cubicBezTo>
                          <a:cubicBezTo>
                            <a:pt x="583123" y="871806"/>
                            <a:pt x="507179" y="1077684"/>
                            <a:pt x="377118" y="1248464"/>
                          </a:cubicBezTo>
                          <a:lnTo>
                            <a:pt x="352516" y="1274915"/>
                          </a:lnTo>
                          <a:lnTo>
                            <a:pt x="273519" y="1216865"/>
                          </a:lnTo>
                          <a:cubicBezTo>
                            <a:pt x="104525" y="1066354"/>
                            <a:pt x="0" y="858425"/>
                            <a:pt x="0" y="628753"/>
                          </a:cubicBezTo>
                          <a:cubicBezTo>
                            <a:pt x="0" y="399081"/>
                            <a:pt x="104525" y="191152"/>
                            <a:pt x="273519" y="40642"/>
                          </a:cubicBezTo>
                          <a:close/>
                        </a:path>
                      </a:pathLst>
                    </a:custGeom>
                    <a:solidFill>
                      <a:srgbClr val="544941"/>
                    </a:solidFill>
                    <a:ln w="12700" cap="flat" cmpd="sng" algn="ctr">
                      <a:noFill/>
                      <a:prstDash val="solid"/>
                      <a:miter lim="800000"/>
                    </a:ln>
                    <a:effectLst/>
                  </p:spPr>
                  <p:txBody>
                    <a:bodyPr wrap="square" rtlCol="0" anchor="ctr">
                      <a:noAutofit/>
                    </a:bodyPr>
                    <a:lstStyle/>
                    <a:p>
                      <a:pPr algn="ctr" defTabSz="623346">
                        <a:defRPr/>
                      </a:pPr>
                      <a:endParaRPr lang="es-CO" sz="1000" kern="0">
                        <a:solidFill>
                          <a:prstClr val="white"/>
                        </a:solidFill>
                        <a:latin typeface="Calibri" panose="020F0502020204030204"/>
                      </a:endParaRPr>
                    </a:p>
                  </p:txBody>
                </p:sp>
                <p:sp>
                  <p:nvSpPr>
                    <p:cNvPr id="26" name="Forma libre: forma 25">
                      <a:extLst>
                        <a:ext uri="{FF2B5EF4-FFF2-40B4-BE49-F238E27FC236}">
                          <a16:creationId xmlns:a16="http://schemas.microsoft.com/office/drawing/2014/main" id="{E093E341-BDA2-7352-D035-6CA79F49E784}"/>
                        </a:ext>
                      </a:extLst>
                    </p:cNvPr>
                    <p:cNvSpPr/>
                    <p:nvPr/>
                  </p:nvSpPr>
                  <p:spPr>
                    <a:xfrm>
                      <a:off x="1755199" y="4277341"/>
                      <a:ext cx="1847382" cy="558672"/>
                    </a:xfrm>
                    <a:custGeom>
                      <a:avLst/>
                      <a:gdLst>
                        <a:gd name="connsiteX0" fmla="*/ 692324 w 1382256"/>
                        <a:gd name="connsiteY0" fmla="*/ 0 h 470679"/>
                        <a:gd name="connsiteX1" fmla="*/ 1352657 w 1382256"/>
                        <a:gd name="connsiteY1" fmla="*/ 243604 h 470679"/>
                        <a:gd name="connsiteX2" fmla="*/ 1382256 w 1382256"/>
                        <a:gd name="connsiteY2" fmla="*/ 275555 h 470679"/>
                        <a:gd name="connsiteX3" fmla="*/ 1363597 w 1382256"/>
                        <a:gd name="connsiteY3" fmla="*/ 287933 h 470679"/>
                        <a:gd name="connsiteX4" fmla="*/ 689182 w 1382256"/>
                        <a:gd name="connsiteY4" fmla="*/ 470679 h 470679"/>
                        <a:gd name="connsiteX5" fmla="*/ 14768 w 1382256"/>
                        <a:gd name="connsiteY5" fmla="*/ 287933 h 470679"/>
                        <a:gd name="connsiteX6" fmla="*/ 0 w 1382256"/>
                        <a:gd name="connsiteY6" fmla="*/ 278137 h 470679"/>
                        <a:gd name="connsiteX7" fmla="*/ 31992 w 1382256"/>
                        <a:gd name="connsiteY7" fmla="*/ 243604 h 470679"/>
                        <a:gd name="connsiteX8" fmla="*/ 692324 w 1382256"/>
                        <a:gd name="connsiteY8" fmla="*/ 0 h 470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82256" h="470679">
                          <a:moveTo>
                            <a:pt x="692324" y="0"/>
                          </a:moveTo>
                          <a:cubicBezTo>
                            <a:pt x="950200" y="0"/>
                            <a:pt x="1183663" y="93093"/>
                            <a:pt x="1352657" y="243604"/>
                          </a:cubicBezTo>
                          <a:lnTo>
                            <a:pt x="1382256" y="275555"/>
                          </a:lnTo>
                          <a:lnTo>
                            <a:pt x="1363597" y="287933"/>
                          </a:lnTo>
                          <a:cubicBezTo>
                            <a:pt x="1171081" y="403309"/>
                            <a:pt x="939000" y="470679"/>
                            <a:pt x="689182" y="470679"/>
                          </a:cubicBezTo>
                          <a:cubicBezTo>
                            <a:pt x="439364" y="470679"/>
                            <a:pt x="207283" y="403309"/>
                            <a:pt x="14768" y="287933"/>
                          </a:cubicBezTo>
                          <a:lnTo>
                            <a:pt x="0" y="278137"/>
                          </a:lnTo>
                          <a:lnTo>
                            <a:pt x="31992" y="243604"/>
                          </a:lnTo>
                          <a:cubicBezTo>
                            <a:pt x="200985" y="93093"/>
                            <a:pt x="434448" y="0"/>
                            <a:pt x="692324" y="0"/>
                          </a:cubicBezTo>
                          <a:close/>
                        </a:path>
                      </a:pathLst>
                    </a:custGeom>
                    <a:solidFill>
                      <a:srgbClr val="7A4B3B"/>
                    </a:solidFill>
                    <a:ln w="12700" cap="flat" cmpd="sng" algn="ctr">
                      <a:noFill/>
                      <a:prstDash val="solid"/>
                      <a:miter lim="800000"/>
                    </a:ln>
                    <a:effectLst/>
                  </p:spPr>
                  <p:txBody>
                    <a:bodyPr wrap="square" rtlCol="0" anchor="ctr">
                      <a:noAutofit/>
                    </a:bodyPr>
                    <a:lstStyle/>
                    <a:p>
                      <a:pPr algn="ctr" defTabSz="623346">
                        <a:defRPr/>
                      </a:pPr>
                      <a:endParaRPr lang="es-CO" sz="1000" kern="0">
                        <a:solidFill>
                          <a:prstClr val="white"/>
                        </a:solidFill>
                        <a:latin typeface="Calibri" panose="020F0502020204030204"/>
                      </a:endParaRPr>
                    </a:p>
                  </p:txBody>
                </p:sp>
                <p:sp>
                  <p:nvSpPr>
                    <p:cNvPr id="27" name="CuadroTexto 26">
                      <a:extLst>
                        <a:ext uri="{FF2B5EF4-FFF2-40B4-BE49-F238E27FC236}">
                          <a16:creationId xmlns:a16="http://schemas.microsoft.com/office/drawing/2014/main" id="{85B0C1E9-1C78-1854-66FB-DDD647C3EA63}"/>
                        </a:ext>
                      </a:extLst>
                    </p:cNvPr>
                    <p:cNvSpPr txBox="1"/>
                    <p:nvPr/>
                  </p:nvSpPr>
                  <p:spPr>
                    <a:xfrm>
                      <a:off x="1155456" y="854866"/>
                      <a:ext cx="2510868" cy="1052024"/>
                    </a:xfrm>
                    <a:prstGeom prst="rect">
                      <a:avLst/>
                    </a:prstGeom>
                    <a:noFill/>
                  </p:spPr>
                  <p:txBody>
                    <a:bodyPr wrap="square" rtlCol="0">
                      <a:spAutoFit/>
                    </a:bodyPr>
                    <a:lstStyle/>
                    <a:p>
                      <a:pPr algn="ctr" defTabSz="623346">
                        <a:defRPr/>
                      </a:pPr>
                      <a:r>
                        <a:rPr lang="es-ES" sz="1000" b="1" kern="0">
                          <a:solidFill>
                            <a:prstClr val="white"/>
                          </a:solidFill>
                          <a:latin typeface="Museo Sans Condensed" panose="02000000000000000000" pitchFamily="2" charset="0"/>
                          <a:ea typeface="Tahoma" panose="020B0604030504040204" pitchFamily="34" charset="0"/>
                          <a:cs typeface="Tahoma" panose="020B0604030504040204" pitchFamily="34" charset="0"/>
                        </a:rPr>
                        <a:t>GESTIÓN </a:t>
                      </a:r>
                    </a:p>
                    <a:p>
                      <a:pPr algn="ctr" defTabSz="623346">
                        <a:defRPr/>
                      </a:pPr>
                      <a:r>
                        <a:rPr lang="es-ES" sz="1000" b="1" kern="0">
                          <a:solidFill>
                            <a:prstClr val="white"/>
                          </a:solidFill>
                          <a:latin typeface="Museo Sans Condensed" panose="02000000000000000000" pitchFamily="2" charset="0"/>
                          <a:ea typeface="Tahoma" panose="020B0604030504040204" pitchFamily="34" charset="0"/>
                          <a:cs typeface="Tahoma" panose="020B0604030504040204" pitchFamily="34" charset="0"/>
                        </a:rPr>
                        <a:t>DEL RIESGO</a:t>
                      </a:r>
                    </a:p>
                    <a:p>
                      <a:pPr algn="ctr" defTabSz="623346">
                        <a:defRPr/>
                      </a:pPr>
                      <a:r>
                        <a:rPr lang="es-ES" sz="1000" b="1" kern="0">
                          <a:solidFill>
                            <a:prstClr val="white"/>
                          </a:solidFill>
                          <a:latin typeface="Museo Sans Condensed" panose="02000000000000000000" pitchFamily="2" charset="0"/>
                          <a:ea typeface="Tahoma" panose="020B0604030504040204" pitchFamily="34" charset="0"/>
                          <a:cs typeface="Tahoma" panose="020B0604030504040204" pitchFamily="34" charset="0"/>
                        </a:rPr>
                        <a:t>DE INCENDIOS</a:t>
                      </a:r>
                    </a:p>
                    <a:p>
                      <a:pPr algn="ctr" defTabSz="623346">
                        <a:defRPr/>
                      </a:pPr>
                      <a:endParaRPr lang="es-CO" sz="1000" b="1" kern="0">
                        <a:solidFill>
                          <a:prstClr val="white"/>
                        </a:solidFill>
                        <a:latin typeface="Museo Sans Condensed" panose="02000000000000000000" pitchFamily="2" charset="0"/>
                        <a:ea typeface="Tahoma" panose="020B0604030504040204" pitchFamily="34" charset="0"/>
                        <a:cs typeface="Tahoma" panose="020B0604030504040204" pitchFamily="34" charset="0"/>
                      </a:endParaRPr>
                    </a:p>
                  </p:txBody>
                </p:sp>
                <p:sp>
                  <p:nvSpPr>
                    <p:cNvPr id="28" name="CuadroTexto 27">
                      <a:extLst>
                        <a:ext uri="{FF2B5EF4-FFF2-40B4-BE49-F238E27FC236}">
                          <a16:creationId xmlns:a16="http://schemas.microsoft.com/office/drawing/2014/main" id="{E3312452-D436-AA5D-5DEA-F40BBCD4C00C}"/>
                        </a:ext>
                      </a:extLst>
                    </p:cNvPr>
                    <p:cNvSpPr txBox="1"/>
                    <p:nvPr/>
                  </p:nvSpPr>
                  <p:spPr>
                    <a:xfrm>
                      <a:off x="-879950" y="3172944"/>
                      <a:ext cx="1691148" cy="594622"/>
                    </a:xfrm>
                    <a:prstGeom prst="rect">
                      <a:avLst/>
                    </a:prstGeom>
                    <a:noFill/>
                  </p:spPr>
                  <p:txBody>
                    <a:bodyPr wrap="square" rtlCol="0">
                      <a:spAutoFit/>
                    </a:bodyPr>
                    <a:lstStyle/>
                    <a:p>
                      <a:pPr algn="ctr" defTabSz="623346">
                        <a:defRPr/>
                      </a:pPr>
                      <a:r>
                        <a:rPr lang="es-ES" sz="1000" b="1" kern="0">
                          <a:solidFill>
                            <a:prstClr val="black"/>
                          </a:solidFill>
                          <a:latin typeface="Museo Sans Condensed" panose="02000000000000000000" pitchFamily="2" charset="0"/>
                          <a:ea typeface="Tahoma" panose="020B0604030504040204" pitchFamily="34" charset="0"/>
                          <a:cs typeface="Tahoma" panose="020B0604030504040204" pitchFamily="34" charset="0"/>
                        </a:rPr>
                        <a:t>OPERACIÓN </a:t>
                      </a:r>
                    </a:p>
                    <a:p>
                      <a:pPr algn="ctr" defTabSz="623346">
                        <a:defRPr/>
                      </a:pPr>
                      <a:r>
                        <a:rPr lang="es-ES" sz="1000" b="1" kern="0">
                          <a:solidFill>
                            <a:prstClr val="black"/>
                          </a:solidFill>
                          <a:latin typeface="Museo Sans Condensed" panose="02000000000000000000" pitchFamily="2" charset="0"/>
                          <a:ea typeface="Tahoma" panose="020B0604030504040204" pitchFamily="34" charset="0"/>
                          <a:cs typeface="Tahoma" panose="020B0604030504040204" pitchFamily="34" charset="0"/>
                        </a:rPr>
                        <a:t>Y RESPUESTA</a:t>
                      </a:r>
                    </a:p>
                  </p:txBody>
                </p:sp>
                <p:sp>
                  <p:nvSpPr>
                    <p:cNvPr id="29" name="CuadroTexto 28">
                      <a:extLst>
                        <a:ext uri="{FF2B5EF4-FFF2-40B4-BE49-F238E27FC236}">
                          <a16:creationId xmlns:a16="http://schemas.microsoft.com/office/drawing/2014/main" id="{210C5637-832F-F7C4-1B12-793C05C565A1}"/>
                        </a:ext>
                      </a:extLst>
                    </p:cNvPr>
                    <p:cNvSpPr txBox="1"/>
                    <p:nvPr/>
                  </p:nvSpPr>
                  <p:spPr>
                    <a:xfrm>
                      <a:off x="4451519" y="3228823"/>
                      <a:ext cx="1691147" cy="594622"/>
                    </a:xfrm>
                    <a:prstGeom prst="rect">
                      <a:avLst/>
                    </a:prstGeom>
                    <a:noFill/>
                  </p:spPr>
                  <p:txBody>
                    <a:bodyPr wrap="square" rtlCol="0">
                      <a:spAutoFit/>
                    </a:bodyPr>
                    <a:lstStyle/>
                    <a:p>
                      <a:pPr algn="ctr" defTabSz="623346">
                        <a:defRPr/>
                      </a:pPr>
                      <a:r>
                        <a:rPr lang="es-ES" sz="1000" b="1" kern="0">
                          <a:solidFill>
                            <a:prstClr val="black"/>
                          </a:solidFill>
                          <a:latin typeface="Museo Sans Condensed" panose="02000000000000000000" pitchFamily="2" charset="0"/>
                          <a:ea typeface="Tahoma" panose="020B0604030504040204" pitchFamily="34" charset="0"/>
                          <a:cs typeface="Tahoma" panose="020B0604030504040204" pitchFamily="34" charset="0"/>
                        </a:rPr>
                        <a:t>TALENTO</a:t>
                      </a:r>
                    </a:p>
                    <a:p>
                      <a:pPr algn="ctr" defTabSz="623346">
                        <a:defRPr/>
                      </a:pPr>
                      <a:r>
                        <a:rPr lang="es-ES" sz="1000" b="1" kern="0">
                          <a:solidFill>
                            <a:prstClr val="black"/>
                          </a:solidFill>
                          <a:latin typeface="Museo Sans Condensed" panose="02000000000000000000" pitchFamily="2" charset="0"/>
                          <a:ea typeface="Tahoma" panose="020B0604030504040204" pitchFamily="34" charset="0"/>
                          <a:cs typeface="Tahoma" panose="020B0604030504040204" pitchFamily="34" charset="0"/>
                        </a:rPr>
                        <a:t> HUMANO</a:t>
                      </a:r>
                    </a:p>
                  </p:txBody>
                </p:sp>
                <p:sp>
                  <p:nvSpPr>
                    <p:cNvPr id="30" name="CuadroTexto 29">
                      <a:extLst>
                        <a:ext uri="{FF2B5EF4-FFF2-40B4-BE49-F238E27FC236}">
                          <a16:creationId xmlns:a16="http://schemas.microsoft.com/office/drawing/2014/main" id="{6BF452EB-D2C7-84E0-11A4-91DC13A96DEE}"/>
                        </a:ext>
                      </a:extLst>
                    </p:cNvPr>
                    <p:cNvSpPr txBox="1"/>
                    <p:nvPr/>
                  </p:nvSpPr>
                  <p:spPr>
                    <a:xfrm>
                      <a:off x="1584290" y="5359710"/>
                      <a:ext cx="1691147" cy="548883"/>
                    </a:xfrm>
                    <a:prstGeom prst="rect">
                      <a:avLst/>
                    </a:prstGeom>
                    <a:noFill/>
                  </p:spPr>
                  <p:txBody>
                    <a:bodyPr wrap="square" rtlCol="0">
                      <a:spAutoFit/>
                    </a:bodyPr>
                    <a:lstStyle/>
                    <a:p>
                      <a:pPr algn="ctr" defTabSz="623346">
                        <a:defRPr/>
                      </a:pPr>
                      <a:r>
                        <a:rPr lang="es-ES" sz="900" b="1" kern="0">
                          <a:solidFill>
                            <a:prstClr val="black"/>
                          </a:solidFill>
                          <a:latin typeface="Museo Sans Condensed" panose="02000000000000000000" pitchFamily="2" charset="0"/>
                          <a:ea typeface="Tahoma" panose="020B0604030504040204" pitchFamily="34" charset="0"/>
                          <a:cs typeface="Tahoma" panose="020B0604030504040204" pitchFamily="34" charset="0"/>
                        </a:rPr>
                        <a:t>FORTALECIMIENTO</a:t>
                      </a:r>
                    </a:p>
                    <a:p>
                      <a:pPr algn="ctr" defTabSz="623346">
                        <a:defRPr/>
                      </a:pPr>
                      <a:r>
                        <a:rPr lang="es-ES" sz="900" b="1" kern="0">
                          <a:solidFill>
                            <a:prstClr val="black"/>
                          </a:solidFill>
                          <a:latin typeface="Museo Sans Condensed" panose="02000000000000000000" pitchFamily="2" charset="0"/>
                          <a:ea typeface="Tahoma" panose="020B0604030504040204" pitchFamily="34" charset="0"/>
                          <a:cs typeface="Tahoma" panose="020B0604030504040204" pitchFamily="34" charset="0"/>
                        </a:rPr>
                        <a:t>INSTITUCIONAL</a:t>
                      </a:r>
                    </a:p>
                  </p:txBody>
                </p:sp>
                <p:sp>
                  <p:nvSpPr>
                    <p:cNvPr id="31" name="CuadroTexto 30">
                      <a:extLst>
                        <a:ext uri="{FF2B5EF4-FFF2-40B4-BE49-F238E27FC236}">
                          <a16:creationId xmlns:a16="http://schemas.microsoft.com/office/drawing/2014/main" id="{CB77AC78-B235-5BA0-9E80-74DFBF69B26B}"/>
                        </a:ext>
                      </a:extLst>
                    </p:cNvPr>
                    <p:cNvSpPr txBox="1"/>
                    <p:nvPr/>
                  </p:nvSpPr>
                  <p:spPr>
                    <a:xfrm>
                      <a:off x="1853971" y="2544733"/>
                      <a:ext cx="1691147" cy="299372"/>
                    </a:xfrm>
                    <a:prstGeom prst="rect">
                      <a:avLst/>
                    </a:prstGeom>
                    <a:noFill/>
                  </p:spPr>
                  <p:txBody>
                    <a:bodyPr wrap="square" lIns="62334" tIns="31167" rIns="62334" bIns="31167" rtlCol="0" anchor="t">
                      <a:spAutoFit/>
                    </a:bodyPr>
                    <a:lstStyle/>
                    <a:p>
                      <a:pPr algn="ctr" defTabSz="623346">
                        <a:defRPr/>
                      </a:pPr>
                      <a:r>
                        <a:rPr lang="es-ES" sz="900" b="1" kern="0">
                          <a:solidFill>
                            <a:prstClr val="white"/>
                          </a:solidFill>
                          <a:latin typeface="Museo Sans Condensed"/>
                          <a:ea typeface="Tahoma"/>
                          <a:cs typeface="Tahoma"/>
                        </a:rPr>
                        <a:t>Corresponsabilidad</a:t>
                      </a:r>
                    </a:p>
                  </p:txBody>
                </p:sp>
                <p:sp>
                  <p:nvSpPr>
                    <p:cNvPr id="32" name="CuadroTexto 31">
                      <a:extLst>
                        <a:ext uri="{FF2B5EF4-FFF2-40B4-BE49-F238E27FC236}">
                          <a16:creationId xmlns:a16="http://schemas.microsoft.com/office/drawing/2014/main" id="{CF40D2A9-0EBA-1D3F-8523-D6537518E19C}"/>
                        </a:ext>
                      </a:extLst>
                    </p:cNvPr>
                    <p:cNvSpPr txBox="1"/>
                    <p:nvPr/>
                  </p:nvSpPr>
                  <p:spPr>
                    <a:xfrm>
                      <a:off x="1780853" y="4356715"/>
                      <a:ext cx="1785086" cy="365921"/>
                    </a:xfrm>
                    <a:prstGeom prst="rect">
                      <a:avLst/>
                    </a:prstGeom>
                    <a:noFill/>
                  </p:spPr>
                  <p:txBody>
                    <a:bodyPr wrap="square" rtlCol="0">
                      <a:spAutoFit/>
                    </a:bodyPr>
                    <a:lstStyle/>
                    <a:p>
                      <a:pPr algn="ctr" defTabSz="623346">
                        <a:defRPr/>
                      </a:pPr>
                      <a:r>
                        <a:rPr lang="es-ES" sz="1000" b="1" kern="0">
                          <a:solidFill>
                            <a:prstClr val="white"/>
                          </a:solidFill>
                          <a:latin typeface="Museo Sans Condensed" panose="02000000000000000000" pitchFamily="2" charset="0"/>
                          <a:ea typeface="Tahoma" panose="020B0604030504040204" pitchFamily="34" charset="0"/>
                          <a:cs typeface="Tahoma" panose="020B0604030504040204" pitchFamily="34" charset="0"/>
                        </a:rPr>
                        <a:t>Confianza</a:t>
                      </a:r>
                    </a:p>
                  </p:txBody>
                </p:sp>
                <p:sp>
                  <p:nvSpPr>
                    <p:cNvPr id="33" name="CuadroTexto 32">
                      <a:extLst>
                        <a:ext uri="{FF2B5EF4-FFF2-40B4-BE49-F238E27FC236}">
                          <a16:creationId xmlns:a16="http://schemas.microsoft.com/office/drawing/2014/main" id="{DD2F6EF4-C743-8C21-2FD7-9716B6355D5B}"/>
                        </a:ext>
                      </a:extLst>
                    </p:cNvPr>
                    <p:cNvSpPr txBox="1"/>
                    <p:nvPr/>
                  </p:nvSpPr>
                  <p:spPr>
                    <a:xfrm rot="16200000">
                      <a:off x="639473" y="3450020"/>
                      <a:ext cx="1691148" cy="369609"/>
                    </a:xfrm>
                    <a:prstGeom prst="rect">
                      <a:avLst/>
                    </a:prstGeom>
                    <a:noFill/>
                  </p:spPr>
                  <p:txBody>
                    <a:bodyPr wrap="square" rtlCol="0">
                      <a:spAutoFit/>
                    </a:bodyPr>
                    <a:lstStyle/>
                    <a:p>
                      <a:pPr algn="ctr" defTabSz="623346">
                        <a:defRPr/>
                      </a:pPr>
                      <a:r>
                        <a:rPr lang="es-ES" sz="1000" b="1" kern="0">
                          <a:solidFill>
                            <a:prstClr val="white"/>
                          </a:solidFill>
                          <a:latin typeface="Museo Sans Condensed" panose="02000000000000000000" pitchFamily="2" charset="0"/>
                          <a:ea typeface="Tahoma" panose="020B0604030504040204" pitchFamily="34" charset="0"/>
                          <a:cs typeface="Tahoma" panose="020B0604030504040204" pitchFamily="34" charset="0"/>
                        </a:rPr>
                        <a:t>Oportunidad</a:t>
                      </a:r>
                    </a:p>
                  </p:txBody>
                </p:sp>
                <p:sp>
                  <p:nvSpPr>
                    <p:cNvPr id="34" name="CuadroTexto 33">
                      <a:extLst>
                        <a:ext uri="{FF2B5EF4-FFF2-40B4-BE49-F238E27FC236}">
                          <a16:creationId xmlns:a16="http://schemas.microsoft.com/office/drawing/2014/main" id="{4187D2FC-572B-A041-020F-D7E4A60EB1E0}"/>
                        </a:ext>
                      </a:extLst>
                    </p:cNvPr>
                    <p:cNvSpPr txBox="1"/>
                    <p:nvPr/>
                  </p:nvSpPr>
                  <p:spPr>
                    <a:xfrm rot="16200000">
                      <a:off x="3059866" y="3493796"/>
                      <a:ext cx="1691148" cy="369609"/>
                    </a:xfrm>
                    <a:prstGeom prst="rect">
                      <a:avLst/>
                    </a:prstGeom>
                    <a:noFill/>
                  </p:spPr>
                  <p:txBody>
                    <a:bodyPr wrap="square" rtlCol="0">
                      <a:spAutoFit/>
                    </a:bodyPr>
                    <a:lstStyle/>
                    <a:p>
                      <a:pPr algn="ctr" defTabSz="623346">
                        <a:defRPr/>
                      </a:pPr>
                      <a:r>
                        <a:rPr lang="es-ES" sz="1000" b="1" kern="0">
                          <a:solidFill>
                            <a:prstClr val="white"/>
                          </a:solidFill>
                          <a:latin typeface="Museo Sans Condensed" panose="02000000000000000000" pitchFamily="2" charset="0"/>
                          <a:ea typeface="Tahoma" panose="020B0604030504040204" pitchFamily="34" charset="0"/>
                          <a:cs typeface="Tahoma" panose="020B0604030504040204" pitchFamily="34" charset="0"/>
                        </a:rPr>
                        <a:t>Servicio</a:t>
                      </a:r>
                    </a:p>
                  </p:txBody>
                </p:sp>
                <p:sp>
                  <p:nvSpPr>
                    <p:cNvPr id="35" name="CuadroTexto 34">
                      <a:extLst>
                        <a:ext uri="{FF2B5EF4-FFF2-40B4-BE49-F238E27FC236}">
                          <a16:creationId xmlns:a16="http://schemas.microsoft.com/office/drawing/2014/main" id="{D7B2E3F9-DC3A-DB62-774D-0A1D907C971E}"/>
                        </a:ext>
                      </a:extLst>
                    </p:cNvPr>
                    <p:cNvSpPr txBox="1"/>
                    <p:nvPr/>
                  </p:nvSpPr>
                  <p:spPr>
                    <a:xfrm>
                      <a:off x="1705337" y="3057101"/>
                      <a:ext cx="1691147" cy="411661"/>
                    </a:xfrm>
                    <a:prstGeom prst="rect">
                      <a:avLst/>
                    </a:prstGeom>
                    <a:noFill/>
                  </p:spPr>
                  <p:txBody>
                    <a:bodyPr wrap="square" rtlCol="0">
                      <a:spAutoFit/>
                    </a:bodyPr>
                    <a:lstStyle/>
                    <a:p>
                      <a:pPr algn="ctr" defTabSz="623346">
                        <a:defRPr/>
                      </a:pPr>
                      <a:r>
                        <a:rPr lang="es-ES" sz="1200" b="1" kern="0">
                          <a:solidFill>
                            <a:prstClr val="white"/>
                          </a:solidFill>
                          <a:latin typeface="Museo Sans Condensed" panose="02000000000000000000" pitchFamily="2" charset="0"/>
                          <a:ea typeface="Tahoma" panose="020B0604030504040204" pitchFamily="34" charset="0"/>
                          <a:cs typeface="Tahoma" panose="020B0604030504040204" pitchFamily="34" charset="0"/>
                        </a:rPr>
                        <a:t>COMUNIDAD</a:t>
                      </a:r>
                    </a:p>
                  </p:txBody>
                </p:sp>
              </p:grpSp>
              <p:pic>
                <p:nvPicPr>
                  <p:cNvPr id="17" name="Gráfico 16" descr="GRAFICO DE AVANCES PLAN ESTRATEGICO INSTITUCIONAL 2022" title="GRAFICO DE AVANCES PLAN ESTRATEGICO INSTITUCIONAL 2022">
                    <a:extLst>
                      <a:ext uri="{FF2B5EF4-FFF2-40B4-BE49-F238E27FC236}">
                        <a16:creationId xmlns:a16="http://schemas.microsoft.com/office/drawing/2014/main" id="{1FB12F1A-4011-9C5D-79ED-101EA2BEE922}"/>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31207"/>
                  <a:stretch/>
                </p:blipFill>
                <p:spPr>
                  <a:xfrm>
                    <a:off x="2484692" y="3147794"/>
                    <a:ext cx="2097341" cy="726517"/>
                  </a:xfrm>
                  <a:prstGeom prst="rect">
                    <a:avLst/>
                  </a:prstGeom>
                </p:spPr>
              </p:pic>
            </p:grpSp>
            <p:cxnSp>
              <p:nvCxnSpPr>
                <p:cNvPr id="15" name="Conector recto 14">
                  <a:extLst>
                    <a:ext uri="{FF2B5EF4-FFF2-40B4-BE49-F238E27FC236}">
                      <a16:creationId xmlns:a16="http://schemas.microsoft.com/office/drawing/2014/main" id="{2CC93E78-B66A-FCC9-A3FC-E08DE00B2AF5}"/>
                    </a:ext>
                  </a:extLst>
                </p:cNvPr>
                <p:cNvCxnSpPr/>
                <p:nvPr/>
              </p:nvCxnSpPr>
              <p:spPr>
                <a:xfrm>
                  <a:off x="8686801" y="950208"/>
                  <a:ext cx="1312606" cy="0"/>
                </a:xfrm>
                <a:prstGeom prst="line">
                  <a:avLst/>
                </a:prstGeom>
                <a:noFill/>
                <a:ln w="6350" cap="flat" cmpd="sng" algn="ctr">
                  <a:solidFill>
                    <a:sysClr val="window" lastClr="FFFFFF"/>
                  </a:solidFill>
                  <a:prstDash val="solid"/>
                  <a:miter lim="800000"/>
                </a:ln>
                <a:effectLst/>
              </p:spPr>
            </p:cxnSp>
          </p:grpSp>
          <p:sp>
            <p:nvSpPr>
              <p:cNvPr id="10" name="CuadroTexto 9">
                <a:extLst>
                  <a:ext uri="{FF2B5EF4-FFF2-40B4-BE49-F238E27FC236}">
                    <a16:creationId xmlns:a16="http://schemas.microsoft.com/office/drawing/2014/main" id="{0971B106-929A-7CD2-4AF5-24F3CBC62570}"/>
                  </a:ext>
                </a:extLst>
              </p:cNvPr>
              <p:cNvSpPr txBox="1"/>
              <p:nvPr/>
            </p:nvSpPr>
            <p:spPr>
              <a:xfrm>
                <a:off x="3418646" y="4351122"/>
                <a:ext cx="1137368" cy="473981"/>
              </a:xfrm>
              <a:prstGeom prst="rect">
                <a:avLst/>
              </a:prstGeom>
              <a:noFill/>
            </p:spPr>
            <p:txBody>
              <a:bodyPr wrap="square" lIns="62334" tIns="31167" rIns="62334" bIns="31167" rtlCol="0" anchor="t">
                <a:spAutoFit/>
              </a:bodyPr>
              <a:lstStyle/>
              <a:p>
                <a:pPr algn="ctr" defTabSz="623346">
                  <a:defRPr/>
                </a:pPr>
                <a:r>
                  <a:rPr lang="es-ES" sz="1600" b="1" kern="0">
                    <a:solidFill>
                      <a:prstClr val="white"/>
                    </a:solidFill>
                    <a:latin typeface="Calibri" panose="020F0502020204030204"/>
                  </a:rPr>
                  <a:t>74,9%</a:t>
                </a:r>
                <a:endParaRPr lang="es-CO" sz="1600" b="1" kern="0">
                  <a:solidFill>
                    <a:prstClr val="white"/>
                  </a:solidFill>
                  <a:latin typeface="Calibri" panose="020F0502020204030204"/>
                </a:endParaRPr>
              </a:p>
            </p:txBody>
          </p:sp>
          <p:sp>
            <p:nvSpPr>
              <p:cNvPr id="11" name="CuadroTexto 10">
                <a:extLst>
                  <a:ext uri="{FF2B5EF4-FFF2-40B4-BE49-F238E27FC236}">
                    <a16:creationId xmlns:a16="http://schemas.microsoft.com/office/drawing/2014/main" id="{ECA83BBF-0A81-752A-A95D-71397AD8C1E3}"/>
                  </a:ext>
                </a:extLst>
              </p:cNvPr>
              <p:cNvSpPr txBox="1"/>
              <p:nvPr/>
            </p:nvSpPr>
            <p:spPr>
              <a:xfrm>
                <a:off x="5884987" y="6506105"/>
                <a:ext cx="1137368" cy="519039"/>
              </a:xfrm>
              <a:prstGeom prst="rect">
                <a:avLst/>
              </a:prstGeom>
              <a:noFill/>
            </p:spPr>
            <p:txBody>
              <a:bodyPr wrap="square" rtlCol="0">
                <a:spAutoFit/>
              </a:bodyPr>
              <a:lstStyle/>
              <a:p>
                <a:pPr algn="ctr" defTabSz="623346">
                  <a:defRPr/>
                </a:pPr>
                <a:r>
                  <a:rPr lang="es-CO" sz="1600" b="1" kern="0">
                    <a:solidFill>
                      <a:prstClr val="black"/>
                    </a:solidFill>
                    <a:latin typeface="Calibri" panose="020F0502020204030204"/>
                  </a:rPr>
                  <a:t>51,6%</a:t>
                </a:r>
              </a:p>
            </p:txBody>
          </p:sp>
          <p:sp>
            <p:nvSpPr>
              <p:cNvPr id="12" name="CuadroTexto 11">
                <a:extLst>
                  <a:ext uri="{FF2B5EF4-FFF2-40B4-BE49-F238E27FC236}">
                    <a16:creationId xmlns:a16="http://schemas.microsoft.com/office/drawing/2014/main" id="{EF382743-5D8B-7B6E-443C-4AB1146C869A}"/>
                  </a:ext>
                </a:extLst>
              </p:cNvPr>
              <p:cNvSpPr txBox="1"/>
              <p:nvPr/>
            </p:nvSpPr>
            <p:spPr>
              <a:xfrm>
                <a:off x="177483" y="6501067"/>
                <a:ext cx="1137368" cy="519039"/>
              </a:xfrm>
              <a:prstGeom prst="rect">
                <a:avLst/>
              </a:prstGeom>
              <a:noFill/>
            </p:spPr>
            <p:txBody>
              <a:bodyPr wrap="square" rtlCol="0">
                <a:spAutoFit/>
              </a:bodyPr>
              <a:lstStyle/>
              <a:p>
                <a:pPr algn="ctr" defTabSz="623346">
                  <a:defRPr/>
                </a:pPr>
                <a:r>
                  <a:rPr lang="es-ES" sz="1600" b="1" kern="0">
                    <a:solidFill>
                      <a:prstClr val="black"/>
                    </a:solidFill>
                    <a:latin typeface="Calibri" panose="020F0502020204030204"/>
                  </a:rPr>
                  <a:t>64,5%</a:t>
                </a:r>
                <a:endParaRPr lang="es-CO" sz="1600" b="1" kern="0">
                  <a:solidFill>
                    <a:prstClr val="black"/>
                  </a:solidFill>
                  <a:latin typeface="Calibri" panose="020F0502020204030204"/>
                </a:endParaRPr>
              </a:p>
            </p:txBody>
          </p:sp>
          <p:sp>
            <p:nvSpPr>
              <p:cNvPr id="13" name="CuadroTexto 12">
                <a:extLst>
                  <a:ext uri="{FF2B5EF4-FFF2-40B4-BE49-F238E27FC236}">
                    <a16:creationId xmlns:a16="http://schemas.microsoft.com/office/drawing/2014/main" id="{45466008-904C-D7A5-0F8D-76BAEDA10B37}"/>
                  </a:ext>
                </a:extLst>
              </p:cNvPr>
              <p:cNvSpPr txBox="1"/>
              <p:nvPr/>
            </p:nvSpPr>
            <p:spPr>
              <a:xfrm>
                <a:off x="3159446" y="8675785"/>
                <a:ext cx="1137368" cy="519039"/>
              </a:xfrm>
              <a:prstGeom prst="rect">
                <a:avLst/>
              </a:prstGeom>
              <a:noFill/>
            </p:spPr>
            <p:txBody>
              <a:bodyPr wrap="square" rtlCol="0">
                <a:spAutoFit/>
              </a:bodyPr>
              <a:lstStyle/>
              <a:p>
                <a:pPr algn="ctr" defTabSz="623346">
                  <a:defRPr/>
                </a:pPr>
                <a:r>
                  <a:rPr lang="es-ES" sz="1600" b="1" kern="0">
                    <a:solidFill>
                      <a:prstClr val="black"/>
                    </a:solidFill>
                    <a:latin typeface="Calibri" panose="020F0502020204030204"/>
                  </a:rPr>
                  <a:t>65,2%</a:t>
                </a:r>
                <a:endParaRPr lang="es-CO" sz="1600" b="1" kern="0">
                  <a:solidFill>
                    <a:prstClr val="black"/>
                  </a:solidFill>
                  <a:latin typeface="Calibri" panose="020F0502020204030204"/>
                </a:endParaRPr>
              </a:p>
            </p:txBody>
          </p:sp>
        </p:grpSp>
      </p:grpSp>
      <p:sp>
        <p:nvSpPr>
          <p:cNvPr id="36" name="Rectángulo 35">
            <a:extLst>
              <a:ext uri="{FF2B5EF4-FFF2-40B4-BE49-F238E27FC236}">
                <a16:creationId xmlns:a16="http://schemas.microsoft.com/office/drawing/2014/main" id="{A60FD4E8-35C7-990A-BD4E-40BEA18636F1}"/>
              </a:ext>
              <a:ext uri="{C183D7F6-B498-43B3-948B-1728B52AA6E4}">
                <adec:decorative xmlns:adec="http://schemas.microsoft.com/office/drawing/2017/decorative" val="1"/>
              </a:ext>
            </a:extLst>
          </p:cNvPr>
          <p:cNvSpPr/>
          <p:nvPr/>
        </p:nvSpPr>
        <p:spPr>
          <a:xfrm>
            <a:off x="244670" y="5663625"/>
            <a:ext cx="3843957" cy="246221"/>
          </a:xfrm>
          <a:prstGeom prst="rect">
            <a:avLst/>
          </a:prstGeom>
        </p:spPr>
        <p:txBody>
          <a:bodyPr wrap="square">
            <a:spAutoFit/>
          </a:bodyPr>
          <a:lstStyle/>
          <a:p>
            <a:pPr defTabSz="623346">
              <a:defRPr/>
            </a:pPr>
            <a:r>
              <a:rPr lang="es-CO" sz="1000" i="1">
                <a:solidFill>
                  <a:prstClr val="black"/>
                </a:solidFill>
                <a:latin typeface="Arial Narrow" panose="020B0606020202030204" pitchFamily="34" charset="0"/>
              </a:rPr>
              <a:t>Gráfico 1 . Avances por  Pilares del Plan Estratégico Institucional   </a:t>
            </a:r>
          </a:p>
        </p:txBody>
      </p:sp>
      <p:sp>
        <p:nvSpPr>
          <p:cNvPr id="37" name="Rectángulo 36">
            <a:extLst>
              <a:ext uri="{FF2B5EF4-FFF2-40B4-BE49-F238E27FC236}">
                <a16:creationId xmlns:a16="http://schemas.microsoft.com/office/drawing/2014/main" id="{3F0A2F4B-C85F-00F9-1874-E53F1A2D974E}"/>
              </a:ext>
              <a:ext uri="{C183D7F6-B498-43B3-948B-1728B52AA6E4}">
                <adec:decorative xmlns:adec="http://schemas.microsoft.com/office/drawing/2017/decorative" val="1"/>
              </a:ext>
            </a:extLst>
          </p:cNvPr>
          <p:cNvSpPr/>
          <p:nvPr/>
        </p:nvSpPr>
        <p:spPr>
          <a:xfrm>
            <a:off x="260954" y="5812281"/>
            <a:ext cx="4429295" cy="197298"/>
          </a:xfrm>
          <a:prstGeom prst="rect">
            <a:avLst/>
          </a:prstGeom>
        </p:spPr>
        <p:txBody>
          <a:bodyPr wrap="square">
            <a:spAutoFit/>
          </a:bodyPr>
          <a:lstStyle/>
          <a:p>
            <a:pPr defTabSz="623346">
              <a:defRPr/>
            </a:pPr>
            <a:r>
              <a:rPr lang="es-ES" sz="682" i="1" kern="0">
                <a:solidFill>
                  <a:prstClr val="black"/>
                </a:solidFill>
                <a:latin typeface="Calibri" panose="020F0502020204030204"/>
              </a:rPr>
              <a:t>Fuente: Oficina Asesora de Planeación – U.A.E Cuerpo Oficial de Bomberos de Bogotá </a:t>
            </a:r>
            <a:endParaRPr lang="es-CO" sz="682" i="1" kern="0">
              <a:solidFill>
                <a:prstClr val="black"/>
              </a:solidFill>
              <a:latin typeface="Calibri" panose="020F0502020204030204"/>
            </a:endParaRPr>
          </a:p>
        </p:txBody>
      </p:sp>
      <p:sp>
        <p:nvSpPr>
          <p:cNvPr id="38" name="CuadroTexto 37">
            <a:extLst>
              <a:ext uri="{FF2B5EF4-FFF2-40B4-BE49-F238E27FC236}">
                <a16:creationId xmlns:a16="http://schemas.microsoft.com/office/drawing/2014/main" id="{CB84A4CE-685D-2A5F-C199-AF6C120D2BA2}"/>
              </a:ext>
            </a:extLst>
          </p:cNvPr>
          <p:cNvSpPr txBox="1"/>
          <p:nvPr/>
        </p:nvSpPr>
        <p:spPr>
          <a:xfrm>
            <a:off x="7618968" y="2692241"/>
            <a:ext cx="3523722" cy="3000821"/>
          </a:xfrm>
          <a:prstGeom prst="rect">
            <a:avLst/>
          </a:prstGeom>
          <a:noFill/>
        </p:spPr>
        <p:txBody>
          <a:bodyPr wrap="none" rtlCol="0">
            <a:spAutoFit/>
          </a:bodyPr>
          <a:lstStyle/>
          <a:p>
            <a:r>
              <a:rPr lang="es-MX" sz="1050" b="1"/>
              <a:t>Gestión del Riesgo de Incendios</a:t>
            </a:r>
          </a:p>
          <a:p>
            <a:r>
              <a:rPr lang="es-MX" sz="1050"/>
              <a:t>	Sub Gestión del Riesgo </a:t>
            </a:r>
          </a:p>
          <a:p>
            <a:endParaRPr lang="es-MX" sz="1050" b="1"/>
          </a:p>
          <a:p>
            <a:r>
              <a:rPr lang="es-MX" sz="1050" b="1"/>
              <a:t>Talento Humano</a:t>
            </a:r>
          </a:p>
          <a:p>
            <a:r>
              <a:rPr lang="es-MX" sz="1050"/>
              <a:t>	Sub. Gestión Humana </a:t>
            </a:r>
          </a:p>
          <a:p>
            <a:endParaRPr lang="es-MX" sz="1050" b="1"/>
          </a:p>
          <a:p>
            <a:r>
              <a:rPr lang="es-MX" sz="1050" b="1"/>
              <a:t>Operación y Respuesta</a:t>
            </a:r>
          </a:p>
          <a:p>
            <a:r>
              <a:rPr lang="es-MX" sz="1050"/>
              <a:t>	Sub. Gestión Corporativa</a:t>
            </a:r>
          </a:p>
          <a:p>
            <a:r>
              <a:rPr lang="es-MX" sz="1050"/>
              <a:t>	Sub. Operativa</a:t>
            </a:r>
          </a:p>
          <a:p>
            <a:r>
              <a:rPr lang="es-MX" sz="1050"/>
              <a:t>	Sub. Logística </a:t>
            </a:r>
          </a:p>
          <a:p>
            <a:endParaRPr lang="es-MX" sz="1050" b="1"/>
          </a:p>
          <a:p>
            <a:r>
              <a:rPr lang="es-MX" sz="1050" b="1"/>
              <a:t>Fortalecimiento Institucional</a:t>
            </a:r>
          </a:p>
          <a:p>
            <a:r>
              <a:rPr lang="es-MX" sz="1050"/>
              <a:t>	Sub. Gestión Corporativa</a:t>
            </a:r>
          </a:p>
          <a:p>
            <a:r>
              <a:rPr lang="es-MX" sz="1050"/>
              <a:t>	</a:t>
            </a:r>
            <a:r>
              <a:rPr lang="es-MX" sz="1050" err="1"/>
              <a:t>Of</a:t>
            </a:r>
            <a:r>
              <a:rPr lang="es-MX" sz="1050"/>
              <a:t>. Asesora de Planeación</a:t>
            </a:r>
          </a:p>
          <a:p>
            <a:r>
              <a:rPr lang="es-MX" sz="1050"/>
              <a:t>	</a:t>
            </a:r>
            <a:r>
              <a:rPr lang="es-MX" sz="1050" err="1"/>
              <a:t>Of</a:t>
            </a:r>
            <a:r>
              <a:rPr lang="es-MX" sz="1050"/>
              <a:t>. Jurídica</a:t>
            </a:r>
          </a:p>
          <a:p>
            <a:r>
              <a:rPr lang="es-MX" sz="1050"/>
              <a:t>	</a:t>
            </a:r>
            <a:r>
              <a:rPr lang="es-MX" sz="1050" err="1"/>
              <a:t>Of</a:t>
            </a:r>
            <a:r>
              <a:rPr lang="es-MX" sz="1050"/>
              <a:t>. Control Interno</a:t>
            </a:r>
          </a:p>
          <a:p>
            <a:r>
              <a:rPr lang="es-MX" sz="1050"/>
              <a:t>	</a:t>
            </a:r>
            <a:r>
              <a:rPr lang="es-MX" sz="1050" err="1"/>
              <a:t>Of</a:t>
            </a:r>
            <a:r>
              <a:rPr lang="es-MX" sz="1050"/>
              <a:t>. Control Interno Disciplinario</a:t>
            </a:r>
          </a:p>
          <a:p>
            <a:r>
              <a:rPr lang="es-MX" sz="1050"/>
              <a:t>	Dirección – Tecnologías de la Información</a:t>
            </a:r>
          </a:p>
        </p:txBody>
      </p:sp>
      <p:sp>
        <p:nvSpPr>
          <p:cNvPr id="39" name="CuadroTexto 38">
            <a:extLst>
              <a:ext uri="{FF2B5EF4-FFF2-40B4-BE49-F238E27FC236}">
                <a16:creationId xmlns:a16="http://schemas.microsoft.com/office/drawing/2014/main" id="{AE7EA46D-E0E0-F80A-2470-04FD765E71EC}"/>
              </a:ext>
            </a:extLst>
          </p:cNvPr>
          <p:cNvSpPr txBox="1"/>
          <p:nvPr/>
        </p:nvSpPr>
        <p:spPr>
          <a:xfrm>
            <a:off x="7618968" y="2164191"/>
            <a:ext cx="3145413" cy="400110"/>
          </a:xfrm>
          <a:prstGeom prst="rect">
            <a:avLst/>
          </a:prstGeom>
          <a:noFill/>
        </p:spPr>
        <p:txBody>
          <a:bodyPr wrap="none" rtlCol="0">
            <a:spAutoFit/>
          </a:bodyPr>
          <a:lstStyle/>
          <a:p>
            <a:pPr defTabSz="623346">
              <a:defRPr/>
            </a:pPr>
            <a:r>
              <a:rPr lang="es-ES" sz="2000" b="1" kern="0">
                <a:solidFill>
                  <a:prstClr val="black"/>
                </a:solidFill>
              </a:rPr>
              <a:t>Dependencias Asociadas</a:t>
            </a:r>
            <a:endParaRPr lang="es-CO" sz="2000" b="1" kern="0">
              <a:solidFill>
                <a:prstClr val="black"/>
              </a:solidFill>
            </a:endParaRPr>
          </a:p>
        </p:txBody>
      </p:sp>
    </p:spTree>
    <p:extLst>
      <p:ext uri="{BB962C8B-B14F-4D97-AF65-F5344CB8AC3E}">
        <p14:creationId xmlns:p14="http://schemas.microsoft.com/office/powerpoint/2010/main" val="10910839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a:extLst>
            <a:ext uri="{FF2B5EF4-FFF2-40B4-BE49-F238E27FC236}">
              <a16:creationId xmlns:a16="http://schemas.microsoft.com/office/drawing/2014/main" id="{0C741EF0-EF0E-1EE1-F68A-27950A08F1DB}"/>
            </a:ext>
          </a:extLst>
        </p:cNvPr>
        <p:cNvGrpSpPr/>
        <p:nvPr/>
      </p:nvGrpSpPr>
      <p:grpSpPr>
        <a:xfrm>
          <a:off x="0" y="0"/>
          <a:ext cx="0" cy="0"/>
          <a:chOff x="0" y="0"/>
          <a:chExt cx="0" cy="0"/>
        </a:xfrm>
      </p:grpSpPr>
      <p:sp>
        <p:nvSpPr>
          <p:cNvPr id="4" name="Rectángulo 3">
            <a:extLst>
              <a:ext uri="{FF2B5EF4-FFF2-40B4-BE49-F238E27FC236}">
                <a16:creationId xmlns:a16="http://schemas.microsoft.com/office/drawing/2014/main" id="{3586354D-DF2E-BAEE-377B-B9E20221AAAA}"/>
              </a:ext>
            </a:extLst>
          </p:cNvPr>
          <p:cNvSpPr/>
          <p:nvPr/>
        </p:nvSpPr>
        <p:spPr>
          <a:xfrm>
            <a:off x="541679" y="264697"/>
            <a:ext cx="9749985" cy="646331"/>
          </a:xfrm>
          <a:prstGeom prst="rect">
            <a:avLst/>
          </a:prstGeom>
          <a:noFill/>
        </p:spPr>
        <p:txBody>
          <a:bodyPr wrap="square" lIns="91440" tIns="45720" rIns="91440" bIns="45720" anchor="t">
            <a:spAutoFit/>
          </a:bodyPr>
          <a:ls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CO" sz="3600" b="1" i="0" u="none" strike="noStrike" kern="1200" cap="none" spc="0" normalizeH="0" baseline="0" noProof="0">
                <a:ln>
                  <a:noFill/>
                </a:ln>
                <a:solidFill>
                  <a:prstClr val="black">
                    <a:lumMod val="75000"/>
                    <a:lumOff val="25000"/>
                  </a:prstClr>
                </a:solidFill>
                <a:effectLst/>
                <a:uLnTx/>
                <a:uFillTx/>
                <a:latin typeface="Aptos ExtraBold"/>
                <a:ea typeface="+mn-ea"/>
                <a:cs typeface="+mn-cs"/>
              </a:rPr>
              <a:t>Plan Estratégico Institucional  </a:t>
            </a:r>
          </a:p>
        </p:txBody>
      </p:sp>
      <p:sp>
        <p:nvSpPr>
          <p:cNvPr id="6" name="CuadroTexto 14">
            <a:extLst>
              <a:ext uri="{FF2B5EF4-FFF2-40B4-BE49-F238E27FC236}">
                <a16:creationId xmlns:a16="http://schemas.microsoft.com/office/drawing/2014/main" id="{B2391690-561B-A9D7-3DCF-B9E6601B208B}"/>
              </a:ext>
            </a:extLst>
          </p:cNvPr>
          <p:cNvSpPr txBox="1"/>
          <p:nvPr/>
        </p:nvSpPr>
        <p:spPr>
          <a:xfrm rot="16200000">
            <a:off x="-803744" y="2046183"/>
            <a:ext cx="2370059" cy="161583"/>
          </a:xfrm>
          <a:prstGeom prst="rect">
            <a:avLst/>
          </a:prstGeom>
          <a:noFill/>
        </p:spPr>
        <p:txBody>
          <a:bodyPr wrap="square" lIns="68580" tIns="34290" rIns="68580" bIns="34290" rtlCol="0" anchor="t">
            <a:spAutoFit/>
          </a:bodyPr>
          <a:ls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385763" rtl="0" eaLnBrk="1" fontAlgn="auto" latinLnBrk="0" hangingPunct="1">
              <a:lnSpc>
                <a:spcPct val="100000"/>
              </a:lnSpc>
              <a:spcBef>
                <a:spcPts val="0"/>
              </a:spcBef>
              <a:spcAft>
                <a:spcPts val="0"/>
              </a:spcAft>
              <a:buClrTx/>
              <a:buSzTx/>
              <a:buFontTx/>
              <a:buNone/>
              <a:tabLst/>
              <a:defRPr/>
            </a:pPr>
            <a:r>
              <a:rPr kumimoji="0" lang="es-ES" sz="600" b="0" i="0" u="none" strike="noStrike" kern="1200" cap="none" spc="0" normalizeH="0" baseline="0" noProof="0">
                <a:ln>
                  <a:noFill/>
                </a:ln>
                <a:solidFill>
                  <a:prstClr val="black">
                    <a:lumMod val="75000"/>
                    <a:lumOff val="25000"/>
                  </a:prstClr>
                </a:solidFill>
                <a:effectLst/>
                <a:uLnTx/>
                <a:uFillTx/>
                <a:latin typeface="Calibri Light"/>
                <a:ea typeface="Calibri Light"/>
                <a:cs typeface="Calibri Light"/>
              </a:rPr>
              <a:t>Oficina Asesora de Planeación</a:t>
            </a:r>
          </a:p>
        </p:txBody>
      </p:sp>
      <p:sp>
        <p:nvSpPr>
          <p:cNvPr id="2" name="CuadroTexto 1">
            <a:extLst>
              <a:ext uri="{FF2B5EF4-FFF2-40B4-BE49-F238E27FC236}">
                <a16:creationId xmlns:a16="http://schemas.microsoft.com/office/drawing/2014/main" id="{05E6A856-E8B0-1110-D113-A6DCCAAD398C}"/>
              </a:ext>
              <a:ext uri="{C183D7F6-B498-43B3-948B-1728B52AA6E4}">
                <adec:decorative xmlns:adec="http://schemas.microsoft.com/office/drawing/2017/decorative" val="1"/>
              </a:ext>
            </a:extLst>
          </p:cNvPr>
          <p:cNvSpPr txBox="1"/>
          <p:nvPr/>
        </p:nvSpPr>
        <p:spPr>
          <a:xfrm>
            <a:off x="758306" y="912796"/>
            <a:ext cx="2434083" cy="302070"/>
          </a:xfrm>
          <a:prstGeom prst="rect">
            <a:avLst/>
          </a:prstGeom>
          <a:noFill/>
        </p:spPr>
        <p:txBody>
          <a:bodyPr wrap="square" rtlCol="0">
            <a:spAutoFit/>
          </a:bodyPr>
          <a:lstStyle/>
          <a:p>
            <a:pPr defTabSz="378652">
              <a:defRPr/>
            </a:pPr>
            <a:r>
              <a:rPr lang="es-MX" sz="1363" b="1" kern="0">
                <a:solidFill>
                  <a:prstClr val="black"/>
                </a:solidFill>
              </a:rPr>
              <a:t>Cumplimiento Actividades:</a:t>
            </a:r>
            <a:endParaRPr lang="es-CO" sz="1363" b="1" kern="0">
              <a:solidFill>
                <a:prstClr val="black"/>
              </a:solidFill>
            </a:endParaRPr>
          </a:p>
        </p:txBody>
      </p:sp>
      <p:graphicFrame>
        <p:nvGraphicFramePr>
          <p:cNvPr id="40" name="Gráfico 39">
            <a:extLst>
              <a:ext uri="{FF2B5EF4-FFF2-40B4-BE49-F238E27FC236}">
                <a16:creationId xmlns:a16="http://schemas.microsoft.com/office/drawing/2014/main" id="{96050888-6135-D6B7-6CC0-55869FC3AC78}"/>
              </a:ext>
            </a:extLst>
          </p:cNvPr>
          <p:cNvGraphicFramePr>
            <a:graphicFrameLocks/>
          </p:cNvGraphicFramePr>
          <p:nvPr/>
        </p:nvGraphicFramePr>
        <p:xfrm>
          <a:off x="83975" y="1073021"/>
          <a:ext cx="5607698" cy="4991877"/>
        </p:xfrm>
        <a:graphic>
          <a:graphicData uri="http://schemas.openxmlformats.org/drawingml/2006/chart">
            <c:chart xmlns:c="http://schemas.openxmlformats.org/drawingml/2006/chart" xmlns:r="http://schemas.openxmlformats.org/officeDocument/2006/relationships" r:id="rId3"/>
          </a:graphicData>
        </a:graphic>
      </p:graphicFrame>
      <p:sp>
        <p:nvSpPr>
          <p:cNvPr id="41" name="CuadroTexto 40">
            <a:extLst>
              <a:ext uri="{FF2B5EF4-FFF2-40B4-BE49-F238E27FC236}">
                <a16:creationId xmlns:a16="http://schemas.microsoft.com/office/drawing/2014/main" id="{CDE71696-530E-1234-F2AA-E0859149471F}"/>
              </a:ext>
              <a:ext uri="{C183D7F6-B498-43B3-948B-1728B52AA6E4}">
                <adec:decorative xmlns:adec="http://schemas.microsoft.com/office/drawing/2017/decorative" val="1"/>
              </a:ext>
            </a:extLst>
          </p:cNvPr>
          <p:cNvSpPr txBox="1"/>
          <p:nvPr/>
        </p:nvSpPr>
        <p:spPr>
          <a:xfrm>
            <a:off x="5298896" y="1692579"/>
            <a:ext cx="4571999" cy="246221"/>
          </a:xfrm>
          <a:prstGeom prst="rect">
            <a:avLst/>
          </a:prstGeom>
          <a:noFill/>
        </p:spPr>
        <p:txBody>
          <a:bodyPr wrap="square">
            <a:spAutoFit/>
          </a:bodyPr>
          <a:lstStyle/>
          <a:p>
            <a:pPr defTabSz="623346">
              <a:defRPr/>
            </a:pPr>
            <a:r>
              <a:rPr lang="es-CO" sz="1000" b="1" i="1">
                <a:solidFill>
                  <a:prstClr val="black"/>
                </a:solidFill>
                <a:latin typeface="+mj-lt"/>
              </a:rPr>
              <a:t>Gráfica 2 . Avances por Objetivos Estratégicos del Plan Estratégico Institucional   </a:t>
            </a:r>
          </a:p>
        </p:txBody>
      </p:sp>
      <p:graphicFrame>
        <p:nvGraphicFramePr>
          <p:cNvPr id="43" name="Tabla 42">
            <a:extLst>
              <a:ext uri="{FF2B5EF4-FFF2-40B4-BE49-F238E27FC236}">
                <a16:creationId xmlns:a16="http://schemas.microsoft.com/office/drawing/2014/main" id="{DCDB6DA8-C6F2-C3F2-7256-6C53649C03F1}"/>
              </a:ext>
            </a:extLst>
          </p:cNvPr>
          <p:cNvGraphicFramePr>
            <a:graphicFrameLocks noGrp="1"/>
          </p:cNvGraphicFramePr>
          <p:nvPr/>
        </p:nvGraphicFramePr>
        <p:xfrm>
          <a:off x="5084292" y="2097421"/>
          <a:ext cx="6284824" cy="2769870"/>
        </p:xfrm>
        <a:graphic>
          <a:graphicData uri="http://schemas.openxmlformats.org/drawingml/2006/table">
            <a:tbl>
              <a:tblPr>
                <a:tableStyleId>{0E3FDE45-AF77-4B5C-9715-49D594BDF05E}</a:tableStyleId>
              </a:tblPr>
              <a:tblGrid>
                <a:gridCol w="2592000">
                  <a:extLst>
                    <a:ext uri="{9D8B030D-6E8A-4147-A177-3AD203B41FA5}">
                      <a16:colId xmlns:a16="http://schemas.microsoft.com/office/drawing/2014/main" val="831957964"/>
                    </a:ext>
                  </a:extLst>
                </a:gridCol>
                <a:gridCol w="684000">
                  <a:extLst>
                    <a:ext uri="{9D8B030D-6E8A-4147-A177-3AD203B41FA5}">
                      <a16:colId xmlns:a16="http://schemas.microsoft.com/office/drawing/2014/main" val="2109430111"/>
                    </a:ext>
                  </a:extLst>
                </a:gridCol>
                <a:gridCol w="896471">
                  <a:extLst>
                    <a:ext uri="{9D8B030D-6E8A-4147-A177-3AD203B41FA5}">
                      <a16:colId xmlns:a16="http://schemas.microsoft.com/office/drawing/2014/main" val="1992372795"/>
                    </a:ext>
                  </a:extLst>
                </a:gridCol>
                <a:gridCol w="828000">
                  <a:extLst>
                    <a:ext uri="{9D8B030D-6E8A-4147-A177-3AD203B41FA5}">
                      <a16:colId xmlns:a16="http://schemas.microsoft.com/office/drawing/2014/main" val="1713484482"/>
                    </a:ext>
                  </a:extLst>
                </a:gridCol>
                <a:gridCol w="672353">
                  <a:extLst>
                    <a:ext uri="{9D8B030D-6E8A-4147-A177-3AD203B41FA5}">
                      <a16:colId xmlns:a16="http://schemas.microsoft.com/office/drawing/2014/main" val="1368388929"/>
                    </a:ext>
                  </a:extLst>
                </a:gridCol>
                <a:gridCol w="612000">
                  <a:extLst>
                    <a:ext uri="{9D8B030D-6E8A-4147-A177-3AD203B41FA5}">
                      <a16:colId xmlns:a16="http://schemas.microsoft.com/office/drawing/2014/main" val="1822110618"/>
                    </a:ext>
                  </a:extLst>
                </a:gridCol>
              </a:tblGrid>
              <a:tr h="238336">
                <a:tc>
                  <a:txBody>
                    <a:bodyPr/>
                    <a:lstStyle/>
                    <a:p>
                      <a:pPr marL="0" marR="0" lvl="0" indent="0" algn="ctr" defTabSz="914387" rtl="0" eaLnBrk="1" fontAlgn="b" latinLnBrk="0" hangingPunct="1">
                        <a:lnSpc>
                          <a:spcPct val="100000"/>
                        </a:lnSpc>
                        <a:spcBef>
                          <a:spcPts val="0"/>
                        </a:spcBef>
                        <a:spcAft>
                          <a:spcPts val="0"/>
                        </a:spcAft>
                        <a:buClrTx/>
                        <a:buSzTx/>
                        <a:buFontTx/>
                        <a:buNone/>
                        <a:tabLst/>
                        <a:defRPr/>
                      </a:pPr>
                      <a:r>
                        <a:rPr lang="es-ES" sz="1200" b="1" kern="0">
                          <a:solidFill>
                            <a:prstClr val="black"/>
                          </a:solidFill>
                        </a:rPr>
                        <a:t>Objetivo Estratégico</a:t>
                      </a:r>
                      <a:endParaRPr lang="es-CO" sz="1200" b="1" kern="0">
                        <a:solidFill>
                          <a:prstClr val="black"/>
                        </a:solidFill>
                        <a:latin typeface="+mn-lt"/>
                      </a:endParaRP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D2A000"/>
                    </a:solidFill>
                  </a:tcPr>
                </a:tc>
                <a:tc>
                  <a:txBody>
                    <a:bodyPr/>
                    <a:lstStyle/>
                    <a:p>
                      <a:pPr algn="ctr" defTabSz="623346">
                        <a:defRPr/>
                      </a:pPr>
                      <a:r>
                        <a:rPr lang="es-CO" sz="1200" b="1" kern="0">
                          <a:solidFill>
                            <a:prstClr val="black"/>
                          </a:solidFill>
                        </a:rPr>
                        <a:t>Avance</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D2A000"/>
                    </a:solidFill>
                  </a:tcPr>
                </a:tc>
                <a:tc>
                  <a:txBody>
                    <a:bodyPr/>
                    <a:lstStyle/>
                    <a:p>
                      <a:pPr algn="ctr" defTabSz="623346">
                        <a:defRPr/>
                      </a:pPr>
                      <a:r>
                        <a:rPr lang="es-ES" sz="1200" b="1" kern="0">
                          <a:solidFill>
                            <a:prstClr val="black"/>
                          </a:solidFill>
                        </a:rPr>
                        <a:t>Total</a:t>
                      </a:r>
                    </a:p>
                    <a:p>
                      <a:pPr algn="ctr" defTabSz="623346">
                        <a:defRPr/>
                      </a:pPr>
                      <a:r>
                        <a:rPr lang="es-ES" sz="1200" b="1" kern="0">
                          <a:solidFill>
                            <a:prstClr val="black"/>
                          </a:solidFill>
                        </a:rPr>
                        <a:t>Actividades</a:t>
                      </a:r>
                      <a:endParaRPr lang="es-CO" sz="1200" b="1" kern="0">
                        <a:solidFill>
                          <a:prstClr val="black"/>
                        </a:solidFill>
                      </a:endParaRP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D2A000"/>
                    </a:solidFill>
                  </a:tcPr>
                </a:tc>
                <a:tc>
                  <a:txBody>
                    <a:bodyPr/>
                    <a:lstStyle/>
                    <a:p>
                      <a:pPr marL="0" marR="0" lvl="0" indent="0" algn="ctr" defTabSz="914387" rtl="0" eaLnBrk="1" fontAlgn="b" latinLnBrk="0" hangingPunct="1">
                        <a:lnSpc>
                          <a:spcPct val="100000"/>
                        </a:lnSpc>
                        <a:spcBef>
                          <a:spcPts val="0"/>
                        </a:spcBef>
                        <a:spcAft>
                          <a:spcPts val="0"/>
                        </a:spcAft>
                        <a:buClrTx/>
                        <a:buSzTx/>
                        <a:buFontTx/>
                        <a:buNone/>
                        <a:tabLst/>
                        <a:defRPr/>
                      </a:pPr>
                      <a:r>
                        <a:rPr lang="es-ES" sz="1200" b="1" kern="0">
                          <a:solidFill>
                            <a:prstClr val="black"/>
                          </a:solidFill>
                        </a:rPr>
                        <a:t>Cumplidas</a:t>
                      </a:r>
                      <a:endParaRPr lang="es-MX" sz="1200"/>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D2A000"/>
                    </a:solidFill>
                  </a:tcPr>
                </a:tc>
                <a:tc>
                  <a:txBody>
                    <a:bodyPr/>
                    <a:lstStyle/>
                    <a:p>
                      <a:pPr marL="0" marR="0" lvl="0" indent="0" algn="ctr" defTabSz="914387" rtl="0" eaLnBrk="1" fontAlgn="b" latinLnBrk="0" hangingPunct="1">
                        <a:lnSpc>
                          <a:spcPct val="100000"/>
                        </a:lnSpc>
                        <a:spcBef>
                          <a:spcPts val="0"/>
                        </a:spcBef>
                        <a:spcAft>
                          <a:spcPts val="0"/>
                        </a:spcAft>
                        <a:buClrTx/>
                        <a:buSzTx/>
                        <a:buFontTx/>
                        <a:buNone/>
                        <a:tabLst/>
                        <a:defRPr/>
                      </a:pPr>
                      <a:r>
                        <a:rPr lang="es-MX" sz="1200" b="1"/>
                        <a:t>En Proceso</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D2A000"/>
                    </a:solidFill>
                  </a:tcPr>
                </a:tc>
                <a:tc>
                  <a:txBody>
                    <a:bodyPr/>
                    <a:lstStyle/>
                    <a:p>
                      <a:pPr marL="0" marR="0" lvl="0" indent="0" algn="ctr" defTabSz="914387" rtl="0" eaLnBrk="1" fontAlgn="b" latinLnBrk="0" hangingPunct="1">
                        <a:lnSpc>
                          <a:spcPct val="100000"/>
                        </a:lnSpc>
                        <a:spcBef>
                          <a:spcPts val="0"/>
                        </a:spcBef>
                        <a:spcAft>
                          <a:spcPts val="0"/>
                        </a:spcAft>
                        <a:buClrTx/>
                        <a:buSzTx/>
                        <a:buFontTx/>
                        <a:buNone/>
                        <a:tabLst/>
                        <a:defRPr/>
                      </a:pPr>
                      <a:r>
                        <a:rPr lang="es-MX" sz="1200" b="1"/>
                        <a:t>Sin Avance</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D2A000"/>
                    </a:solidFill>
                  </a:tcPr>
                </a:tc>
                <a:extLst>
                  <a:ext uri="{0D108BD9-81ED-4DB2-BD59-A6C34878D82A}">
                    <a16:rowId xmlns:a16="http://schemas.microsoft.com/office/drawing/2014/main" val="82924579"/>
                  </a:ext>
                </a:extLst>
              </a:tr>
              <a:tr h="159881">
                <a:tc>
                  <a:txBody>
                    <a:bodyPr/>
                    <a:lstStyle/>
                    <a:p>
                      <a:pPr algn="l" fontAlgn="b"/>
                      <a:r>
                        <a:rPr lang="es-MX" sz="1100" u="none" strike="noStrike">
                          <a:effectLst/>
                        </a:rPr>
                        <a:t>Aumentar la efectividad de los servicios ofrecidos (usuarios internos y externos)</a:t>
                      </a:r>
                      <a:endParaRPr lang="es-MX" sz="1100" b="0" i="0" u="none" strike="noStrike">
                        <a:solidFill>
                          <a:srgbClr val="000000"/>
                        </a:solidFill>
                        <a:effectLst/>
                        <a:latin typeface="Aptos Narrow" panose="020B0004020202020204" pitchFamily="34" charset="0"/>
                      </a:endParaRP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b"/>
                      <a:r>
                        <a:rPr lang="es-MX" sz="1100" b="0" i="0" u="none" strike="noStrike">
                          <a:solidFill>
                            <a:srgbClr val="000000"/>
                          </a:solidFill>
                          <a:effectLst/>
                          <a:latin typeface="+mn-lt"/>
                        </a:rPr>
                        <a:t>64,8%</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b"/>
                      <a:r>
                        <a:rPr lang="es-MX" sz="1100" b="0" u="none" strike="noStrike">
                          <a:solidFill>
                            <a:srgbClr val="000000"/>
                          </a:solidFill>
                          <a:effectLst/>
                        </a:rPr>
                        <a:t>155 </a:t>
                      </a:r>
                      <a:endParaRPr lang="es-MX" sz="1100" b="0" i="0" u="none" strike="noStrike">
                        <a:solidFill>
                          <a:srgbClr val="000000"/>
                        </a:solidFill>
                        <a:effectLst/>
                        <a:latin typeface="Aptos Narrow" panose="020B0004020202020204" pitchFamily="34" charset="0"/>
                      </a:endParaRP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b"/>
                      <a:r>
                        <a:rPr lang="es-MX" sz="1100" b="0" u="none" strike="noStrike">
                          <a:solidFill>
                            <a:srgbClr val="000000"/>
                          </a:solidFill>
                          <a:effectLst/>
                        </a:rPr>
                        <a:t>42 </a:t>
                      </a:r>
                      <a:endParaRPr lang="es-MX" sz="1100" b="0" i="0" u="none" strike="noStrike">
                        <a:solidFill>
                          <a:srgbClr val="000000"/>
                        </a:solidFill>
                        <a:effectLst/>
                        <a:latin typeface="Aptos Narrow" panose="020B0004020202020204" pitchFamily="34" charset="0"/>
                      </a:endParaRP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b"/>
                      <a:r>
                        <a:rPr lang="es-MX" sz="1100" b="0" u="none" strike="noStrike">
                          <a:solidFill>
                            <a:srgbClr val="000000"/>
                          </a:solidFill>
                          <a:effectLst/>
                        </a:rPr>
                        <a:t>105 </a:t>
                      </a:r>
                      <a:endParaRPr lang="es-MX" sz="1100" b="0" i="0" u="none" strike="noStrike">
                        <a:solidFill>
                          <a:srgbClr val="000000"/>
                        </a:solidFill>
                        <a:effectLst/>
                        <a:latin typeface="Aptos Narrow" panose="020B0004020202020204" pitchFamily="34" charset="0"/>
                      </a:endParaRP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b"/>
                      <a:r>
                        <a:rPr lang="es-MX" sz="1100" b="0" u="none" strike="noStrike">
                          <a:solidFill>
                            <a:srgbClr val="000000"/>
                          </a:solidFill>
                          <a:effectLst/>
                        </a:rPr>
                        <a:t>8 </a:t>
                      </a:r>
                      <a:endParaRPr lang="es-MX" sz="1100" b="0" i="0" u="none" strike="noStrike">
                        <a:solidFill>
                          <a:srgbClr val="000000"/>
                        </a:solidFill>
                        <a:effectLst/>
                        <a:latin typeface="Aptos Narrow" panose="020B0004020202020204" pitchFamily="34" charset="0"/>
                      </a:endParaRP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3957952827"/>
                  </a:ext>
                </a:extLst>
              </a:tr>
              <a:tr h="126035">
                <a:tc>
                  <a:txBody>
                    <a:bodyPr/>
                    <a:lstStyle/>
                    <a:p>
                      <a:pPr algn="l" fontAlgn="b"/>
                      <a:r>
                        <a:rPr lang="es-MX" sz="1100" u="none" strike="noStrike">
                          <a:effectLst/>
                        </a:rPr>
                        <a:t>Consolidar la estrategia del talento humano</a:t>
                      </a:r>
                      <a:endParaRPr lang="es-MX" sz="1100" b="0" i="0" u="none" strike="noStrike">
                        <a:solidFill>
                          <a:srgbClr val="000000"/>
                        </a:solidFill>
                        <a:effectLst/>
                        <a:latin typeface="Aptos Narrow" panose="020B0004020202020204" pitchFamily="34" charset="0"/>
                      </a:endParaRP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b"/>
                      <a:r>
                        <a:rPr lang="es-MX" sz="1100" b="0" i="0" u="none" strike="noStrike">
                          <a:solidFill>
                            <a:srgbClr val="000000"/>
                          </a:solidFill>
                          <a:effectLst/>
                          <a:latin typeface="+mn-lt"/>
                        </a:rPr>
                        <a:t>51,0%</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b"/>
                      <a:r>
                        <a:rPr lang="es-MX" sz="1100" b="0" u="none" strike="noStrike">
                          <a:solidFill>
                            <a:srgbClr val="000000"/>
                          </a:solidFill>
                          <a:effectLst/>
                        </a:rPr>
                        <a:t>15 </a:t>
                      </a:r>
                      <a:endParaRPr lang="es-MX" sz="1100" b="0" i="0" u="none" strike="noStrike">
                        <a:solidFill>
                          <a:srgbClr val="000000"/>
                        </a:solidFill>
                        <a:effectLst/>
                        <a:latin typeface="Aptos Narrow" panose="020B0004020202020204" pitchFamily="34" charset="0"/>
                      </a:endParaRP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b"/>
                      <a:r>
                        <a:rPr lang="es-MX" sz="1100" b="0" u="none" strike="noStrike">
                          <a:solidFill>
                            <a:srgbClr val="000000"/>
                          </a:solidFill>
                          <a:effectLst/>
                        </a:rPr>
                        <a:t>1 </a:t>
                      </a:r>
                      <a:endParaRPr lang="es-MX" sz="1100" b="0" i="0" u="none" strike="noStrike">
                        <a:solidFill>
                          <a:srgbClr val="000000"/>
                        </a:solidFill>
                        <a:effectLst/>
                        <a:latin typeface="Aptos Narrow" panose="020B0004020202020204" pitchFamily="34" charset="0"/>
                      </a:endParaRP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b"/>
                      <a:r>
                        <a:rPr lang="es-MX" sz="1100" b="0" u="none" strike="noStrike">
                          <a:solidFill>
                            <a:srgbClr val="000000"/>
                          </a:solidFill>
                          <a:effectLst/>
                        </a:rPr>
                        <a:t>13 </a:t>
                      </a:r>
                      <a:endParaRPr lang="es-MX" sz="1100" b="0" i="0" u="none" strike="noStrike">
                        <a:solidFill>
                          <a:srgbClr val="000000"/>
                        </a:solidFill>
                        <a:effectLst/>
                        <a:latin typeface="Aptos Narrow" panose="020B0004020202020204" pitchFamily="34" charset="0"/>
                      </a:endParaRP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b"/>
                      <a:r>
                        <a:rPr lang="es-MX" sz="1100" b="0" u="none" strike="noStrike">
                          <a:solidFill>
                            <a:srgbClr val="000000"/>
                          </a:solidFill>
                          <a:effectLst/>
                        </a:rPr>
                        <a:t>1 </a:t>
                      </a:r>
                      <a:endParaRPr lang="es-MX" sz="1100" b="0" i="0" u="none" strike="noStrike">
                        <a:solidFill>
                          <a:srgbClr val="000000"/>
                        </a:solidFill>
                        <a:effectLst/>
                        <a:latin typeface="Aptos Narrow" panose="020B0004020202020204" pitchFamily="34" charset="0"/>
                      </a:endParaRP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2764453100"/>
                  </a:ext>
                </a:extLst>
              </a:tr>
              <a:tr h="126035">
                <a:tc>
                  <a:txBody>
                    <a:bodyPr/>
                    <a:lstStyle/>
                    <a:p>
                      <a:pPr algn="l" fontAlgn="b"/>
                      <a:r>
                        <a:rPr lang="es-MX" sz="1100" u="none" strike="noStrike">
                          <a:effectLst/>
                        </a:rPr>
                        <a:t>Fortalecer el proceso de conocimiento del riesgo</a:t>
                      </a:r>
                      <a:endParaRPr lang="es-MX" sz="1100" b="0" i="0" u="none" strike="noStrike">
                        <a:solidFill>
                          <a:srgbClr val="000000"/>
                        </a:solidFill>
                        <a:effectLst/>
                        <a:latin typeface="Aptos Narrow" panose="020B0004020202020204" pitchFamily="34" charset="0"/>
                      </a:endParaRP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b"/>
                      <a:r>
                        <a:rPr lang="es-MX" sz="1100" b="0" i="0" u="none" strike="noStrike">
                          <a:solidFill>
                            <a:srgbClr val="000000"/>
                          </a:solidFill>
                          <a:effectLst/>
                          <a:latin typeface="+mn-lt"/>
                        </a:rPr>
                        <a:t>79,2%</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b"/>
                      <a:r>
                        <a:rPr lang="es-MX" sz="1100" b="0" u="none" strike="noStrike">
                          <a:solidFill>
                            <a:srgbClr val="000000"/>
                          </a:solidFill>
                          <a:effectLst/>
                        </a:rPr>
                        <a:t>6 </a:t>
                      </a:r>
                      <a:endParaRPr lang="es-MX" sz="1100" b="0" i="0" u="none" strike="noStrike">
                        <a:solidFill>
                          <a:srgbClr val="000000"/>
                        </a:solidFill>
                        <a:effectLst/>
                        <a:latin typeface="Aptos Narrow" panose="020B0004020202020204" pitchFamily="34" charset="0"/>
                      </a:endParaRP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b"/>
                      <a:r>
                        <a:rPr lang="es-MX" sz="1100" b="0" u="none" strike="noStrike">
                          <a:solidFill>
                            <a:srgbClr val="000000"/>
                          </a:solidFill>
                          <a:effectLst/>
                        </a:rPr>
                        <a:t>1 </a:t>
                      </a:r>
                      <a:endParaRPr lang="es-MX" sz="1100" b="0" i="0" u="none" strike="noStrike">
                        <a:solidFill>
                          <a:srgbClr val="000000"/>
                        </a:solidFill>
                        <a:effectLst/>
                        <a:latin typeface="Aptos Narrow" panose="020B0004020202020204" pitchFamily="34" charset="0"/>
                      </a:endParaRP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b"/>
                      <a:r>
                        <a:rPr lang="es-MX" sz="1100" b="0" u="none" strike="noStrike">
                          <a:solidFill>
                            <a:srgbClr val="000000"/>
                          </a:solidFill>
                          <a:effectLst/>
                        </a:rPr>
                        <a:t>5 </a:t>
                      </a:r>
                      <a:endParaRPr lang="es-MX" sz="1100" b="0" i="0" u="none" strike="noStrike">
                        <a:solidFill>
                          <a:srgbClr val="000000"/>
                        </a:solidFill>
                        <a:effectLst/>
                        <a:latin typeface="Aptos Narrow" panose="020B0004020202020204" pitchFamily="34" charset="0"/>
                      </a:endParaRP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b"/>
                      <a:endParaRPr lang="es-MX" sz="1100" b="0" i="0" u="none" strike="noStrike">
                        <a:solidFill>
                          <a:srgbClr val="000000"/>
                        </a:solidFill>
                        <a:effectLst/>
                        <a:latin typeface="Aptos Narrow" panose="020B0004020202020204" pitchFamily="34" charset="0"/>
                      </a:endParaRP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93735793"/>
                  </a:ext>
                </a:extLst>
              </a:tr>
              <a:tr h="126035">
                <a:tc>
                  <a:txBody>
                    <a:bodyPr/>
                    <a:lstStyle/>
                    <a:p>
                      <a:pPr algn="l" fontAlgn="b"/>
                      <a:r>
                        <a:rPr lang="es-MX" sz="1100" u="none" strike="noStrike">
                          <a:effectLst/>
                        </a:rPr>
                        <a:t>Fortalecer los procesos de atención</a:t>
                      </a:r>
                      <a:endParaRPr lang="es-MX" sz="1100" b="0" i="0" u="none" strike="noStrike">
                        <a:solidFill>
                          <a:srgbClr val="000000"/>
                        </a:solidFill>
                        <a:effectLst/>
                        <a:latin typeface="Aptos Narrow" panose="020B0004020202020204" pitchFamily="34" charset="0"/>
                      </a:endParaRP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b"/>
                      <a:r>
                        <a:rPr lang="es-MX" sz="1100" b="0" i="0" u="none" strike="noStrike">
                          <a:solidFill>
                            <a:srgbClr val="000000"/>
                          </a:solidFill>
                          <a:effectLst/>
                          <a:latin typeface="+mn-lt"/>
                        </a:rPr>
                        <a:t>62,6%</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b"/>
                      <a:r>
                        <a:rPr lang="es-MX" sz="1100" b="0" u="none" strike="noStrike">
                          <a:solidFill>
                            <a:srgbClr val="000000"/>
                          </a:solidFill>
                          <a:effectLst/>
                        </a:rPr>
                        <a:t>4 </a:t>
                      </a:r>
                      <a:endParaRPr lang="es-MX" sz="1100" b="0" i="0" u="none" strike="noStrike">
                        <a:solidFill>
                          <a:srgbClr val="000000"/>
                        </a:solidFill>
                        <a:effectLst/>
                        <a:latin typeface="Aptos Narrow" panose="020B0004020202020204" pitchFamily="34" charset="0"/>
                      </a:endParaRP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b"/>
                      <a:r>
                        <a:rPr lang="es-MX" sz="1100" b="0" u="none" strike="noStrike">
                          <a:solidFill>
                            <a:srgbClr val="000000"/>
                          </a:solidFill>
                          <a:effectLst/>
                        </a:rPr>
                        <a:t>0 </a:t>
                      </a:r>
                      <a:endParaRPr lang="es-MX" sz="1100" b="0" i="0" u="none" strike="noStrike">
                        <a:solidFill>
                          <a:srgbClr val="000000"/>
                        </a:solidFill>
                        <a:effectLst/>
                        <a:latin typeface="Aptos Narrow" panose="020B0004020202020204" pitchFamily="34" charset="0"/>
                      </a:endParaRP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b"/>
                      <a:r>
                        <a:rPr lang="es-MX" sz="1100" b="0" u="none" strike="noStrike">
                          <a:solidFill>
                            <a:srgbClr val="000000"/>
                          </a:solidFill>
                          <a:effectLst/>
                        </a:rPr>
                        <a:t>4 </a:t>
                      </a:r>
                      <a:endParaRPr lang="es-MX" sz="1100" b="0" i="0" u="none" strike="noStrike">
                        <a:solidFill>
                          <a:srgbClr val="000000"/>
                        </a:solidFill>
                        <a:effectLst/>
                        <a:latin typeface="Aptos Narrow" panose="020B0004020202020204" pitchFamily="34" charset="0"/>
                      </a:endParaRP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b"/>
                      <a:endParaRPr lang="es-MX" sz="1100" b="0" i="0" u="none" strike="noStrike">
                        <a:solidFill>
                          <a:srgbClr val="000000"/>
                        </a:solidFill>
                        <a:effectLst/>
                        <a:latin typeface="Aptos Narrow" panose="020B0004020202020204" pitchFamily="34" charset="0"/>
                      </a:endParaRP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4003862420"/>
                  </a:ext>
                </a:extLst>
              </a:tr>
              <a:tr h="159881">
                <a:tc>
                  <a:txBody>
                    <a:bodyPr/>
                    <a:lstStyle/>
                    <a:p>
                      <a:pPr algn="l" fontAlgn="b"/>
                      <a:r>
                        <a:rPr lang="es-MX" sz="1100" u="none" strike="noStrike">
                          <a:effectLst/>
                        </a:rPr>
                        <a:t>Implementar la estrategia de gestión del cambio en el cuerpo oficial de bomberos</a:t>
                      </a:r>
                      <a:endParaRPr lang="es-MX" sz="1100" b="0" i="0" u="none" strike="noStrike">
                        <a:solidFill>
                          <a:srgbClr val="000000"/>
                        </a:solidFill>
                        <a:effectLst/>
                        <a:latin typeface="Aptos Narrow" panose="020B0004020202020204" pitchFamily="34" charset="0"/>
                      </a:endParaRP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b"/>
                      <a:r>
                        <a:rPr lang="es-MX" sz="1100" b="0" i="0" u="none" strike="noStrike">
                          <a:solidFill>
                            <a:srgbClr val="000000"/>
                          </a:solidFill>
                          <a:effectLst/>
                          <a:latin typeface="+mn-lt"/>
                        </a:rPr>
                        <a:t>62,4%</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b"/>
                      <a:r>
                        <a:rPr lang="es-MX" sz="1100" b="0" u="none" strike="noStrike">
                          <a:solidFill>
                            <a:srgbClr val="000000"/>
                          </a:solidFill>
                          <a:effectLst/>
                        </a:rPr>
                        <a:t>5 </a:t>
                      </a:r>
                      <a:endParaRPr lang="es-MX" sz="1100" b="0" i="0" u="none" strike="noStrike">
                        <a:solidFill>
                          <a:srgbClr val="000000"/>
                        </a:solidFill>
                        <a:effectLst/>
                        <a:latin typeface="Aptos Narrow" panose="020B0004020202020204" pitchFamily="34" charset="0"/>
                      </a:endParaRP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b"/>
                      <a:r>
                        <a:rPr lang="es-MX" sz="1100" b="0" u="none" strike="noStrike">
                          <a:solidFill>
                            <a:srgbClr val="000000"/>
                          </a:solidFill>
                          <a:effectLst/>
                        </a:rPr>
                        <a:t>1 </a:t>
                      </a:r>
                      <a:endParaRPr lang="es-MX" sz="1100" b="0" i="0" u="none" strike="noStrike">
                        <a:solidFill>
                          <a:srgbClr val="000000"/>
                        </a:solidFill>
                        <a:effectLst/>
                        <a:latin typeface="Aptos Narrow" panose="020B0004020202020204" pitchFamily="34" charset="0"/>
                      </a:endParaRP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b"/>
                      <a:r>
                        <a:rPr lang="es-MX" sz="1100" b="0" u="none" strike="noStrike">
                          <a:solidFill>
                            <a:srgbClr val="000000"/>
                          </a:solidFill>
                          <a:effectLst/>
                        </a:rPr>
                        <a:t>4 </a:t>
                      </a:r>
                      <a:endParaRPr lang="es-MX" sz="1100" b="0" i="0" u="none" strike="noStrike">
                        <a:solidFill>
                          <a:srgbClr val="000000"/>
                        </a:solidFill>
                        <a:effectLst/>
                        <a:latin typeface="Aptos Narrow" panose="020B0004020202020204" pitchFamily="34" charset="0"/>
                      </a:endParaRP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b"/>
                      <a:endParaRPr lang="es-MX" sz="1100" b="0" i="0" u="none" strike="noStrike">
                        <a:solidFill>
                          <a:srgbClr val="000000"/>
                        </a:solidFill>
                        <a:effectLst/>
                        <a:latin typeface="Aptos Narrow" panose="020B0004020202020204" pitchFamily="34" charset="0"/>
                      </a:endParaRP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3799701204"/>
                  </a:ext>
                </a:extLst>
              </a:tr>
              <a:tr h="126035">
                <a:tc>
                  <a:txBody>
                    <a:bodyPr/>
                    <a:lstStyle/>
                    <a:p>
                      <a:pPr algn="l" fontAlgn="b"/>
                      <a:r>
                        <a:rPr lang="es-MX" sz="1100" u="none" strike="noStrike">
                          <a:effectLst/>
                        </a:rPr>
                        <a:t>Incrementar la cultura de responsabilidad institucional</a:t>
                      </a:r>
                      <a:endParaRPr lang="es-MX" sz="1100" b="0" i="0" u="none" strike="noStrike">
                        <a:solidFill>
                          <a:srgbClr val="000000"/>
                        </a:solidFill>
                        <a:effectLst/>
                        <a:latin typeface="Aptos Narrow" panose="020B0004020202020204" pitchFamily="34" charset="0"/>
                      </a:endParaRP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b"/>
                      <a:r>
                        <a:rPr lang="es-MX" sz="1100" b="0" i="0" u="none" strike="noStrike">
                          <a:solidFill>
                            <a:srgbClr val="000000"/>
                          </a:solidFill>
                          <a:effectLst/>
                          <a:latin typeface="+mn-lt"/>
                        </a:rPr>
                        <a:t>62,1%</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b"/>
                      <a:r>
                        <a:rPr lang="es-MX" sz="1100" b="0" u="none" strike="noStrike">
                          <a:solidFill>
                            <a:srgbClr val="000000"/>
                          </a:solidFill>
                          <a:effectLst/>
                        </a:rPr>
                        <a:t>16 </a:t>
                      </a:r>
                      <a:endParaRPr lang="es-MX" sz="1100" b="0" i="0" u="none" strike="noStrike">
                        <a:solidFill>
                          <a:srgbClr val="000000"/>
                        </a:solidFill>
                        <a:effectLst/>
                        <a:latin typeface="Aptos Narrow" panose="020B0004020202020204" pitchFamily="34" charset="0"/>
                      </a:endParaRP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b"/>
                      <a:r>
                        <a:rPr lang="es-MX" sz="1100" b="0" u="none" strike="noStrike">
                          <a:solidFill>
                            <a:srgbClr val="000000"/>
                          </a:solidFill>
                          <a:effectLst/>
                        </a:rPr>
                        <a:t>2 </a:t>
                      </a:r>
                      <a:endParaRPr lang="es-MX" sz="1100" b="0" i="0" u="none" strike="noStrike">
                        <a:solidFill>
                          <a:srgbClr val="000000"/>
                        </a:solidFill>
                        <a:effectLst/>
                        <a:latin typeface="Aptos Narrow" panose="020B0004020202020204" pitchFamily="34" charset="0"/>
                      </a:endParaRP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b"/>
                      <a:r>
                        <a:rPr lang="es-MX" sz="1100" b="0" u="none" strike="noStrike">
                          <a:solidFill>
                            <a:srgbClr val="000000"/>
                          </a:solidFill>
                          <a:effectLst/>
                        </a:rPr>
                        <a:t>14 </a:t>
                      </a:r>
                      <a:endParaRPr lang="es-MX" sz="1100" b="0" i="0" u="none" strike="noStrike">
                        <a:solidFill>
                          <a:srgbClr val="000000"/>
                        </a:solidFill>
                        <a:effectLst/>
                        <a:latin typeface="Aptos Narrow" panose="020B0004020202020204" pitchFamily="34" charset="0"/>
                      </a:endParaRP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b"/>
                      <a:endParaRPr lang="es-MX" sz="1100" b="0" i="0" u="none" strike="noStrike">
                        <a:solidFill>
                          <a:srgbClr val="000000"/>
                        </a:solidFill>
                        <a:effectLst/>
                        <a:latin typeface="Aptos Narrow" panose="020B0004020202020204" pitchFamily="34" charset="0"/>
                      </a:endParaRP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2351640328"/>
                  </a:ext>
                </a:extLst>
              </a:tr>
              <a:tr h="126035">
                <a:tc>
                  <a:txBody>
                    <a:bodyPr/>
                    <a:lstStyle/>
                    <a:p>
                      <a:pPr algn="l" fontAlgn="b"/>
                      <a:r>
                        <a:rPr lang="es-MX" sz="1100" u="none" strike="noStrike">
                          <a:effectLst/>
                        </a:rPr>
                        <a:t>Optimizar el proceso de reducción del riesgo</a:t>
                      </a:r>
                      <a:endParaRPr lang="es-MX" sz="1100" b="0" i="0" u="none" strike="noStrike">
                        <a:solidFill>
                          <a:srgbClr val="000000"/>
                        </a:solidFill>
                        <a:effectLst/>
                        <a:latin typeface="Aptos Narrow" panose="020B0004020202020204" pitchFamily="34" charset="0"/>
                      </a:endParaRP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b"/>
                      <a:r>
                        <a:rPr lang="es-MX" sz="1100" b="0" i="0" u="none" strike="noStrike">
                          <a:solidFill>
                            <a:srgbClr val="000000"/>
                          </a:solidFill>
                          <a:effectLst/>
                          <a:latin typeface="+mn-lt"/>
                        </a:rPr>
                        <a:t>74,9%</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b"/>
                      <a:r>
                        <a:rPr lang="es-MX" sz="1100" b="0" u="none" strike="noStrike">
                          <a:solidFill>
                            <a:srgbClr val="000000"/>
                          </a:solidFill>
                          <a:effectLst/>
                        </a:rPr>
                        <a:t>14 </a:t>
                      </a:r>
                      <a:endParaRPr lang="es-MX" sz="1100" b="0" i="0" u="none" strike="noStrike">
                        <a:solidFill>
                          <a:srgbClr val="000000"/>
                        </a:solidFill>
                        <a:effectLst/>
                        <a:latin typeface="Aptos Narrow" panose="020B0004020202020204" pitchFamily="34" charset="0"/>
                      </a:endParaRP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b"/>
                      <a:r>
                        <a:rPr lang="es-MX" sz="1100" b="0" u="none" strike="noStrike">
                          <a:solidFill>
                            <a:srgbClr val="000000"/>
                          </a:solidFill>
                          <a:effectLst/>
                        </a:rPr>
                        <a:t>2 </a:t>
                      </a:r>
                      <a:endParaRPr lang="es-MX" sz="1100" b="0" i="0" u="none" strike="noStrike">
                        <a:solidFill>
                          <a:srgbClr val="000000"/>
                        </a:solidFill>
                        <a:effectLst/>
                        <a:latin typeface="Aptos Narrow" panose="020B0004020202020204" pitchFamily="34" charset="0"/>
                      </a:endParaRP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b"/>
                      <a:r>
                        <a:rPr lang="es-MX" sz="1100" b="0" u="none" strike="noStrike">
                          <a:solidFill>
                            <a:srgbClr val="000000"/>
                          </a:solidFill>
                          <a:effectLst/>
                        </a:rPr>
                        <a:t>12 </a:t>
                      </a:r>
                      <a:endParaRPr lang="es-MX" sz="1100" b="0" i="0" u="none" strike="noStrike">
                        <a:solidFill>
                          <a:srgbClr val="000000"/>
                        </a:solidFill>
                        <a:effectLst/>
                        <a:latin typeface="Aptos Narrow" panose="020B0004020202020204" pitchFamily="34" charset="0"/>
                      </a:endParaRP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b"/>
                      <a:endParaRPr lang="es-MX" sz="1100" b="0" i="0" u="none" strike="noStrike">
                        <a:solidFill>
                          <a:srgbClr val="000000"/>
                        </a:solidFill>
                        <a:effectLst/>
                        <a:latin typeface="Aptos Narrow" panose="020B0004020202020204" pitchFamily="34" charset="0"/>
                      </a:endParaRP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2914706444"/>
                  </a:ext>
                </a:extLst>
              </a:tr>
              <a:tr h="126035">
                <a:tc>
                  <a:txBody>
                    <a:bodyPr/>
                    <a:lstStyle/>
                    <a:p>
                      <a:pPr algn="l" fontAlgn="b"/>
                      <a:r>
                        <a:rPr lang="es-MX" sz="1100" u="none" strike="noStrike">
                          <a:effectLst/>
                        </a:rPr>
                        <a:t>Optimizar los procesos de preparativos</a:t>
                      </a:r>
                      <a:endParaRPr lang="es-MX" sz="1100" b="0" i="0" u="none" strike="noStrike">
                        <a:solidFill>
                          <a:srgbClr val="000000"/>
                        </a:solidFill>
                        <a:effectLst/>
                        <a:latin typeface="Aptos Narrow" panose="020B0004020202020204" pitchFamily="34" charset="0"/>
                      </a:endParaRP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b"/>
                      <a:r>
                        <a:rPr lang="es-MX" sz="1100" b="0" i="0" u="none" strike="noStrike">
                          <a:solidFill>
                            <a:srgbClr val="000000"/>
                          </a:solidFill>
                          <a:effectLst/>
                          <a:latin typeface="+mn-lt"/>
                        </a:rPr>
                        <a:t>71,2%</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b"/>
                      <a:r>
                        <a:rPr lang="es-MX" sz="1100" b="0" u="none" strike="noStrike">
                          <a:solidFill>
                            <a:srgbClr val="000000"/>
                          </a:solidFill>
                          <a:effectLst/>
                        </a:rPr>
                        <a:t>13 </a:t>
                      </a:r>
                      <a:endParaRPr lang="es-MX" sz="1100" b="0" i="0" u="none" strike="noStrike">
                        <a:solidFill>
                          <a:srgbClr val="000000"/>
                        </a:solidFill>
                        <a:effectLst/>
                        <a:latin typeface="Aptos Narrow" panose="020B0004020202020204" pitchFamily="34" charset="0"/>
                      </a:endParaRP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b"/>
                      <a:r>
                        <a:rPr lang="es-MX" sz="1100" b="0" u="none" strike="noStrike">
                          <a:solidFill>
                            <a:srgbClr val="000000"/>
                          </a:solidFill>
                          <a:effectLst/>
                        </a:rPr>
                        <a:t>2 </a:t>
                      </a:r>
                      <a:endParaRPr lang="es-MX" sz="1100" b="0" i="0" u="none" strike="noStrike">
                        <a:solidFill>
                          <a:srgbClr val="000000"/>
                        </a:solidFill>
                        <a:effectLst/>
                        <a:latin typeface="Aptos Narrow" panose="020B0004020202020204" pitchFamily="34" charset="0"/>
                      </a:endParaRP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b"/>
                      <a:r>
                        <a:rPr lang="es-MX" sz="1100" b="0" u="none" strike="noStrike">
                          <a:solidFill>
                            <a:srgbClr val="000000"/>
                          </a:solidFill>
                          <a:effectLst/>
                        </a:rPr>
                        <a:t>11 </a:t>
                      </a:r>
                      <a:endParaRPr lang="es-MX" sz="1100" b="0" i="0" u="none" strike="noStrike">
                        <a:solidFill>
                          <a:srgbClr val="000000"/>
                        </a:solidFill>
                        <a:effectLst/>
                        <a:latin typeface="Aptos Narrow" panose="020B0004020202020204" pitchFamily="34" charset="0"/>
                      </a:endParaRP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b"/>
                      <a:endParaRPr lang="es-MX" sz="1100" b="0" i="0" u="none" strike="noStrike">
                        <a:solidFill>
                          <a:srgbClr val="000000"/>
                        </a:solidFill>
                        <a:effectLst/>
                        <a:latin typeface="Aptos Narrow" panose="020B0004020202020204" pitchFamily="34" charset="0"/>
                      </a:endParaRP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2521767838"/>
                  </a:ext>
                </a:extLst>
              </a:tr>
            </a:tbl>
          </a:graphicData>
        </a:graphic>
      </p:graphicFrame>
      <p:sp>
        <p:nvSpPr>
          <p:cNvPr id="44" name="Elipse 43">
            <a:extLst>
              <a:ext uri="{FF2B5EF4-FFF2-40B4-BE49-F238E27FC236}">
                <a16:creationId xmlns:a16="http://schemas.microsoft.com/office/drawing/2014/main" id="{8EC7AA40-A435-6B5D-52DC-EA74ABF4C132}"/>
              </a:ext>
            </a:extLst>
          </p:cNvPr>
          <p:cNvSpPr/>
          <p:nvPr/>
        </p:nvSpPr>
        <p:spPr>
          <a:xfrm>
            <a:off x="11168181" y="2930919"/>
            <a:ext cx="144000" cy="10800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latin typeface="+mj-lt"/>
            </a:endParaRPr>
          </a:p>
        </p:txBody>
      </p:sp>
      <p:sp>
        <p:nvSpPr>
          <p:cNvPr id="45" name="Elipse 44">
            <a:extLst>
              <a:ext uri="{FF2B5EF4-FFF2-40B4-BE49-F238E27FC236}">
                <a16:creationId xmlns:a16="http://schemas.microsoft.com/office/drawing/2014/main" id="{48495B42-83EF-81F3-42FA-4F9A71BE90A7}"/>
              </a:ext>
            </a:extLst>
          </p:cNvPr>
          <p:cNvSpPr/>
          <p:nvPr/>
        </p:nvSpPr>
        <p:spPr>
          <a:xfrm>
            <a:off x="11168181" y="2579083"/>
            <a:ext cx="144000" cy="10800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latin typeface="+mj-lt"/>
            </a:endParaRPr>
          </a:p>
        </p:txBody>
      </p:sp>
      <p:sp>
        <p:nvSpPr>
          <p:cNvPr id="46" name="Rectángulo 45">
            <a:extLst>
              <a:ext uri="{FF2B5EF4-FFF2-40B4-BE49-F238E27FC236}">
                <a16:creationId xmlns:a16="http://schemas.microsoft.com/office/drawing/2014/main" id="{2E47A1A7-31F8-DB31-B32A-3C41E10AD611}"/>
              </a:ext>
            </a:extLst>
          </p:cNvPr>
          <p:cNvSpPr/>
          <p:nvPr/>
        </p:nvSpPr>
        <p:spPr>
          <a:xfrm>
            <a:off x="2981534" y="6085103"/>
            <a:ext cx="6094918" cy="470000"/>
          </a:xfrm>
          <a:prstGeom prst="rect">
            <a:avLst/>
          </a:prstGeom>
        </p:spPr>
        <p:txBody>
          <a:bodyPr>
            <a:spAutoFit/>
          </a:bodyPr>
          <a:lstStyle/>
          <a:p>
            <a:pPr defTabSz="378652">
              <a:defRPr/>
            </a:pPr>
            <a:r>
              <a:rPr lang="es-MX" sz="1227" b="1" kern="0">
                <a:solidFill>
                  <a:prstClr val="black"/>
                </a:solidFill>
                <a:latin typeface="Calibri" panose="020F0502020204030204"/>
              </a:rPr>
              <a:t>* Nota: </a:t>
            </a:r>
            <a:r>
              <a:rPr lang="es-MX" sz="1227" kern="0">
                <a:solidFill>
                  <a:prstClr val="black"/>
                </a:solidFill>
                <a:latin typeface="Calibri" panose="020F0502020204030204"/>
              </a:rPr>
              <a:t>Los % de avance corresponden a los reportado en la ejecución de 228 actividades con corte septiembre 2024  </a:t>
            </a:r>
            <a:endParaRPr lang="es-CO" sz="1227" kern="0">
              <a:solidFill>
                <a:prstClr val="black"/>
              </a:solidFill>
              <a:latin typeface="Calibri" panose="020F0502020204030204"/>
            </a:endParaRPr>
          </a:p>
        </p:txBody>
      </p:sp>
    </p:spTree>
    <p:extLst>
      <p:ext uri="{BB962C8B-B14F-4D97-AF65-F5344CB8AC3E}">
        <p14:creationId xmlns:p14="http://schemas.microsoft.com/office/powerpoint/2010/main" val="29780806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a:extLst>
            <a:ext uri="{FF2B5EF4-FFF2-40B4-BE49-F238E27FC236}">
              <a16:creationId xmlns:a16="http://schemas.microsoft.com/office/drawing/2014/main" id="{0C741EF0-EF0E-1EE1-F68A-27950A08F1DB}"/>
            </a:ext>
          </a:extLst>
        </p:cNvPr>
        <p:cNvGrpSpPr/>
        <p:nvPr/>
      </p:nvGrpSpPr>
      <p:grpSpPr>
        <a:xfrm>
          <a:off x="0" y="0"/>
          <a:ext cx="0" cy="0"/>
          <a:chOff x="0" y="0"/>
          <a:chExt cx="0" cy="0"/>
        </a:xfrm>
      </p:grpSpPr>
      <p:sp>
        <p:nvSpPr>
          <p:cNvPr id="4" name="Rectángulo 3">
            <a:extLst>
              <a:ext uri="{FF2B5EF4-FFF2-40B4-BE49-F238E27FC236}">
                <a16:creationId xmlns:a16="http://schemas.microsoft.com/office/drawing/2014/main" id="{3586354D-DF2E-BAEE-377B-B9E20221AAAA}"/>
              </a:ext>
            </a:extLst>
          </p:cNvPr>
          <p:cNvSpPr/>
          <p:nvPr/>
        </p:nvSpPr>
        <p:spPr>
          <a:xfrm>
            <a:off x="541679" y="264697"/>
            <a:ext cx="9749985" cy="646331"/>
          </a:xfrm>
          <a:prstGeom prst="rect">
            <a:avLst/>
          </a:prstGeom>
          <a:noFill/>
        </p:spPr>
        <p:txBody>
          <a:bodyPr wrap="square" lIns="91440" tIns="45720" rIns="91440" bIns="45720" anchor="t">
            <a:spAutoFit/>
          </a:bodyPr>
          <a:ls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CO" sz="3600" b="1" i="0" u="none" strike="noStrike" kern="1200" cap="none" spc="0" normalizeH="0" baseline="0" noProof="0">
                <a:ln>
                  <a:noFill/>
                </a:ln>
                <a:solidFill>
                  <a:prstClr val="black">
                    <a:lumMod val="75000"/>
                    <a:lumOff val="25000"/>
                  </a:prstClr>
                </a:solidFill>
                <a:effectLst/>
                <a:uLnTx/>
                <a:uFillTx/>
                <a:latin typeface="Aptos ExtraBold"/>
                <a:ea typeface="+mn-ea"/>
                <a:cs typeface="+mn-cs"/>
              </a:rPr>
              <a:t>Plan Estratégico Institucional  </a:t>
            </a:r>
          </a:p>
        </p:txBody>
      </p:sp>
      <p:sp>
        <p:nvSpPr>
          <p:cNvPr id="6" name="CuadroTexto 14">
            <a:extLst>
              <a:ext uri="{FF2B5EF4-FFF2-40B4-BE49-F238E27FC236}">
                <a16:creationId xmlns:a16="http://schemas.microsoft.com/office/drawing/2014/main" id="{B2391690-561B-A9D7-3DCF-B9E6601B208B}"/>
              </a:ext>
            </a:extLst>
          </p:cNvPr>
          <p:cNvSpPr txBox="1"/>
          <p:nvPr/>
        </p:nvSpPr>
        <p:spPr>
          <a:xfrm rot="16200000">
            <a:off x="-803744" y="2046183"/>
            <a:ext cx="2370059" cy="161583"/>
          </a:xfrm>
          <a:prstGeom prst="rect">
            <a:avLst/>
          </a:prstGeom>
          <a:noFill/>
        </p:spPr>
        <p:txBody>
          <a:bodyPr wrap="square" lIns="68580" tIns="34290" rIns="68580" bIns="34290" rtlCol="0" anchor="t">
            <a:spAutoFit/>
          </a:bodyPr>
          <a:ls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385763" rtl="0" eaLnBrk="1" fontAlgn="auto" latinLnBrk="0" hangingPunct="1">
              <a:lnSpc>
                <a:spcPct val="100000"/>
              </a:lnSpc>
              <a:spcBef>
                <a:spcPts val="0"/>
              </a:spcBef>
              <a:spcAft>
                <a:spcPts val="0"/>
              </a:spcAft>
              <a:buClrTx/>
              <a:buSzTx/>
              <a:buFontTx/>
              <a:buNone/>
              <a:tabLst/>
              <a:defRPr/>
            </a:pPr>
            <a:r>
              <a:rPr kumimoji="0" lang="es-ES" sz="600" b="0" i="0" u="none" strike="noStrike" kern="1200" cap="none" spc="0" normalizeH="0" baseline="0" noProof="0">
                <a:ln>
                  <a:noFill/>
                </a:ln>
                <a:solidFill>
                  <a:prstClr val="black">
                    <a:lumMod val="75000"/>
                    <a:lumOff val="25000"/>
                  </a:prstClr>
                </a:solidFill>
                <a:effectLst/>
                <a:uLnTx/>
                <a:uFillTx/>
                <a:latin typeface="Calibri Light"/>
                <a:ea typeface="Calibri Light"/>
                <a:cs typeface="Calibri Light"/>
              </a:rPr>
              <a:t>Oficina Asesora de Planeación</a:t>
            </a:r>
          </a:p>
        </p:txBody>
      </p:sp>
      <p:sp>
        <p:nvSpPr>
          <p:cNvPr id="2" name="CuadroTexto 1">
            <a:extLst>
              <a:ext uri="{FF2B5EF4-FFF2-40B4-BE49-F238E27FC236}">
                <a16:creationId xmlns:a16="http://schemas.microsoft.com/office/drawing/2014/main" id="{05E6A856-E8B0-1110-D113-A6DCCAAD398C}"/>
              </a:ext>
              <a:ext uri="{C183D7F6-B498-43B3-948B-1728B52AA6E4}">
                <adec:decorative xmlns:adec="http://schemas.microsoft.com/office/drawing/2017/decorative" val="1"/>
              </a:ext>
            </a:extLst>
          </p:cNvPr>
          <p:cNvSpPr txBox="1"/>
          <p:nvPr/>
        </p:nvSpPr>
        <p:spPr>
          <a:xfrm>
            <a:off x="758306" y="912796"/>
            <a:ext cx="2434083" cy="302070"/>
          </a:xfrm>
          <a:prstGeom prst="rect">
            <a:avLst/>
          </a:prstGeom>
          <a:noFill/>
        </p:spPr>
        <p:txBody>
          <a:bodyPr wrap="square" lIns="91440" tIns="45720" rIns="91440" bIns="45720" rtlCol="0" anchor="t">
            <a:spAutoFit/>
          </a:bodyPr>
          <a:lstStyle/>
          <a:p>
            <a:pPr defTabSz="378652">
              <a:defRPr/>
            </a:pPr>
            <a:r>
              <a:rPr lang="es-MX" sz="1350" b="1" kern="0">
                <a:solidFill>
                  <a:prstClr val="black"/>
                </a:solidFill>
              </a:rPr>
              <a:t>Actividades sin avance:</a:t>
            </a:r>
            <a:endParaRPr lang="es-CO" sz="1350" b="1" kern="0">
              <a:solidFill>
                <a:prstClr val="black"/>
              </a:solidFill>
            </a:endParaRPr>
          </a:p>
        </p:txBody>
      </p:sp>
      <p:graphicFrame>
        <p:nvGraphicFramePr>
          <p:cNvPr id="43" name="Tabla 42">
            <a:extLst>
              <a:ext uri="{FF2B5EF4-FFF2-40B4-BE49-F238E27FC236}">
                <a16:creationId xmlns:a16="http://schemas.microsoft.com/office/drawing/2014/main" id="{DCDB6DA8-C6F2-C3F2-7256-6C53649C03F1}"/>
              </a:ext>
            </a:extLst>
          </p:cNvPr>
          <p:cNvGraphicFramePr>
            <a:graphicFrameLocks noGrp="1"/>
          </p:cNvGraphicFramePr>
          <p:nvPr/>
        </p:nvGraphicFramePr>
        <p:xfrm>
          <a:off x="1087243" y="1319561"/>
          <a:ext cx="9881988" cy="4532040"/>
        </p:xfrm>
        <a:graphic>
          <a:graphicData uri="http://schemas.openxmlformats.org/drawingml/2006/table">
            <a:tbl>
              <a:tblPr>
                <a:tableStyleId>{0E3FDE45-AF77-4B5C-9715-49D594BDF05E}</a:tableStyleId>
              </a:tblPr>
              <a:tblGrid>
                <a:gridCol w="3369208">
                  <a:extLst>
                    <a:ext uri="{9D8B030D-6E8A-4147-A177-3AD203B41FA5}">
                      <a16:colId xmlns:a16="http://schemas.microsoft.com/office/drawing/2014/main" val="831957964"/>
                    </a:ext>
                  </a:extLst>
                </a:gridCol>
                <a:gridCol w="4888702">
                  <a:extLst>
                    <a:ext uri="{9D8B030D-6E8A-4147-A177-3AD203B41FA5}">
                      <a16:colId xmlns:a16="http://schemas.microsoft.com/office/drawing/2014/main" val="955007765"/>
                    </a:ext>
                  </a:extLst>
                </a:gridCol>
                <a:gridCol w="1624078">
                  <a:extLst>
                    <a:ext uri="{9D8B030D-6E8A-4147-A177-3AD203B41FA5}">
                      <a16:colId xmlns:a16="http://schemas.microsoft.com/office/drawing/2014/main" val="1822110618"/>
                    </a:ext>
                  </a:extLst>
                </a:gridCol>
              </a:tblGrid>
              <a:tr h="428446">
                <a:tc>
                  <a:txBody>
                    <a:bodyPr/>
                    <a:lstStyle/>
                    <a:p>
                      <a:pPr marL="0" marR="0" lvl="0" indent="0" algn="ctr" defTabSz="914387" rtl="0" eaLnBrk="1" fontAlgn="b" latinLnBrk="0" hangingPunct="1">
                        <a:lnSpc>
                          <a:spcPct val="100000"/>
                        </a:lnSpc>
                        <a:spcBef>
                          <a:spcPts val="0"/>
                        </a:spcBef>
                        <a:spcAft>
                          <a:spcPts val="0"/>
                        </a:spcAft>
                        <a:buClrTx/>
                        <a:buSzTx/>
                        <a:buFontTx/>
                        <a:buNone/>
                        <a:tabLst/>
                        <a:defRPr/>
                      </a:pPr>
                      <a:r>
                        <a:rPr lang="es-ES" sz="1200" b="1" kern="0">
                          <a:solidFill>
                            <a:prstClr val="black"/>
                          </a:solidFill>
                        </a:rPr>
                        <a:t>Objetivo Estratégico</a:t>
                      </a:r>
                      <a:endParaRPr lang="es-CO" sz="1200" b="1" kern="0">
                        <a:solidFill>
                          <a:prstClr val="black"/>
                        </a:solidFill>
                        <a:latin typeface="+mn-lt"/>
                      </a:endParaRP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D2A000"/>
                    </a:solidFill>
                  </a:tcPr>
                </a:tc>
                <a:tc>
                  <a:txBody>
                    <a:bodyPr/>
                    <a:lstStyle/>
                    <a:p>
                      <a:pPr marL="0" marR="0" lvl="0" indent="0" algn="ctr" rtl="0">
                        <a:lnSpc>
                          <a:spcPct val="100000"/>
                        </a:lnSpc>
                        <a:spcBef>
                          <a:spcPts val="0"/>
                        </a:spcBef>
                        <a:spcAft>
                          <a:spcPts val="0"/>
                        </a:spcAft>
                        <a:buClrTx/>
                        <a:buSzTx/>
                        <a:buFontTx/>
                        <a:buNone/>
                      </a:pPr>
                      <a:r>
                        <a:rPr lang="es-MX" sz="1200" b="1"/>
                        <a:t>Actividad</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D2A000"/>
                    </a:solidFill>
                  </a:tcPr>
                </a:tc>
                <a:tc>
                  <a:txBody>
                    <a:bodyPr/>
                    <a:lstStyle/>
                    <a:p>
                      <a:pPr marL="0" marR="0" lvl="0" indent="0" algn="ctr" defTabSz="914387" rtl="0" eaLnBrk="1" fontAlgn="b" latinLnBrk="0" hangingPunct="1">
                        <a:lnSpc>
                          <a:spcPct val="100000"/>
                        </a:lnSpc>
                        <a:spcBef>
                          <a:spcPts val="0"/>
                        </a:spcBef>
                        <a:spcAft>
                          <a:spcPts val="0"/>
                        </a:spcAft>
                        <a:buClrTx/>
                        <a:buSzTx/>
                        <a:buFontTx/>
                        <a:buNone/>
                        <a:tabLst/>
                        <a:defRPr/>
                      </a:pPr>
                      <a:r>
                        <a:rPr lang="es-MX" sz="1200" b="1"/>
                        <a:t>Responsable</a:t>
                      </a:r>
                      <a:endParaRPr lang="es-ES"/>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D2A000"/>
                    </a:solidFill>
                  </a:tcPr>
                </a:tc>
                <a:extLst>
                  <a:ext uri="{0D108BD9-81ED-4DB2-BD59-A6C34878D82A}">
                    <a16:rowId xmlns:a16="http://schemas.microsoft.com/office/drawing/2014/main" val="82924579"/>
                  </a:ext>
                </a:extLst>
              </a:tr>
              <a:tr h="543395">
                <a:tc rowSpan="8">
                  <a:txBody>
                    <a:bodyPr/>
                    <a:lstStyle/>
                    <a:p>
                      <a:pPr algn="l" fontAlgn="b"/>
                      <a:r>
                        <a:rPr lang="es-MX" sz="1100" u="none" strike="noStrike">
                          <a:effectLst/>
                        </a:rPr>
                        <a:t>Aumentar la efectividad de los servicios ofrecidos (usuarios internos y externos)</a:t>
                      </a:r>
                      <a:endParaRPr lang="es-MX" sz="1100" b="0" i="0" u="none" strike="noStrike">
                        <a:solidFill>
                          <a:srgbClr val="000000"/>
                        </a:solidFill>
                        <a:effectLst/>
                        <a:latin typeface="Aptos Narrow" panose="020B0004020202020204" pitchFamily="34" charset="0"/>
                      </a:endParaRP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lvl="0" algn="ctr">
                        <a:buNone/>
                      </a:pPr>
                      <a:r>
                        <a:rPr lang="es-MX" sz="1100" b="0" i="0" u="none" strike="noStrike" noProof="0">
                          <a:solidFill>
                            <a:srgbClr val="000000"/>
                          </a:solidFill>
                          <a:effectLst/>
                          <a:latin typeface="Aptos"/>
                        </a:rPr>
                        <a:t>Realizar dos reuniones del Comité de Sostenibilidad del Sistema Contable para analizar las propuestas de depuración que presenten las áreas generadoras de información contable de la Unidad</a:t>
                      </a:r>
                      <a:endParaRPr lang="es-ES"/>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lvl="0" algn="ctr">
                        <a:buNone/>
                      </a:pPr>
                      <a:r>
                        <a:rPr lang="es-MX" sz="1100" b="0" i="0" u="none" strike="noStrike" noProof="0">
                          <a:solidFill>
                            <a:srgbClr val="000000"/>
                          </a:solidFill>
                          <a:effectLst/>
                          <a:latin typeface="Aptos"/>
                        </a:rPr>
                        <a:t>Subdirección de Gestión Corporativa</a:t>
                      </a:r>
                      <a:endParaRPr lang="es-ES"/>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3957952827"/>
                  </a:ext>
                </a:extLst>
              </a:tr>
              <a:tr h="407546">
                <a:tc vMerge="1">
                  <a:txBody>
                    <a:bodyPr/>
                    <a:lstStyle/>
                    <a:p>
                      <a:endParaRPr lang="es-ES"/>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lvl="0" algn="ctr">
                        <a:buNone/>
                      </a:pPr>
                      <a:r>
                        <a:rPr lang="es-MX" sz="1100" b="0" i="0" u="none" strike="noStrike" noProof="0">
                          <a:solidFill>
                            <a:srgbClr val="000000"/>
                          </a:solidFill>
                          <a:effectLst/>
                          <a:latin typeface="Aptos"/>
                        </a:rPr>
                        <a:t>Integración de Software mesa logística con el Sistema Misional</a:t>
                      </a:r>
                      <a:endParaRPr lang="es-ES"/>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lvl="0" algn="ctr">
                        <a:buNone/>
                      </a:pPr>
                      <a:r>
                        <a:rPr lang="es-MX" sz="1100" b="0" i="0" u="none" strike="noStrike" noProof="0">
                          <a:solidFill>
                            <a:srgbClr val="000000"/>
                          </a:solidFill>
                          <a:effectLst/>
                          <a:latin typeface="Aptos"/>
                        </a:rPr>
                        <a:t>Equipo de Gestión TIC- Dirección</a:t>
                      </a:r>
                      <a:endParaRPr lang="es-ES"/>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2764453100"/>
                  </a:ext>
                </a:extLst>
              </a:tr>
              <a:tr h="543395">
                <a:tc vMerge="1">
                  <a:txBody>
                    <a:bodyPr/>
                    <a:lstStyle/>
                    <a:p>
                      <a:endParaRPr lang="es-ES"/>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lvl="0" algn="ctr">
                        <a:buNone/>
                      </a:pPr>
                      <a:r>
                        <a:rPr lang="es-MX" sz="1100" b="0" i="0" u="none" strike="noStrike" noProof="0">
                          <a:solidFill>
                            <a:srgbClr val="000000"/>
                          </a:solidFill>
                          <a:effectLst/>
                        </a:rPr>
                        <a:t>El área mide y evalúa los resultados periódicamente de los indicadores que miden la eficiencia, eficacia y efectividad de las políticas realizadas en materia de prevención.</a:t>
                      </a:r>
                      <a:endParaRPr lang="es-ES"/>
                    </a:p>
                  </a:txBody>
                  <a:tcPr marL="6350" marR="6350" marT="6350" marB="0" anchor="ctr">
                    <a:lnL w="12700">
                      <a:solidFill>
                        <a:schemeClr val="bg2"/>
                      </a:solidFill>
                    </a:lnL>
                    <a:lnR w="12700">
                      <a:solidFill>
                        <a:schemeClr val="bg2"/>
                      </a:solidFill>
                    </a:lnR>
                    <a:lnT w="12700">
                      <a:solidFill>
                        <a:schemeClr val="bg2"/>
                      </a:solidFill>
                    </a:lnT>
                    <a:lnB w="12700">
                      <a:solidFill>
                        <a:schemeClr val="bg2"/>
                      </a:solidFill>
                    </a:lnB>
                  </a:tcPr>
                </a:tc>
                <a:tc>
                  <a:txBody>
                    <a:bodyPr/>
                    <a:lstStyle/>
                    <a:p>
                      <a:pPr lvl="0" algn="ctr">
                        <a:buNone/>
                      </a:pPr>
                      <a:r>
                        <a:rPr lang="es-MX" sz="1100" b="0" i="0" u="none" strike="noStrike" noProof="0">
                          <a:solidFill>
                            <a:srgbClr val="000000"/>
                          </a:solidFill>
                          <a:effectLst/>
                        </a:rPr>
                        <a:t>Oficina Jurídica</a:t>
                      </a:r>
                      <a:endParaRPr lang="es-ES"/>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93735793"/>
                  </a:ext>
                </a:extLst>
              </a:tr>
              <a:tr h="365746">
                <a:tc vMerge="1">
                  <a:txBody>
                    <a:bodyPr/>
                    <a:lstStyle/>
                    <a:p>
                      <a:endParaRPr lang="es-ES"/>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lvl="0" algn="ctr">
                        <a:buNone/>
                      </a:pPr>
                      <a:r>
                        <a:rPr lang="es-MX" sz="1100" b="0" i="0" u="none" strike="noStrike" noProof="0">
                          <a:solidFill>
                            <a:srgbClr val="000000"/>
                          </a:solidFill>
                          <a:effectLst/>
                        </a:rPr>
                        <a:t>La entidad hace seguimiento al plan de acción y al(los) indicador(es) formulado(s) en sus políticas de prevención del daño antijurídico.</a:t>
                      </a:r>
                      <a:endParaRPr lang="es-ES"/>
                    </a:p>
                  </a:txBody>
                  <a:tcPr marL="6350" marR="6350" marT="6350" marB="0" anchor="ctr">
                    <a:lnL w="12700">
                      <a:solidFill>
                        <a:schemeClr val="bg2"/>
                      </a:solidFill>
                    </a:lnL>
                    <a:lnR w="12700">
                      <a:solidFill>
                        <a:schemeClr val="bg2"/>
                      </a:solidFill>
                    </a:lnR>
                    <a:lnT w="12700">
                      <a:solidFill>
                        <a:schemeClr val="bg2"/>
                      </a:solidFill>
                    </a:lnT>
                    <a:lnB w="12700">
                      <a:solidFill>
                        <a:schemeClr val="bg2"/>
                      </a:solidFill>
                    </a:lnB>
                  </a:tcPr>
                </a:tc>
                <a:tc>
                  <a:txBody>
                    <a:bodyPr/>
                    <a:lstStyle/>
                    <a:p>
                      <a:pPr lvl="0" algn="ctr">
                        <a:buNone/>
                      </a:pPr>
                      <a:r>
                        <a:rPr lang="es-MX" sz="1100" b="0" i="0" u="none" strike="noStrike" noProof="0">
                          <a:solidFill>
                            <a:srgbClr val="000000"/>
                          </a:solidFill>
                          <a:effectLst/>
                        </a:rPr>
                        <a:t>Oficina Jurídica</a:t>
                      </a:r>
                      <a:endParaRPr lang="es-ES"/>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4003862420"/>
                  </a:ext>
                </a:extLst>
              </a:tr>
              <a:tr h="407546">
                <a:tc vMerge="1">
                  <a:txBody>
                    <a:bodyPr/>
                    <a:lstStyle/>
                    <a:p>
                      <a:endParaRPr lang="es-ES"/>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lvl="0" algn="ctr">
                        <a:buNone/>
                      </a:pPr>
                      <a:r>
                        <a:rPr lang="es-MX" sz="1100" b="0" i="0" u="none" strike="noStrike" noProof="0">
                          <a:solidFill>
                            <a:srgbClr val="000000"/>
                          </a:solidFill>
                          <a:effectLst/>
                        </a:rPr>
                        <a:t>La entidad mide y evalúa la tasa de éxito procesal en las acciones de repetición incoadas.</a:t>
                      </a:r>
                      <a:endParaRPr lang="es-ES"/>
                    </a:p>
                  </a:txBody>
                  <a:tcPr marL="6350" marR="6350" marT="6350" marB="0" anchor="ctr">
                    <a:lnL w="12700">
                      <a:solidFill>
                        <a:schemeClr val="bg2"/>
                      </a:solidFill>
                    </a:lnL>
                    <a:lnR w="12700">
                      <a:solidFill>
                        <a:schemeClr val="bg2"/>
                      </a:solidFill>
                    </a:lnR>
                    <a:lnT w="12700">
                      <a:solidFill>
                        <a:schemeClr val="bg2"/>
                      </a:solidFill>
                    </a:lnT>
                    <a:lnB w="12700">
                      <a:solidFill>
                        <a:schemeClr val="bg2"/>
                      </a:solidFill>
                    </a:lnB>
                  </a:tcPr>
                </a:tc>
                <a:tc>
                  <a:txBody>
                    <a:bodyPr/>
                    <a:lstStyle/>
                    <a:p>
                      <a:pPr lvl="0" algn="ctr">
                        <a:buNone/>
                      </a:pPr>
                      <a:r>
                        <a:rPr lang="es-MX" sz="1100" b="0" i="0" u="none" strike="noStrike" noProof="0">
                          <a:solidFill>
                            <a:srgbClr val="000000"/>
                          </a:solidFill>
                          <a:effectLst/>
                        </a:rPr>
                        <a:t>Oficina Jurídica</a:t>
                      </a:r>
                      <a:endParaRPr lang="es-ES"/>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3799701204"/>
                  </a:ext>
                </a:extLst>
              </a:tr>
              <a:tr h="407546">
                <a:tc vMerge="1">
                  <a:txBody>
                    <a:bodyPr/>
                    <a:lstStyle/>
                    <a:p>
                      <a:endParaRPr lang="es-ES"/>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lvl="0" algn="ctr">
                        <a:buNone/>
                      </a:pPr>
                      <a:r>
                        <a:rPr lang="es-MX" sz="1100" b="0" i="0" u="none" strike="noStrike" noProof="0">
                          <a:solidFill>
                            <a:srgbClr val="000000"/>
                          </a:solidFill>
                          <a:effectLst/>
                        </a:rPr>
                        <a:t>Realiza seguimiento y evalúa el estado contable de los créditos Judiciales .</a:t>
                      </a:r>
                      <a:endParaRPr lang="es-ES"/>
                    </a:p>
                  </a:txBody>
                  <a:tcPr marL="6350" marR="6350" marT="6350" marB="0" anchor="ctr">
                    <a:lnL w="12700">
                      <a:solidFill>
                        <a:schemeClr val="bg2"/>
                      </a:solidFill>
                    </a:lnL>
                    <a:lnR w="12700">
                      <a:solidFill>
                        <a:schemeClr val="bg2"/>
                      </a:solidFill>
                    </a:lnR>
                    <a:lnT w="12700">
                      <a:solidFill>
                        <a:schemeClr val="bg2"/>
                      </a:solidFill>
                    </a:lnT>
                    <a:lnB w="12700">
                      <a:solidFill>
                        <a:schemeClr val="bg2"/>
                      </a:solidFill>
                    </a:lnB>
                  </a:tcPr>
                </a:tc>
                <a:tc>
                  <a:txBody>
                    <a:bodyPr/>
                    <a:lstStyle/>
                    <a:p>
                      <a:pPr lvl="0" algn="ctr">
                        <a:buNone/>
                      </a:pPr>
                      <a:r>
                        <a:rPr lang="es-MX" sz="1100" b="0" i="0" u="none" strike="noStrike" noProof="0">
                          <a:solidFill>
                            <a:srgbClr val="000000"/>
                          </a:solidFill>
                          <a:effectLst/>
                        </a:rPr>
                        <a:t>Oficina Jurídica</a:t>
                      </a:r>
                      <a:endParaRPr lang="es-ES"/>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2351640328"/>
                  </a:ext>
                </a:extLst>
              </a:tr>
              <a:tr h="543395">
                <a:tc vMerge="1">
                  <a:txBody>
                    <a:bodyPr/>
                    <a:lstStyle/>
                    <a:p>
                      <a:endParaRPr lang="es-ES"/>
                    </a:p>
                  </a:txBody>
                  <a:tcPr marL="6350" marR="6350" marT="6350" marB="0" anchor="ctr">
                    <a:lnL w="12700">
                      <a:solidFill>
                        <a:schemeClr val="bg2"/>
                      </a:solidFill>
                    </a:lnL>
                    <a:lnR w="12700">
                      <a:solidFill>
                        <a:schemeClr val="bg2"/>
                      </a:solidFill>
                    </a:lnR>
                    <a:lnT w="12700">
                      <a:solidFill>
                        <a:schemeClr val="bg2"/>
                      </a:solidFill>
                    </a:lnT>
                    <a:lnB w="12700">
                      <a:solidFill>
                        <a:schemeClr val="bg2"/>
                      </a:solidFill>
                    </a:lnB>
                  </a:tcPr>
                </a:tc>
                <a:tc>
                  <a:txBody>
                    <a:bodyPr/>
                    <a:lstStyle/>
                    <a:p>
                      <a:pPr lvl="0" algn="ctr">
                        <a:buNone/>
                      </a:pPr>
                      <a:r>
                        <a:rPr lang="es-MX" sz="1100" b="0" i="0" u="none" strike="noStrike" noProof="0">
                          <a:solidFill>
                            <a:srgbClr val="000000"/>
                          </a:solidFill>
                          <a:effectLst/>
                        </a:rPr>
                        <a:t>El área mide y evalúa los resultados periódicamente de sus indicadores que miden la eficiencia, eficacia y efectividad de las políticas realizadas en materia de defensa jurídica.</a:t>
                      </a:r>
                      <a:endParaRPr lang="es-ES"/>
                    </a:p>
                  </a:txBody>
                  <a:tcPr marL="6350" marR="6350" marT="6350" marB="0" anchor="ctr">
                    <a:lnL w="12700">
                      <a:solidFill>
                        <a:schemeClr val="bg2"/>
                      </a:solidFill>
                    </a:lnL>
                    <a:lnR w="12700">
                      <a:solidFill>
                        <a:schemeClr val="bg2"/>
                      </a:solidFill>
                    </a:lnR>
                    <a:lnT w="12700">
                      <a:solidFill>
                        <a:schemeClr val="bg2"/>
                      </a:solidFill>
                    </a:lnT>
                    <a:lnB w="12700">
                      <a:solidFill>
                        <a:schemeClr val="bg2"/>
                      </a:solidFill>
                    </a:lnB>
                  </a:tcPr>
                </a:tc>
                <a:tc>
                  <a:txBody>
                    <a:bodyPr/>
                    <a:lstStyle/>
                    <a:p>
                      <a:pPr lvl="0" algn="ctr">
                        <a:buNone/>
                      </a:pPr>
                      <a:r>
                        <a:rPr lang="es-MX" sz="1100" b="0" i="0" u="none" strike="noStrike" noProof="0">
                          <a:solidFill>
                            <a:srgbClr val="000000"/>
                          </a:solidFill>
                          <a:effectLst/>
                        </a:rPr>
                        <a:t>Oficina Jurídica</a:t>
                      </a:r>
                      <a:endParaRPr lang="es-ES"/>
                    </a:p>
                  </a:txBody>
                  <a:tcPr marL="6350" marR="6350" marT="6350" marB="0" anchor="ctr">
                    <a:lnL w="12700">
                      <a:solidFill>
                        <a:schemeClr val="bg2"/>
                      </a:solidFill>
                    </a:lnL>
                    <a:lnR w="12700">
                      <a:solidFill>
                        <a:schemeClr val="bg2"/>
                      </a:solidFill>
                    </a:lnR>
                    <a:lnT w="12700">
                      <a:solidFill>
                        <a:schemeClr val="bg2"/>
                      </a:solidFill>
                    </a:lnT>
                    <a:lnB w="12700">
                      <a:solidFill>
                        <a:schemeClr val="bg2"/>
                      </a:solidFill>
                    </a:lnB>
                  </a:tcPr>
                </a:tc>
                <a:extLst>
                  <a:ext uri="{0D108BD9-81ED-4DB2-BD59-A6C34878D82A}">
                    <a16:rowId xmlns:a16="http://schemas.microsoft.com/office/drawing/2014/main" val="1237854608"/>
                  </a:ext>
                </a:extLst>
              </a:tr>
              <a:tr h="543395">
                <a:tc vMerge="1">
                  <a:txBody>
                    <a:bodyPr/>
                    <a:lstStyle/>
                    <a:p>
                      <a:endParaRPr lang="es-ES"/>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lvl="0" algn="ctr">
                        <a:buNone/>
                      </a:pPr>
                      <a:r>
                        <a:rPr lang="es-MX" sz="1100" b="0" i="0" u="none" strike="noStrike" noProof="0">
                          <a:solidFill>
                            <a:srgbClr val="000000"/>
                          </a:solidFill>
                          <a:effectLst/>
                        </a:rPr>
                        <a:t>El Comité de Conciliación ha formulado indicadores y conoce el resultado de la medición, estos de acuerdo con la periodicidad definida en el plan anual del Comité de Conciliación.</a:t>
                      </a:r>
                      <a:endParaRPr lang="es-ES"/>
                    </a:p>
                  </a:txBody>
                  <a:tcPr marL="6350" marR="6350" marT="6350" marB="0" anchor="ctr">
                    <a:lnL w="12700">
                      <a:solidFill>
                        <a:schemeClr val="bg2"/>
                      </a:solidFill>
                    </a:lnL>
                    <a:lnR w="12700">
                      <a:solidFill>
                        <a:schemeClr val="bg2"/>
                      </a:solidFill>
                    </a:lnR>
                    <a:lnT w="12700">
                      <a:solidFill>
                        <a:schemeClr val="bg2"/>
                      </a:solidFill>
                    </a:lnT>
                    <a:lnB w="12700">
                      <a:solidFill>
                        <a:schemeClr val="bg2"/>
                      </a:solidFill>
                    </a:lnB>
                  </a:tcPr>
                </a:tc>
                <a:tc>
                  <a:txBody>
                    <a:bodyPr/>
                    <a:lstStyle/>
                    <a:p>
                      <a:pPr lvl="0" algn="ctr">
                        <a:buNone/>
                      </a:pPr>
                      <a:r>
                        <a:rPr lang="es-MX" sz="1100" b="0" i="0" u="none" strike="noStrike" noProof="0">
                          <a:solidFill>
                            <a:srgbClr val="000000"/>
                          </a:solidFill>
                          <a:effectLst/>
                        </a:rPr>
                        <a:t>Oficina Jurídica</a:t>
                      </a:r>
                      <a:endParaRPr lang="es-ES"/>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2914706444"/>
                  </a:ext>
                </a:extLst>
              </a:tr>
              <a:tr h="208998">
                <a:tc>
                  <a:txBody>
                    <a:bodyPr/>
                    <a:lstStyle/>
                    <a:p>
                      <a:pPr lvl="0" algn="l">
                        <a:buNone/>
                      </a:pPr>
                      <a:r>
                        <a:rPr lang="es-MX" sz="1100" b="0" i="0" u="none" strike="noStrike" noProof="0">
                          <a:solidFill>
                            <a:srgbClr val="000000"/>
                          </a:solidFill>
                          <a:effectLst/>
                          <a:latin typeface="Aptos"/>
                        </a:rPr>
                        <a:t>Consolidar la estrategia del talento humano</a:t>
                      </a:r>
                      <a:endParaRPr lang="es-ES"/>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lvl="0" algn="ctr">
                        <a:buNone/>
                      </a:pPr>
                      <a:r>
                        <a:rPr lang="es-MX" sz="1100" b="0" i="0" u="none" strike="noStrike" noProof="0">
                          <a:solidFill>
                            <a:srgbClr val="000000"/>
                          </a:solidFill>
                          <a:effectLst/>
                        </a:rPr>
                        <a:t>Ejecutar de actividades asociadas al eje de relaciones interpersonales del plan de bienestar</a:t>
                      </a:r>
                      <a:endParaRPr lang="es-ES"/>
                    </a:p>
                  </a:txBody>
                  <a:tcPr marL="6350" marR="6350" marT="6350" marB="0" anchor="ctr">
                    <a:lnL w="12700">
                      <a:solidFill>
                        <a:schemeClr val="bg2"/>
                      </a:solidFill>
                    </a:lnL>
                    <a:lnR w="12700">
                      <a:solidFill>
                        <a:schemeClr val="bg2"/>
                      </a:solidFill>
                    </a:lnR>
                    <a:lnT w="12700">
                      <a:solidFill>
                        <a:schemeClr val="bg2"/>
                      </a:solidFill>
                    </a:lnT>
                    <a:lnB w="12700">
                      <a:solidFill>
                        <a:schemeClr val="bg2"/>
                      </a:solidFill>
                    </a:lnB>
                  </a:tcPr>
                </a:tc>
                <a:tc>
                  <a:txBody>
                    <a:bodyPr/>
                    <a:lstStyle/>
                    <a:p>
                      <a:pPr lvl="0" algn="ctr">
                        <a:buNone/>
                      </a:pPr>
                      <a:r>
                        <a:rPr lang="es-MX" sz="1100" b="0" i="0" u="none" strike="noStrike" noProof="0">
                          <a:solidFill>
                            <a:srgbClr val="000000"/>
                          </a:solidFill>
                          <a:effectLst/>
                        </a:rPr>
                        <a:t>Subdirección de Gestión Humana</a:t>
                      </a:r>
                      <a:endParaRPr lang="es-ES"/>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2521767838"/>
                  </a:ext>
                </a:extLst>
              </a:tr>
            </a:tbl>
          </a:graphicData>
        </a:graphic>
      </p:graphicFrame>
    </p:spTree>
    <p:extLst>
      <p:ext uri="{BB962C8B-B14F-4D97-AF65-F5344CB8AC3E}">
        <p14:creationId xmlns:p14="http://schemas.microsoft.com/office/powerpoint/2010/main" val="23802522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a:extLst>
            <a:ext uri="{FF2B5EF4-FFF2-40B4-BE49-F238E27FC236}">
              <a16:creationId xmlns:a16="http://schemas.microsoft.com/office/drawing/2014/main" id="{05967B8A-2B2D-74EB-5C9F-81B21DD8B7B7}"/>
            </a:ext>
          </a:extLst>
        </p:cNvPr>
        <p:cNvGrpSpPr/>
        <p:nvPr/>
      </p:nvGrpSpPr>
      <p:grpSpPr>
        <a:xfrm>
          <a:off x="0" y="0"/>
          <a:ext cx="0" cy="0"/>
          <a:chOff x="0" y="0"/>
          <a:chExt cx="0" cy="0"/>
        </a:xfrm>
      </p:grpSpPr>
      <p:sp>
        <p:nvSpPr>
          <p:cNvPr id="4" name="Rectángulo 3">
            <a:extLst>
              <a:ext uri="{FF2B5EF4-FFF2-40B4-BE49-F238E27FC236}">
                <a16:creationId xmlns:a16="http://schemas.microsoft.com/office/drawing/2014/main" id="{6C777A3F-77EC-C08B-1A87-BF7CD1D97E1D}"/>
              </a:ext>
            </a:extLst>
          </p:cNvPr>
          <p:cNvSpPr/>
          <p:nvPr/>
        </p:nvSpPr>
        <p:spPr>
          <a:xfrm>
            <a:off x="541679" y="264697"/>
            <a:ext cx="9749985" cy="646331"/>
          </a:xfrm>
          <a:prstGeom prst="rect">
            <a:avLst/>
          </a:prstGeom>
          <a:noFill/>
        </p:spPr>
        <p:txBody>
          <a:bodyPr wrap="square" lIns="91440" tIns="45720" rIns="91440" bIns="45720" anchor="t">
            <a:spAutoFit/>
          </a:bodyPr>
          <a:ls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CO" sz="3600" b="1" i="0" u="none" strike="noStrike" kern="1200" cap="none" spc="0" normalizeH="0" baseline="0" noProof="0">
                <a:ln>
                  <a:noFill/>
                </a:ln>
                <a:solidFill>
                  <a:prstClr val="black">
                    <a:lumMod val="75000"/>
                    <a:lumOff val="25000"/>
                  </a:prstClr>
                </a:solidFill>
                <a:effectLst/>
                <a:uLnTx/>
                <a:uFillTx/>
                <a:latin typeface="Aptos ExtraBold"/>
                <a:ea typeface="+mn-ea"/>
                <a:cs typeface="+mn-cs"/>
              </a:rPr>
              <a:t>Plan de Acción - FOGEDI </a:t>
            </a:r>
          </a:p>
        </p:txBody>
      </p:sp>
      <p:sp>
        <p:nvSpPr>
          <p:cNvPr id="6" name="CuadroTexto 14">
            <a:extLst>
              <a:ext uri="{FF2B5EF4-FFF2-40B4-BE49-F238E27FC236}">
                <a16:creationId xmlns:a16="http://schemas.microsoft.com/office/drawing/2014/main" id="{727485CE-9239-D04C-5D1C-EBFA43B04D0F}"/>
              </a:ext>
            </a:extLst>
          </p:cNvPr>
          <p:cNvSpPr txBox="1"/>
          <p:nvPr/>
        </p:nvSpPr>
        <p:spPr>
          <a:xfrm rot="16200000">
            <a:off x="-803744" y="2046183"/>
            <a:ext cx="2370059" cy="161583"/>
          </a:xfrm>
          <a:prstGeom prst="rect">
            <a:avLst/>
          </a:prstGeom>
          <a:noFill/>
        </p:spPr>
        <p:txBody>
          <a:bodyPr wrap="square" lIns="68580" tIns="34290" rIns="68580" bIns="34290" rtlCol="0" anchor="t">
            <a:spAutoFit/>
          </a:bodyPr>
          <a:ls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385763" rtl="0" eaLnBrk="1" fontAlgn="auto" latinLnBrk="0" hangingPunct="1">
              <a:lnSpc>
                <a:spcPct val="100000"/>
              </a:lnSpc>
              <a:spcBef>
                <a:spcPts val="0"/>
              </a:spcBef>
              <a:spcAft>
                <a:spcPts val="0"/>
              </a:spcAft>
              <a:buClrTx/>
              <a:buSzTx/>
              <a:buFontTx/>
              <a:buNone/>
              <a:tabLst/>
              <a:defRPr/>
            </a:pPr>
            <a:r>
              <a:rPr kumimoji="0" lang="es-ES" sz="600" b="0" i="0" u="none" strike="noStrike" kern="1200" cap="none" spc="0" normalizeH="0" baseline="0" noProof="0">
                <a:ln>
                  <a:noFill/>
                </a:ln>
                <a:solidFill>
                  <a:prstClr val="black">
                    <a:lumMod val="75000"/>
                    <a:lumOff val="25000"/>
                  </a:prstClr>
                </a:solidFill>
                <a:effectLst/>
                <a:uLnTx/>
                <a:uFillTx/>
                <a:latin typeface="Calibri Light"/>
                <a:ea typeface="Calibri Light"/>
                <a:cs typeface="Calibri Light"/>
              </a:rPr>
              <a:t>Oficina Asesora de Planeación</a:t>
            </a:r>
          </a:p>
        </p:txBody>
      </p:sp>
      <p:sp>
        <p:nvSpPr>
          <p:cNvPr id="3" name="CuadroTexto 2">
            <a:extLst>
              <a:ext uri="{FF2B5EF4-FFF2-40B4-BE49-F238E27FC236}">
                <a16:creationId xmlns:a16="http://schemas.microsoft.com/office/drawing/2014/main" id="{08202DF9-27AB-714D-A2F4-AC11002DEDAB}"/>
              </a:ext>
            </a:extLst>
          </p:cNvPr>
          <p:cNvSpPr txBox="1"/>
          <p:nvPr/>
        </p:nvSpPr>
        <p:spPr>
          <a:xfrm>
            <a:off x="618085" y="5789132"/>
            <a:ext cx="6098874" cy="246221"/>
          </a:xfrm>
          <a:prstGeom prst="rect">
            <a:avLst/>
          </a:prstGeom>
          <a:noFill/>
        </p:spPr>
        <p:txBody>
          <a:bodyPr wrap="square">
            <a:spAutoFit/>
          </a:bodyPr>
          <a:lstStyle/>
          <a:p>
            <a:pPr defTabSz="378652">
              <a:defRPr/>
            </a:pPr>
            <a:r>
              <a:rPr lang="es-ES" sz="1000" i="1" kern="0">
                <a:solidFill>
                  <a:prstClr val="black"/>
                </a:solidFill>
                <a:latin typeface="Calibri" panose="020F0502020204030204"/>
              </a:rPr>
              <a:t>Fuente: Oficina Asesora de Planeación – U.A.E Cuerpo Oficial de Bomberos de Bogotá </a:t>
            </a:r>
            <a:endParaRPr lang="es-CO" sz="1000" i="1" kern="0">
              <a:solidFill>
                <a:prstClr val="black"/>
              </a:solidFill>
              <a:latin typeface="Calibri" panose="020F0502020204030204"/>
            </a:endParaRPr>
          </a:p>
        </p:txBody>
      </p:sp>
      <p:sp>
        <p:nvSpPr>
          <p:cNvPr id="5" name="CuadroTexto 4">
            <a:extLst>
              <a:ext uri="{FF2B5EF4-FFF2-40B4-BE49-F238E27FC236}">
                <a16:creationId xmlns:a16="http://schemas.microsoft.com/office/drawing/2014/main" id="{39FE4845-5BFB-CDFB-AC85-99B456EA8A68}"/>
              </a:ext>
            </a:extLst>
          </p:cNvPr>
          <p:cNvSpPr txBox="1"/>
          <p:nvPr/>
        </p:nvSpPr>
        <p:spPr>
          <a:xfrm>
            <a:off x="963548" y="1052776"/>
            <a:ext cx="2759366" cy="400110"/>
          </a:xfrm>
          <a:prstGeom prst="rect">
            <a:avLst/>
          </a:prstGeom>
          <a:noFill/>
        </p:spPr>
        <p:txBody>
          <a:bodyPr wrap="square">
            <a:spAutoFit/>
          </a:bodyPr>
          <a:lstStyle/>
          <a:p>
            <a:pPr defTabSz="378652">
              <a:defRPr/>
            </a:pPr>
            <a:r>
              <a:rPr lang="es-ES" sz="2000" b="1" kern="0" dirty="0">
                <a:solidFill>
                  <a:prstClr val="black"/>
                </a:solidFill>
              </a:rPr>
              <a:t>Avance 3 Trimestre:</a:t>
            </a:r>
            <a:endParaRPr lang="es-CO" sz="2000" b="1" kern="0" dirty="0">
              <a:solidFill>
                <a:prstClr val="black"/>
              </a:solidFill>
            </a:endParaRPr>
          </a:p>
        </p:txBody>
      </p:sp>
      <p:sp>
        <p:nvSpPr>
          <p:cNvPr id="7" name="CuadroTexto 6">
            <a:extLst>
              <a:ext uri="{FF2B5EF4-FFF2-40B4-BE49-F238E27FC236}">
                <a16:creationId xmlns:a16="http://schemas.microsoft.com/office/drawing/2014/main" id="{1E6291CD-67EB-EC6F-95F6-1E1296731F16}"/>
              </a:ext>
            </a:extLst>
          </p:cNvPr>
          <p:cNvSpPr txBox="1"/>
          <p:nvPr/>
        </p:nvSpPr>
        <p:spPr>
          <a:xfrm>
            <a:off x="3562478" y="926368"/>
            <a:ext cx="1765301" cy="646331"/>
          </a:xfrm>
          <a:prstGeom prst="rect">
            <a:avLst/>
          </a:prstGeom>
          <a:noFill/>
        </p:spPr>
        <p:txBody>
          <a:bodyPr wrap="square">
            <a:spAutoFit/>
          </a:bodyPr>
          <a:lstStyle/>
          <a:p>
            <a:pPr defTabSz="378652">
              <a:defRPr/>
            </a:pPr>
            <a:r>
              <a:rPr lang="es-ES" sz="3600" b="1" kern="0" dirty="0">
                <a:solidFill>
                  <a:srgbClr val="D2A000"/>
                </a:solidFill>
              </a:rPr>
              <a:t>66,4%</a:t>
            </a:r>
            <a:endParaRPr lang="es-CO" sz="3600" b="1" kern="0" dirty="0">
              <a:solidFill>
                <a:srgbClr val="D2A000"/>
              </a:solidFill>
            </a:endParaRPr>
          </a:p>
        </p:txBody>
      </p:sp>
      <p:sp>
        <p:nvSpPr>
          <p:cNvPr id="8" name="CuadroTexto 7">
            <a:extLst>
              <a:ext uri="{FF2B5EF4-FFF2-40B4-BE49-F238E27FC236}">
                <a16:creationId xmlns:a16="http://schemas.microsoft.com/office/drawing/2014/main" id="{D05CF5DE-508B-C1CF-B827-CEE071EB3CFD}"/>
              </a:ext>
            </a:extLst>
          </p:cNvPr>
          <p:cNvSpPr txBox="1"/>
          <p:nvPr/>
        </p:nvSpPr>
        <p:spPr>
          <a:xfrm>
            <a:off x="963547" y="1334368"/>
            <a:ext cx="2582085" cy="415498"/>
          </a:xfrm>
          <a:prstGeom prst="rect">
            <a:avLst/>
          </a:prstGeom>
          <a:noFill/>
        </p:spPr>
        <p:txBody>
          <a:bodyPr wrap="square">
            <a:spAutoFit/>
          </a:bodyPr>
          <a:lstStyle/>
          <a:p>
            <a:r>
              <a:rPr lang="es-MX" sz="1050" dirty="0">
                <a:solidFill>
                  <a:prstClr val="black"/>
                </a:solidFill>
              </a:rPr>
              <a:t>Promedio de avance acumulado anual</a:t>
            </a:r>
          </a:p>
          <a:p>
            <a:r>
              <a:rPr lang="es-MX" sz="1050" dirty="0">
                <a:solidFill>
                  <a:prstClr val="black"/>
                </a:solidFill>
              </a:rPr>
              <a:t>III trimestre (corte 30 de septiembre) </a:t>
            </a:r>
          </a:p>
        </p:txBody>
      </p:sp>
      <p:graphicFrame>
        <p:nvGraphicFramePr>
          <p:cNvPr id="9" name="Tabla 8">
            <a:extLst>
              <a:ext uri="{FF2B5EF4-FFF2-40B4-BE49-F238E27FC236}">
                <a16:creationId xmlns:a16="http://schemas.microsoft.com/office/drawing/2014/main" id="{EDB3CE53-4735-625E-9965-B7E9A74E9632}"/>
              </a:ext>
            </a:extLst>
          </p:cNvPr>
          <p:cNvGraphicFramePr>
            <a:graphicFrameLocks noGrp="1"/>
          </p:cNvGraphicFramePr>
          <p:nvPr>
            <p:extLst>
              <p:ext uri="{D42A27DB-BD31-4B8C-83A1-F6EECF244321}">
                <p14:modId xmlns:p14="http://schemas.microsoft.com/office/powerpoint/2010/main" val="1889969433"/>
              </p:ext>
            </p:extLst>
          </p:nvPr>
        </p:nvGraphicFramePr>
        <p:xfrm>
          <a:off x="6512806" y="2133782"/>
          <a:ext cx="5063666" cy="1104900"/>
        </p:xfrm>
        <a:graphic>
          <a:graphicData uri="http://schemas.openxmlformats.org/drawingml/2006/table">
            <a:tbl>
              <a:tblPr/>
              <a:tblGrid>
                <a:gridCol w="2357025">
                  <a:extLst>
                    <a:ext uri="{9D8B030D-6E8A-4147-A177-3AD203B41FA5}">
                      <a16:colId xmlns:a16="http://schemas.microsoft.com/office/drawing/2014/main" val="2268129557"/>
                    </a:ext>
                  </a:extLst>
                </a:gridCol>
                <a:gridCol w="1108363">
                  <a:extLst>
                    <a:ext uri="{9D8B030D-6E8A-4147-A177-3AD203B41FA5}">
                      <a16:colId xmlns:a16="http://schemas.microsoft.com/office/drawing/2014/main" val="754367147"/>
                    </a:ext>
                  </a:extLst>
                </a:gridCol>
                <a:gridCol w="216684">
                  <a:extLst>
                    <a:ext uri="{9D8B030D-6E8A-4147-A177-3AD203B41FA5}">
                      <a16:colId xmlns:a16="http://schemas.microsoft.com/office/drawing/2014/main" val="3970942639"/>
                    </a:ext>
                  </a:extLst>
                </a:gridCol>
                <a:gridCol w="1381594">
                  <a:extLst>
                    <a:ext uri="{9D8B030D-6E8A-4147-A177-3AD203B41FA5}">
                      <a16:colId xmlns:a16="http://schemas.microsoft.com/office/drawing/2014/main" val="4186550305"/>
                    </a:ext>
                  </a:extLst>
                </a:gridCol>
              </a:tblGrid>
              <a:tr h="18415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s-MX" sz="1100" b="1" u="none" strike="noStrike" dirty="0">
                          <a:solidFill>
                            <a:srgbClr val="000000"/>
                          </a:solidFill>
                          <a:effectLst/>
                          <a:latin typeface="+mn-lt"/>
                        </a:rPr>
                        <a:t>Dependencia</a:t>
                      </a:r>
                      <a:endParaRPr lang="es-MX" sz="1100" b="1" i="0" u="none" strike="noStrike" dirty="0">
                        <a:solidFill>
                          <a:srgbClr val="000000"/>
                        </a:solidFill>
                        <a:effectLst/>
                        <a:latin typeface="+mn-lt"/>
                      </a:endParaRPr>
                    </a:p>
                  </a:txBody>
                  <a:tcPr marL="6350" marR="6350" marT="6350" marB="0" anchor="ctr">
                    <a:lnL w="6350" cap="flat" cmpd="sng" algn="ctr">
                      <a:solidFill>
                        <a:srgbClr val="ED7D31"/>
                      </a:solidFill>
                      <a:prstDash val="solid"/>
                      <a:miter lim="800000"/>
                    </a:lnL>
                    <a:lnR>
                      <a:noFill/>
                    </a:lnR>
                    <a:lnT w="6350" cap="flat" cmpd="sng" algn="ctr">
                      <a:solidFill>
                        <a:srgbClr val="ED7D31"/>
                      </a:solidFill>
                      <a:prstDash val="solid"/>
                      <a:miter lim="800000"/>
                    </a:lnT>
                    <a:lnB>
                      <a:noFill/>
                    </a:lnB>
                    <a:lnTlToBr w="12700" cmpd="sng">
                      <a:noFill/>
                      <a:prstDash val="solid"/>
                    </a:lnTlToBr>
                    <a:lnBlToTr w="12700" cmpd="sng">
                      <a:noFill/>
                      <a:prstDash val="solid"/>
                    </a:lnBlToTr>
                    <a:solidFill>
                      <a:srgbClr val="FFC000"/>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s-MX" sz="1100" b="1" u="none" strike="noStrike" dirty="0">
                          <a:solidFill>
                            <a:srgbClr val="000000"/>
                          </a:solidFill>
                          <a:effectLst/>
                          <a:latin typeface="+mn-lt"/>
                        </a:rPr>
                        <a:t>Avance 2Q</a:t>
                      </a:r>
                      <a:endParaRPr lang="es-MX" sz="1100" b="1" i="0" u="none" strike="noStrike" dirty="0">
                        <a:solidFill>
                          <a:srgbClr val="000000"/>
                        </a:solidFill>
                        <a:effectLst/>
                        <a:latin typeface="+mn-lt"/>
                      </a:endParaRPr>
                    </a:p>
                  </a:txBody>
                  <a:tcPr marL="6350" marR="6350" marT="6350" marB="0" anchor="ctr">
                    <a:lnL>
                      <a:noFill/>
                    </a:lnL>
                    <a:lnR>
                      <a:noFill/>
                    </a:lnR>
                    <a:lnT w="6350" cap="flat" cmpd="sng" algn="ctr">
                      <a:solidFill>
                        <a:srgbClr val="ED7D31"/>
                      </a:solidFill>
                      <a:prstDash val="solid"/>
                      <a:miter lim="800000"/>
                    </a:lnT>
                    <a:lnB>
                      <a:noFill/>
                    </a:lnB>
                    <a:lnTlToBr w="12700" cmpd="sng">
                      <a:noFill/>
                      <a:prstDash val="solid"/>
                    </a:lnTlToBr>
                    <a:lnBlToTr w="12700" cmpd="sng">
                      <a:noFill/>
                      <a:prstDash val="solid"/>
                    </a:lnBlToTr>
                    <a:solidFill>
                      <a:srgbClr val="FFC000"/>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s-MX" sz="1100" b="1" u="none" strike="noStrike">
                          <a:solidFill>
                            <a:srgbClr val="000000"/>
                          </a:solidFill>
                          <a:effectLst/>
                          <a:latin typeface="+mn-lt"/>
                        </a:rPr>
                        <a:t> </a:t>
                      </a:r>
                      <a:endParaRPr lang="es-MX" sz="1100" b="1" i="0" u="none" strike="noStrike">
                        <a:solidFill>
                          <a:srgbClr val="000000"/>
                        </a:solidFill>
                        <a:effectLst/>
                        <a:latin typeface="+mn-lt"/>
                      </a:endParaRPr>
                    </a:p>
                  </a:txBody>
                  <a:tcPr marL="6350" marR="6350" marT="6350" marB="0" anchor="ctr">
                    <a:lnL>
                      <a:noFill/>
                    </a:lnL>
                    <a:lnR>
                      <a:noFill/>
                    </a:lnR>
                    <a:lnT w="6350" cap="flat" cmpd="sng" algn="ctr">
                      <a:solidFill>
                        <a:srgbClr val="ED7D31"/>
                      </a:solidFill>
                      <a:prstDash val="solid"/>
                      <a:miter lim="800000"/>
                    </a:lnT>
                    <a:lnB>
                      <a:noFill/>
                    </a:lnB>
                    <a:lnTlToBr w="12700" cmpd="sng">
                      <a:noFill/>
                      <a:prstDash val="solid"/>
                    </a:lnTlToBr>
                    <a:lnBlToTr w="12700" cmpd="sng">
                      <a:noFill/>
                      <a:prstDash val="solid"/>
                    </a:lnBlToTr>
                    <a:solidFill>
                      <a:srgbClr val="FFC000"/>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s-MX" sz="1100" b="1" u="none" strike="noStrike">
                          <a:solidFill>
                            <a:srgbClr val="000000"/>
                          </a:solidFill>
                          <a:effectLst/>
                          <a:latin typeface="+mn-lt"/>
                        </a:rPr>
                        <a:t>Avance 3Q</a:t>
                      </a:r>
                      <a:endParaRPr lang="es-MX" sz="1100" b="1" i="0" u="none" strike="noStrike">
                        <a:solidFill>
                          <a:srgbClr val="000000"/>
                        </a:solidFill>
                        <a:effectLst/>
                        <a:latin typeface="+mn-lt"/>
                      </a:endParaRPr>
                    </a:p>
                  </a:txBody>
                  <a:tcPr marL="6350" marR="6350" marT="6350" marB="0" anchor="ctr">
                    <a:lnL>
                      <a:noFill/>
                    </a:lnL>
                    <a:lnR w="6350" cap="flat" cmpd="sng" algn="ctr">
                      <a:solidFill>
                        <a:srgbClr val="ED7D31"/>
                      </a:solidFill>
                      <a:prstDash val="solid"/>
                      <a:miter lim="800000"/>
                    </a:lnR>
                    <a:lnT w="6350" cap="flat" cmpd="sng" algn="ctr">
                      <a:solidFill>
                        <a:srgbClr val="ED7D31"/>
                      </a:solidFill>
                      <a:prstDash val="solid"/>
                      <a:miter lim="800000"/>
                    </a:lnT>
                    <a:lnB>
                      <a:noFill/>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701384830"/>
                  </a:ext>
                </a:extLst>
              </a:tr>
              <a:tr h="18415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b"/>
                      <a:r>
                        <a:rPr lang="es-MX" sz="1100" b="0" i="0" u="none" strike="noStrike">
                          <a:solidFill>
                            <a:srgbClr val="000000"/>
                          </a:solidFill>
                          <a:effectLst/>
                          <a:latin typeface="+mn-lt"/>
                        </a:rPr>
                        <a:t>Oficina Asesora de Planeación</a:t>
                      </a:r>
                    </a:p>
                  </a:txBody>
                  <a:tcPr marL="6350" marR="6350" marT="6350" marB="0" anchor="b">
                    <a:lnL w="6350" cap="flat" cmpd="sng" algn="ctr">
                      <a:solidFill>
                        <a:srgbClr val="ED7D31"/>
                      </a:solidFill>
                      <a:prstDash val="solid"/>
                      <a:miter lim="800000"/>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fontAlgn="b"/>
                      <a:r>
                        <a:rPr lang="es-MX" sz="1100" b="0" i="0" u="none" strike="noStrike">
                          <a:solidFill>
                            <a:srgbClr val="000000"/>
                          </a:solidFill>
                          <a:effectLst/>
                          <a:latin typeface="+mn-lt"/>
                        </a:rPr>
                        <a:t>52,5%</a:t>
                      </a:r>
                    </a:p>
                  </a:txBody>
                  <a:tcPr marL="6350" marR="6350" marT="635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endParaRPr lang="es-MX" sz="1100" b="0" i="0" u="none" strike="noStrike">
                        <a:solidFill>
                          <a:srgbClr val="000000"/>
                        </a:solidFill>
                        <a:effectLst/>
                        <a:latin typeface="+mn-lt"/>
                      </a:endParaRPr>
                    </a:p>
                  </a:txBody>
                  <a:tcPr marL="6350" marR="6350" marT="635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s-MX" sz="1100" b="0" i="0" u="none" strike="noStrike">
                          <a:solidFill>
                            <a:srgbClr val="000000"/>
                          </a:solidFill>
                          <a:effectLst/>
                          <a:latin typeface="+mn-lt"/>
                        </a:rPr>
                        <a:t>78,3%</a:t>
                      </a:r>
                    </a:p>
                  </a:txBody>
                  <a:tcPr marL="6350" marR="6350" marT="6350" marB="0" anchor="b">
                    <a:lnL>
                      <a:noFill/>
                    </a:lnL>
                    <a:lnR w="6350" cap="flat" cmpd="sng" algn="ctr">
                      <a:solidFill>
                        <a:srgbClr val="ED7D31"/>
                      </a:solidFill>
                      <a:prstDash val="solid"/>
                      <a:miter lim="800000"/>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134310871"/>
                  </a:ext>
                </a:extLst>
              </a:tr>
              <a:tr h="18415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b"/>
                      <a:r>
                        <a:rPr lang="es-MX" sz="1100" b="0" i="0" u="none" strike="noStrike" dirty="0">
                          <a:solidFill>
                            <a:srgbClr val="000000"/>
                          </a:solidFill>
                          <a:effectLst/>
                          <a:latin typeface="+mn-lt"/>
                        </a:rPr>
                        <a:t>Subdirección de Gestión Corporativa</a:t>
                      </a:r>
                    </a:p>
                  </a:txBody>
                  <a:tcPr marL="6350" marR="6350" marT="6350" marB="0" anchor="b">
                    <a:lnL w="6350" cap="flat" cmpd="sng" algn="ctr">
                      <a:solidFill>
                        <a:srgbClr val="ED7D31"/>
                      </a:solidFill>
                      <a:prstDash val="solid"/>
                      <a:miter lim="800000"/>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fontAlgn="b"/>
                      <a:r>
                        <a:rPr lang="es-MX" sz="1100" b="0" i="0" u="none" strike="noStrike">
                          <a:solidFill>
                            <a:srgbClr val="000000"/>
                          </a:solidFill>
                          <a:effectLst/>
                          <a:latin typeface="+mn-lt"/>
                        </a:rPr>
                        <a:t>42,3%</a:t>
                      </a:r>
                    </a:p>
                  </a:txBody>
                  <a:tcPr marL="6350" marR="6350" marT="635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endParaRPr lang="es-MX" sz="1100" b="0" i="0" u="none" strike="noStrike">
                        <a:solidFill>
                          <a:srgbClr val="000000"/>
                        </a:solidFill>
                        <a:effectLst/>
                        <a:latin typeface="+mn-lt"/>
                      </a:endParaRPr>
                    </a:p>
                  </a:txBody>
                  <a:tcPr marL="6350" marR="6350" marT="635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s-MX" sz="1100" b="0" i="0" u="none" strike="noStrike">
                          <a:solidFill>
                            <a:srgbClr val="000000"/>
                          </a:solidFill>
                          <a:effectLst/>
                          <a:latin typeface="+mn-lt"/>
                        </a:rPr>
                        <a:t>56,6%</a:t>
                      </a:r>
                    </a:p>
                  </a:txBody>
                  <a:tcPr marL="6350" marR="6350" marT="6350" marB="0" anchor="b">
                    <a:lnL>
                      <a:noFill/>
                    </a:lnL>
                    <a:lnR w="6350" cap="flat" cmpd="sng" algn="ctr">
                      <a:solidFill>
                        <a:srgbClr val="ED7D31"/>
                      </a:solidFill>
                      <a:prstDash val="solid"/>
                      <a:miter lim="800000"/>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322014333"/>
                  </a:ext>
                </a:extLst>
              </a:tr>
              <a:tr h="18415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b"/>
                      <a:r>
                        <a:rPr lang="es-MX" sz="1100" b="0" i="0" u="none" strike="noStrike" dirty="0">
                          <a:solidFill>
                            <a:srgbClr val="000000"/>
                          </a:solidFill>
                          <a:effectLst/>
                          <a:latin typeface="+mn-lt"/>
                        </a:rPr>
                        <a:t>Subdirección de Gestión del Riesgo</a:t>
                      </a:r>
                    </a:p>
                  </a:txBody>
                  <a:tcPr marL="6350" marR="6350" marT="6350" marB="0" anchor="b">
                    <a:lnL w="6350" cap="flat" cmpd="sng" algn="ctr">
                      <a:solidFill>
                        <a:srgbClr val="ED7D31"/>
                      </a:solidFill>
                      <a:prstDash val="solid"/>
                      <a:miter lim="800000"/>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fontAlgn="b"/>
                      <a:r>
                        <a:rPr lang="es-MX" sz="1100" b="0" i="0" u="none" strike="noStrike">
                          <a:solidFill>
                            <a:srgbClr val="000000"/>
                          </a:solidFill>
                          <a:effectLst/>
                          <a:latin typeface="+mn-lt"/>
                        </a:rPr>
                        <a:t>51,1%</a:t>
                      </a:r>
                    </a:p>
                  </a:txBody>
                  <a:tcPr marL="6350" marR="6350" marT="635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endParaRPr lang="es-MX" sz="1100" b="0" i="0" u="none" strike="noStrike">
                        <a:solidFill>
                          <a:srgbClr val="000000"/>
                        </a:solidFill>
                        <a:effectLst/>
                        <a:latin typeface="+mn-lt"/>
                      </a:endParaRPr>
                    </a:p>
                  </a:txBody>
                  <a:tcPr marL="6350" marR="6350" marT="635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s-MX" sz="1100" b="0" i="0" u="none" strike="noStrike">
                          <a:solidFill>
                            <a:srgbClr val="000000"/>
                          </a:solidFill>
                          <a:effectLst/>
                          <a:latin typeface="+mn-lt"/>
                        </a:rPr>
                        <a:t>76,8%</a:t>
                      </a:r>
                    </a:p>
                  </a:txBody>
                  <a:tcPr marL="6350" marR="6350" marT="6350" marB="0" anchor="b">
                    <a:lnL>
                      <a:noFill/>
                    </a:lnL>
                    <a:lnR w="6350" cap="flat" cmpd="sng" algn="ctr">
                      <a:solidFill>
                        <a:srgbClr val="ED7D31"/>
                      </a:solidFill>
                      <a:prstDash val="solid"/>
                      <a:miter lim="800000"/>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992201625"/>
                  </a:ext>
                </a:extLst>
              </a:tr>
              <a:tr h="18415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b"/>
                      <a:r>
                        <a:rPr lang="es-MX" sz="1100" b="0" i="0" u="none" strike="noStrike">
                          <a:solidFill>
                            <a:srgbClr val="000000"/>
                          </a:solidFill>
                          <a:effectLst/>
                          <a:latin typeface="+mn-lt"/>
                        </a:rPr>
                        <a:t>Subdirección Logística</a:t>
                      </a:r>
                    </a:p>
                  </a:txBody>
                  <a:tcPr marL="6350" marR="6350" marT="6350" marB="0" anchor="b">
                    <a:lnL w="6350" cap="flat" cmpd="sng" algn="ctr">
                      <a:solidFill>
                        <a:srgbClr val="ED7D31"/>
                      </a:solidFill>
                      <a:prstDash val="solid"/>
                      <a:miter lim="800000"/>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fontAlgn="b"/>
                      <a:r>
                        <a:rPr lang="es-MX" sz="1100" b="0" i="0" u="none" strike="noStrike">
                          <a:solidFill>
                            <a:srgbClr val="000000"/>
                          </a:solidFill>
                          <a:effectLst/>
                          <a:latin typeface="+mn-lt"/>
                        </a:rPr>
                        <a:t>45,1%</a:t>
                      </a:r>
                    </a:p>
                  </a:txBody>
                  <a:tcPr marL="6350" marR="6350" marT="635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endParaRPr lang="es-MX" sz="1100" b="0" i="0" u="none" strike="noStrike">
                        <a:solidFill>
                          <a:srgbClr val="000000"/>
                        </a:solidFill>
                        <a:effectLst/>
                        <a:latin typeface="+mn-lt"/>
                      </a:endParaRPr>
                    </a:p>
                  </a:txBody>
                  <a:tcPr marL="6350" marR="6350" marT="635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s-MX" sz="1100" b="0" i="0" u="none" strike="noStrike">
                          <a:solidFill>
                            <a:srgbClr val="000000"/>
                          </a:solidFill>
                          <a:effectLst/>
                          <a:latin typeface="+mn-lt"/>
                        </a:rPr>
                        <a:t>68,3%</a:t>
                      </a:r>
                    </a:p>
                  </a:txBody>
                  <a:tcPr marL="6350" marR="6350" marT="6350" marB="0" anchor="b">
                    <a:lnL>
                      <a:noFill/>
                    </a:lnL>
                    <a:lnR w="6350" cap="flat" cmpd="sng" algn="ctr">
                      <a:solidFill>
                        <a:srgbClr val="ED7D31"/>
                      </a:solidFill>
                      <a:prstDash val="solid"/>
                      <a:miter lim="800000"/>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890830813"/>
                  </a:ext>
                </a:extLst>
              </a:tr>
              <a:tr h="18415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b"/>
                      <a:r>
                        <a:rPr lang="es-MX" sz="1100" b="0" i="0" u="none" strike="noStrike">
                          <a:solidFill>
                            <a:srgbClr val="000000"/>
                          </a:solidFill>
                          <a:effectLst/>
                          <a:latin typeface="+mn-lt"/>
                        </a:rPr>
                        <a:t>Subdirección Operativa</a:t>
                      </a:r>
                    </a:p>
                  </a:txBody>
                  <a:tcPr marL="6350" marR="6350" marT="6350" marB="0" anchor="b">
                    <a:lnL w="6350" cap="flat" cmpd="sng" algn="ctr">
                      <a:solidFill>
                        <a:srgbClr val="ED7D31"/>
                      </a:solidFill>
                      <a:prstDash val="solid"/>
                      <a:miter lim="800000"/>
                    </a:lnL>
                    <a:lnR>
                      <a:noFill/>
                    </a:lnR>
                    <a:lnT>
                      <a:noFill/>
                    </a:lnT>
                    <a:lnB w="6350" cap="flat" cmpd="sng" algn="ctr">
                      <a:solidFill>
                        <a:srgbClr val="ED7D31"/>
                      </a:solidFill>
                      <a:prstDash val="solid"/>
                      <a:miter lim="800000"/>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fontAlgn="b"/>
                      <a:r>
                        <a:rPr lang="es-MX" sz="1100" b="0" i="0" u="none" strike="noStrike">
                          <a:solidFill>
                            <a:srgbClr val="000000"/>
                          </a:solidFill>
                          <a:effectLst/>
                          <a:latin typeface="+mn-lt"/>
                        </a:rPr>
                        <a:t>40,4%</a:t>
                      </a:r>
                    </a:p>
                  </a:txBody>
                  <a:tcPr marL="6350" marR="6350" marT="6350" marB="0" anchor="b">
                    <a:lnL>
                      <a:noFill/>
                    </a:lnL>
                    <a:lnR>
                      <a:noFill/>
                    </a:lnR>
                    <a:lnT>
                      <a:noFill/>
                    </a:lnT>
                    <a:lnB w="6350" cap="flat" cmpd="sng" algn="ctr">
                      <a:solidFill>
                        <a:srgbClr val="ED7D31"/>
                      </a:solidFill>
                      <a:prstDash val="solid"/>
                      <a:miter lim="800000"/>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endParaRPr lang="es-MX" sz="1100" b="0" i="0" u="none" strike="noStrike">
                        <a:solidFill>
                          <a:srgbClr val="000000"/>
                        </a:solidFill>
                        <a:effectLst/>
                        <a:latin typeface="+mn-lt"/>
                      </a:endParaRPr>
                    </a:p>
                  </a:txBody>
                  <a:tcPr marL="6350" marR="6350" marT="6350" marB="0" anchor="ctr">
                    <a:lnL>
                      <a:noFill/>
                    </a:lnL>
                    <a:lnR>
                      <a:noFill/>
                    </a:lnR>
                    <a:lnT>
                      <a:noFill/>
                    </a:lnT>
                    <a:lnB w="6350" cap="flat" cmpd="sng" algn="ctr">
                      <a:solidFill>
                        <a:srgbClr val="ED7D31"/>
                      </a:solidFill>
                      <a:prstDash val="solid"/>
                      <a:miter lim="800000"/>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s-MX" sz="1100" b="0" i="0" u="none" strike="noStrike" dirty="0">
                          <a:solidFill>
                            <a:srgbClr val="000000"/>
                          </a:solidFill>
                          <a:effectLst/>
                          <a:latin typeface="+mn-lt"/>
                        </a:rPr>
                        <a:t>60,4%</a:t>
                      </a:r>
                    </a:p>
                  </a:txBody>
                  <a:tcPr marL="6350" marR="6350" marT="6350" marB="0" anchor="b">
                    <a:lnL>
                      <a:noFill/>
                    </a:lnL>
                    <a:lnR w="6350" cap="flat" cmpd="sng" algn="ctr">
                      <a:solidFill>
                        <a:srgbClr val="ED7D31"/>
                      </a:solidFill>
                      <a:prstDash val="solid"/>
                      <a:miter lim="800000"/>
                    </a:lnR>
                    <a:lnT>
                      <a:noFill/>
                    </a:lnT>
                    <a:lnB w="6350" cap="flat" cmpd="sng" algn="ctr">
                      <a:solidFill>
                        <a:srgbClr val="ED7D31"/>
                      </a:solidFill>
                      <a:prstDash val="solid"/>
                      <a:miter lim="800000"/>
                    </a:lnB>
                    <a:lnTlToBr w="12700" cmpd="sng">
                      <a:noFill/>
                      <a:prstDash val="solid"/>
                    </a:lnTlToBr>
                    <a:lnBlToTr w="12700" cmpd="sng">
                      <a:noFill/>
                      <a:prstDash val="solid"/>
                    </a:lnBlToTr>
                    <a:noFill/>
                  </a:tcPr>
                </a:tc>
                <a:extLst>
                  <a:ext uri="{0D108BD9-81ED-4DB2-BD59-A6C34878D82A}">
                    <a16:rowId xmlns:a16="http://schemas.microsoft.com/office/drawing/2014/main" val="149857279"/>
                  </a:ext>
                </a:extLst>
              </a:tr>
            </a:tbl>
          </a:graphicData>
        </a:graphic>
      </p:graphicFrame>
      <p:sp>
        <p:nvSpPr>
          <p:cNvPr id="10" name="Triángulo isósceles 9">
            <a:extLst>
              <a:ext uri="{FF2B5EF4-FFF2-40B4-BE49-F238E27FC236}">
                <a16:creationId xmlns:a16="http://schemas.microsoft.com/office/drawing/2014/main" id="{DDAD5526-52DB-F90B-CAE2-8206701B896E}"/>
              </a:ext>
            </a:extLst>
          </p:cNvPr>
          <p:cNvSpPr/>
          <p:nvPr/>
        </p:nvSpPr>
        <p:spPr>
          <a:xfrm>
            <a:off x="11376119" y="2324829"/>
            <a:ext cx="163902" cy="134654"/>
          </a:xfrm>
          <a:prstGeom prst="triangle">
            <a:avLst/>
          </a:prstGeom>
          <a:solidFill>
            <a:srgbClr val="92D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2000" b="0" i="0" u="none" strike="noStrike" kern="0" cap="none" spc="0" normalizeH="0" baseline="0" noProof="0">
              <a:ln>
                <a:noFill/>
              </a:ln>
              <a:solidFill>
                <a:prstClr val="white"/>
              </a:solidFill>
              <a:effectLst/>
              <a:uLnTx/>
              <a:uFillTx/>
              <a:ea typeface="+mn-ea"/>
              <a:cs typeface="+mn-cs"/>
            </a:endParaRPr>
          </a:p>
        </p:txBody>
      </p:sp>
      <p:sp>
        <p:nvSpPr>
          <p:cNvPr id="11" name="Triángulo isósceles 10">
            <a:extLst>
              <a:ext uri="{FF2B5EF4-FFF2-40B4-BE49-F238E27FC236}">
                <a16:creationId xmlns:a16="http://schemas.microsoft.com/office/drawing/2014/main" id="{08F97EF9-A97D-38AE-143E-99B2E001AE5A}"/>
              </a:ext>
            </a:extLst>
          </p:cNvPr>
          <p:cNvSpPr/>
          <p:nvPr/>
        </p:nvSpPr>
        <p:spPr>
          <a:xfrm>
            <a:off x="11376119" y="2708127"/>
            <a:ext cx="163902" cy="134654"/>
          </a:xfrm>
          <a:prstGeom prst="triangle">
            <a:avLst/>
          </a:prstGeom>
          <a:solidFill>
            <a:srgbClr val="92D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2000" b="0" i="0" u="none" strike="noStrike" kern="0" cap="none" spc="0" normalizeH="0" baseline="0" noProof="0">
              <a:ln>
                <a:noFill/>
              </a:ln>
              <a:solidFill>
                <a:prstClr val="white"/>
              </a:solidFill>
              <a:effectLst/>
              <a:uLnTx/>
              <a:uFillTx/>
              <a:ea typeface="+mn-ea"/>
              <a:cs typeface="+mn-cs"/>
            </a:endParaRPr>
          </a:p>
        </p:txBody>
      </p:sp>
      <p:sp>
        <p:nvSpPr>
          <p:cNvPr id="12" name="Triángulo isósceles 11">
            <a:extLst>
              <a:ext uri="{FF2B5EF4-FFF2-40B4-BE49-F238E27FC236}">
                <a16:creationId xmlns:a16="http://schemas.microsoft.com/office/drawing/2014/main" id="{53494D1A-D920-99AE-0A93-A64E29022D86}"/>
              </a:ext>
            </a:extLst>
          </p:cNvPr>
          <p:cNvSpPr/>
          <p:nvPr/>
        </p:nvSpPr>
        <p:spPr>
          <a:xfrm>
            <a:off x="11378969" y="2901674"/>
            <a:ext cx="163902" cy="134654"/>
          </a:xfrm>
          <a:prstGeom prst="triangle">
            <a:avLst/>
          </a:prstGeom>
          <a:solidFill>
            <a:srgbClr val="92D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2000" b="0" i="0" u="none" strike="noStrike" kern="0" cap="none" spc="0" normalizeH="0" baseline="0" noProof="0">
              <a:ln>
                <a:noFill/>
              </a:ln>
              <a:solidFill>
                <a:prstClr val="white"/>
              </a:solidFill>
              <a:effectLst/>
              <a:uLnTx/>
              <a:uFillTx/>
              <a:ea typeface="+mn-ea"/>
              <a:cs typeface="+mn-cs"/>
            </a:endParaRPr>
          </a:p>
        </p:txBody>
      </p:sp>
      <p:sp>
        <p:nvSpPr>
          <p:cNvPr id="13" name="Triángulo isósceles 12">
            <a:extLst>
              <a:ext uri="{FF2B5EF4-FFF2-40B4-BE49-F238E27FC236}">
                <a16:creationId xmlns:a16="http://schemas.microsoft.com/office/drawing/2014/main" id="{6FD21E65-3522-5D3F-FBCA-26D6ABC4DDFC}"/>
              </a:ext>
            </a:extLst>
          </p:cNvPr>
          <p:cNvSpPr/>
          <p:nvPr/>
        </p:nvSpPr>
        <p:spPr>
          <a:xfrm>
            <a:off x="11376119" y="3070829"/>
            <a:ext cx="163902" cy="134654"/>
          </a:xfrm>
          <a:prstGeom prst="triangle">
            <a:avLst/>
          </a:prstGeom>
          <a:solidFill>
            <a:srgbClr val="92D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2000" b="0" i="0" u="none" strike="noStrike" kern="0" cap="none" spc="0" normalizeH="0" baseline="0" noProof="0">
              <a:ln>
                <a:noFill/>
              </a:ln>
              <a:solidFill>
                <a:prstClr val="white"/>
              </a:solidFill>
              <a:effectLst/>
              <a:uLnTx/>
              <a:uFillTx/>
              <a:ea typeface="+mn-ea"/>
              <a:cs typeface="+mn-cs"/>
            </a:endParaRPr>
          </a:p>
        </p:txBody>
      </p:sp>
      <p:sp>
        <p:nvSpPr>
          <p:cNvPr id="14" name="Diagrama de flujo: proceso 13">
            <a:extLst>
              <a:ext uri="{FF2B5EF4-FFF2-40B4-BE49-F238E27FC236}">
                <a16:creationId xmlns:a16="http://schemas.microsoft.com/office/drawing/2014/main" id="{906E2789-0D4F-2D8D-59C5-E8482D267CBB}"/>
              </a:ext>
            </a:extLst>
          </p:cNvPr>
          <p:cNvSpPr/>
          <p:nvPr/>
        </p:nvSpPr>
        <p:spPr>
          <a:xfrm>
            <a:off x="11376119" y="2571430"/>
            <a:ext cx="163902" cy="45719"/>
          </a:xfrm>
          <a:prstGeom prst="flowChartProcess">
            <a:avLst/>
          </a:prstGeom>
          <a:solidFill>
            <a:srgbClr val="FFC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2000" b="0" i="0" u="none" strike="noStrike" kern="0" cap="none" spc="0" normalizeH="0" baseline="0" noProof="0">
              <a:ln>
                <a:noFill/>
              </a:ln>
              <a:solidFill>
                <a:prstClr val="white"/>
              </a:solidFill>
              <a:effectLst/>
              <a:uLnTx/>
              <a:uFillTx/>
              <a:ea typeface="+mn-ea"/>
              <a:cs typeface="+mn-cs"/>
            </a:endParaRPr>
          </a:p>
        </p:txBody>
      </p:sp>
      <p:graphicFrame>
        <p:nvGraphicFramePr>
          <p:cNvPr id="15" name="Tabla 14">
            <a:extLst>
              <a:ext uri="{FF2B5EF4-FFF2-40B4-BE49-F238E27FC236}">
                <a16:creationId xmlns:a16="http://schemas.microsoft.com/office/drawing/2014/main" id="{59854158-48DD-F21C-8FF3-14E9ECDB2ABF}"/>
              </a:ext>
            </a:extLst>
          </p:cNvPr>
          <p:cNvGraphicFramePr>
            <a:graphicFrameLocks noGrp="1"/>
          </p:cNvGraphicFramePr>
          <p:nvPr/>
        </p:nvGraphicFramePr>
        <p:xfrm>
          <a:off x="1102115" y="2163334"/>
          <a:ext cx="3565419" cy="1104900"/>
        </p:xfrm>
        <a:graphic>
          <a:graphicData uri="http://schemas.openxmlformats.org/drawingml/2006/table">
            <a:tbl>
              <a:tblPr/>
              <a:tblGrid>
                <a:gridCol w="1553656">
                  <a:extLst>
                    <a:ext uri="{9D8B030D-6E8A-4147-A177-3AD203B41FA5}">
                      <a16:colId xmlns:a16="http://schemas.microsoft.com/office/drawing/2014/main" val="3815272401"/>
                    </a:ext>
                  </a:extLst>
                </a:gridCol>
                <a:gridCol w="960581">
                  <a:extLst>
                    <a:ext uri="{9D8B030D-6E8A-4147-A177-3AD203B41FA5}">
                      <a16:colId xmlns:a16="http://schemas.microsoft.com/office/drawing/2014/main" val="930142072"/>
                    </a:ext>
                  </a:extLst>
                </a:gridCol>
                <a:gridCol w="136782">
                  <a:extLst>
                    <a:ext uri="{9D8B030D-6E8A-4147-A177-3AD203B41FA5}">
                      <a16:colId xmlns:a16="http://schemas.microsoft.com/office/drawing/2014/main" val="42208768"/>
                    </a:ext>
                  </a:extLst>
                </a:gridCol>
                <a:gridCol w="914400">
                  <a:extLst>
                    <a:ext uri="{9D8B030D-6E8A-4147-A177-3AD203B41FA5}">
                      <a16:colId xmlns:a16="http://schemas.microsoft.com/office/drawing/2014/main" val="3327016596"/>
                    </a:ext>
                  </a:extLst>
                </a:gridCol>
              </a:tblGrid>
              <a:tr h="18415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s-MX" sz="1100" b="1" u="none" strike="noStrike">
                          <a:solidFill>
                            <a:srgbClr val="000000"/>
                          </a:solidFill>
                          <a:effectLst/>
                          <a:latin typeface="+mn-lt"/>
                        </a:rPr>
                        <a:t>Proceso</a:t>
                      </a:r>
                      <a:endParaRPr lang="es-MX" sz="1100" b="1" i="0" u="none" strike="noStrike">
                        <a:solidFill>
                          <a:srgbClr val="000000"/>
                        </a:solidFill>
                        <a:effectLst/>
                        <a:latin typeface="+mn-lt"/>
                      </a:endParaRPr>
                    </a:p>
                  </a:txBody>
                  <a:tcPr marL="6350" marR="6350" marT="6350" marB="0" anchor="ctr">
                    <a:lnL>
                      <a:noFill/>
                    </a:lnL>
                    <a:lnR>
                      <a:noFill/>
                    </a:lnR>
                    <a:lnT w="12700" cmpd="sng">
                      <a:solidFill>
                        <a:srgbClr val="ED7D31"/>
                      </a:solidFill>
                    </a:lnT>
                    <a:lnB>
                      <a:noFill/>
                    </a:lnB>
                    <a:lnTlToBr w="12700" cmpd="sng">
                      <a:noFill/>
                      <a:prstDash val="solid"/>
                    </a:lnTlToBr>
                    <a:lnBlToTr w="12700" cmpd="sng">
                      <a:noFill/>
                      <a:prstDash val="solid"/>
                    </a:lnBlToTr>
                    <a:solidFill>
                      <a:srgbClr val="FFC000"/>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s-MX" sz="1100" b="1" u="none" strike="noStrike">
                          <a:solidFill>
                            <a:srgbClr val="000000"/>
                          </a:solidFill>
                          <a:effectLst/>
                          <a:latin typeface="+mn-lt"/>
                        </a:rPr>
                        <a:t>Avance 2Q</a:t>
                      </a:r>
                      <a:endParaRPr lang="es-MX" sz="1100" b="1" i="0" u="none" strike="noStrike">
                        <a:solidFill>
                          <a:srgbClr val="000000"/>
                        </a:solidFill>
                        <a:effectLst/>
                        <a:latin typeface="+mn-lt"/>
                      </a:endParaRPr>
                    </a:p>
                  </a:txBody>
                  <a:tcPr marL="6350" marR="6350" marT="6350" marB="0" anchor="ctr">
                    <a:lnL>
                      <a:noFill/>
                    </a:lnL>
                    <a:lnR>
                      <a:noFill/>
                    </a:lnR>
                    <a:lnT w="12700" cmpd="sng">
                      <a:solidFill>
                        <a:srgbClr val="ED7D31"/>
                      </a:solidFill>
                    </a:lnT>
                    <a:lnB>
                      <a:noFill/>
                    </a:lnB>
                    <a:lnTlToBr w="12700" cmpd="sng">
                      <a:noFill/>
                      <a:prstDash val="solid"/>
                    </a:lnTlToBr>
                    <a:lnBlToTr w="12700" cmpd="sng">
                      <a:noFill/>
                      <a:prstDash val="solid"/>
                    </a:lnBlToTr>
                    <a:solidFill>
                      <a:srgbClr val="FFC000"/>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s-MX" sz="1100" b="1" u="none" strike="noStrike">
                          <a:solidFill>
                            <a:srgbClr val="000000"/>
                          </a:solidFill>
                          <a:effectLst/>
                          <a:latin typeface="+mn-lt"/>
                        </a:rPr>
                        <a:t> </a:t>
                      </a:r>
                      <a:endParaRPr lang="es-MX" sz="1100" b="1" i="0" u="none" strike="noStrike">
                        <a:solidFill>
                          <a:srgbClr val="000000"/>
                        </a:solidFill>
                        <a:effectLst/>
                        <a:latin typeface="+mn-lt"/>
                      </a:endParaRPr>
                    </a:p>
                  </a:txBody>
                  <a:tcPr marL="6350" marR="6350" marT="6350" marB="0" anchor="ctr">
                    <a:lnL>
                      <a:noFill/>
                    </a:lnL>
                    <a:lnR>
                      <a:noFill/>
                    </a:lnR>
                    <a:lnT w="12700" cmpd="sng">
                      <a:solidFill>
                        <a:srgbClr val="ED7D31"/>
                      </a:solidFill>
                    </a:lnT>
                    <a:lnB>
                      <a:noFill/>
                    </a:lnB>
                    <a:lnTlToBr w="12700" cmpd="sng">
                      <a:noFill/>
                      <a:prstDash val="solid"/>
                    </a:lnTlToBr>
                    <a:lnBlToTr w="12700" cmpd="sng">
                      <a:noFill/>
                      <a:prstDash val="solid"/>
                    </a:lnBlToTr>
                    <a:solidFill>
                      <a:srgbClr val="FFC000"/>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s-MX" sz="1100" b="1" u="none" strike="noStrike">
                          <a:solidFill>
                            <a:srgbClr val="000000"/>
                          </a:solidFill>
                          <a:effectLst/>
                          <a:latin typeface="+mn-lt"/>
                        </a:rPr>
                        <a:t>Avance 3Q</a:t>
                      </a:r>
                      <a:endParaRPr lang="es-MX" sz="1100" b="1" i="0" u="none" strike="noStrike">
                        <a:solidFill>
                          <a:srgbClr val="000000"/>
                        </a:solidFill>
                        <a:effectLst/>
                        <a:latin typeface="+mn-lt"/>
                      </a:endParaRPr>
                    </a:p>
                  </a:txBody>
                  <a:tcPr marL="6350" marR="6350" marT="6350" marB="0" anchor="ctr">
                    <a:lnL>
                      <a:noFill/>
                    </a:lnL>
                    <a:lnR>
                      <a:noFill/>
                    </a:lnR>
                    <a:lnT w="12700" cmpd="sng">
                      <a:solidFill>
                        <a:srgbClr val="ED7D31"/>
                      </a:solidFill>
                    </a:lnT>
                    <a:lnB>
                      <a:noFill/>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740925955"/>
                  </a:ext>
                </a:extLst>
              </a:tr>
              <a:tr h="18415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es-MX" sz="1100" b="0" i="0" u="none" strike="noStrike" dirty="0">
                          <a:solidFill>
                            <a:srgbClr val="000000"/>
                          </a:solidFill>
                          <a:effectLst/>
                          <a:latin typeface="+mn-lt"/>
                        </a:rPr>
                        <a:t>Conocimiento</a:t>
                      </a:r>
                    </a:p>
                  </a:txBody>
                  <a:tcPr marL="6350" marR="6350" marT="635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fontAlgn="ctr"/>
                      <a:r>
                        <a:rPr lang="es-MX" sz="1100" b="0" i="0" u="none" strike="noStrike">
                          <a:solidFill>
                            <a:srgbClr val="000000"/>
                          </a:solidFill>
                          <a:effectLst/>
                          <a:latin typeface="+mn-lt"/>
                        </a:rPr>
                        <a:t>50,0%</a:t>
                      </a:r>
                    </a:p>
                  </a:txBody>
                  <a:tcPr marL="6350" marR="6350" marT="635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endParaRPr lang="es-MX" sz="1100" b="0" i="0" u="none" strike="noStrike">
                        <a:solidFill>
                          <a:srgbClr val="000000"/>
                        </a:solidFill>
                        <a:effectLst/>
                        <a:latin typeface="+mn-lt"/>
                      </a:endParaRPr>
                    </a:p>
                  </a:txBody>
                  <a:tcPr marL="6350" marR="6350" marT="635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es-MX" sz="1100" b="0" i="0" u="none" strike="noStrike">
                          <a:solidFill>
                            <a:srgbClr val="000000"/>
                          </a:solidFill>
                          <a:effectLst/>
                          <a:latin typeface="+mn-lt"/>
                        </a:rPr>
                        <a:t>75,0%</a:t>
                      </a:r>
                    </a:p>
                  </a:txBody>
                  <a:tcPr marL="6350" marR="6350" marT="635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922620532"/>
                  </a:ext>
                </a:extLst>
              </a:tr>
              <a:tr h="18415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es-MX" sz="1100" b="0" i="0" u="none" strike="noStrike">
                          <a:solidFill>
                            <a:srgbClr val="000000"/>
                          </a:solidFill>
                          <a:effectLst/>
                          <a:latin typeface="+mn-lt"/>
                        </a:rPr>
                        <a:t>Gestión de Recursos</a:t>
                      </a:r>
                    </a:p>
                  </a:txBody>
                  <a:tcPr marL="6350" marR="6350" marT="635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fontAlgn="ctr"/>
                      <a:r>
                        <a:rPr lang="es-MX" sz="1100" b="0" i="0" u="none" strike="noStrike">
                          <a:solidFill>
                            <a:srgbClr val="000000"/>
                          </a:solidFill>
                          <a:effectLst/>
                          <a:latin typeface="+mn-lt"/>
                        </a:rPr>
                        <a:t>43,4%</a:t>
                      </a:r>
                    </a:p>
                  </a:txBody>
                  <a:tcPr marL="6350" marR="6350" marT="635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endParaRPr lang="es-MX" sz="1100" b="0" i="0" u="none" strike="noStrike">
                        <a:solidFill>
                          <a:srgbClr val="000000"/>
                        </a:solidFill>
                        <a:effectLst/>
                        <a:latin typeface="+mn-lt"/>
                      </a:endParaRPr>
                    </a:p>
                  </a:txBody>
                  <a:tcPr marL="6350" marR="6350" marT="635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es-MX" sz="1100" b="0" i="0" u="none" strike="noStrike">
                          <a:solidFill>
                            <a:srgbClr val="000000"/>
                          </a:solidFill>
                          <a:effectLst/>
                          <a:latin typeface="+mn-lt"/>
                        </a:rPr>
                        <a:t>61,2%</a:t>
                      </a:r>
                    </a:p>
                  </a:txBody>
                  <a:tcPr marL="6350" marR="6350" marT="635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634048381"/>
                  </a:ext>
                </a:extLst>
              </a:tr>
              <a:tr h="18415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es-MX" sz="1100" b="0" i="0" u="none" strike="noStrike">
                          <a:solidFill>
                            <a:srgbClr val="000000"/>
                          </a:solidFill>
                          <a:effectLst/>
                          <a:latin typeface="+mn-lt"/>
                        </a:rPr>
                        <a:t>Gestión Estratégica</a:t>
                      </a:r>
                    </a:p>
                  </a:txBody>
                  <a:tcPr marL="6350" marR="6350" marT="635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fontAlgn="ctr"/>
                      <a:r>
                        <a:rPr lang="es-MX" sz="1100" b="0" i="0" u="none" strike="noStrike">
                          <a:solidFill>
                            <a:srgbClr val="000000"/>
                          </a:solidFill>
                          <a:effectLst/>
                          <a:latin typeface="+mn-lt"/>
                        </a:rPr>
                        <a:t>52,5%</a:t>
                      </a:r>
                    </a:p>
                  </a:txBody>
                  <a:tcPr marL="6350" marR="6350" marT="635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endParaRPr lang="es-MX" sz="1100" b="0" i="0" u="none" strike="noStrike">
                        <a:solidFill>
                          <a:srgbClr val="000000"/>
                        </a:solidFill>
                        <a:effectLst/>
                        <a:latin typeface="+mn-lt"/>
                      </a:endParaRPr>
                    </a:p>
                  </a:txBody>
                  <a:tcPr marL="6350" marR="6350" marT="635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es-MX" sz="1100" b="0" i="0" u="none" strike="noStrike">
                          <a:solidFill>
                            <a:srgbClr val="000000"/>
                          </a:solidFill>
                          <a:effectLst/>
                          <a:latin typeface="+mn-lt"/>
                        </a:rPr>
                        <a:t>78,3%</a:t>
                      </a:r>
                    </a:p>
                  </a:txBody>
                  <a:tcPr marL="6350" marR="6350" marT="635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689057583"/>
                  </a:ext>
                </a:extLst>
              </a:tr>
              <a:tr h="18415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es-MX" sz="1100" b="0" i="0" u="none" strike="noStrike">
                          <a:solidFill>
                            <a:srgbClr val="000000"/>
                          </a:solidFill>
                          <a:effectLst/>
                          <a:latin typeface="+mn-lt"/>
                        </a:rPr>
                        <a:t>Manejo</a:t>
                      </a:r>
                    </a:p>
                  </a:txBody>
                  <a:tcPr marL="6350" marR="6350" marT="635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fontAlgn="ctr"/>
                      <a:r>
                        <a:rPr lang="es-MX" sz="1100" b="0" i="0" u="none" strike="noStrike">
                          <a:solidFill>
                            <a:srgbClr val="000000"/>
                          </a:solidFill>
                          <a:effectLst/>
                          <a:latin typeface="+mn-lt"/>
                        </a:rPr>
                        <a:t>40,4%</a:t>
                      </a:r>
                    </a:p>
                  </a:txBody>
                  <a:tcPr marL="6350" marR="6350" marT="635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endParaRPr lang="es-MX" sz="1100" b="0" i="0" u="none" strike="noStrike">
                        <a:solidFill>
                          <a:srgbClr val="000000"/>
                        </a:solidFill>
                        <a:effectLst/>
                        <a:latin typeface="+mn-lt"/>
                      </a:endParaRPr>
                    </a:p>
                  </a:txBody>
                  <a:tcPr marL="6350" marR="6350" marT="635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es-MX" sz="1100" b="0" i="0" u="none" strike="noStrike">
                          <a:solidFill>
                            <a:srgbClr val="000000"/>
                          </a:solidFill>
                          <a:effectLst/>
                          <a:latin typeface="+mn-lt"/>
                        </a:rPr>
                        <a:t>60,4%</a:t>
                      </a:r>
                    </a:p>
                  </a:txBody>
                  <a:tcPr marL="6350" marR="6350" marT="635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534087120"/>
                  </a:ext>
                </a:extLst>
              </a:tr>
              <a:tr h="18415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es-MX" sz="1100" b="0" i="0" u="none" strike="noStrike">
                          <a:solidFill>
                            <a:srgbClr val="000000"/>
                          </a:solidFill>
                          <a:effectLst/>
                          <a:latin typeface="+mn-lt"/>
                        </a:rPr>
                        <a:t>Reducción </a:t>
                      </a:r>
                    </a:p>
                  </a:txBody>
                  <a:tcPr marL="6350" marR="6350" marT="6350"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fontAlgn="ctr"/>
                      <a:r>
                        <a:rPr lang="es-MX" sz="1100" b="0" i="0" u="none" strike="noStrike">
                          <a:solidFill>
                            <a:srgbClr val="000000"/>
                          </a:solidFill>
                          <a:effectLst/>
                          <a:latin typeface="+mn-lt"/>
                        </a:rPr>
                        <a:t>51,7%</a:t>
                      </a:r>
                    </a:p>
                  </a:txBody>
                  <a:tcPr marL="6350" marR="6350" marT="6350"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endParaRPr lang="es-MX" sz="1100" b="0" i="0" u="none" strike="noStrike">
                        <a:solidFill>
                          <a:srgbClr val="000000"/>
                        </a:solidFill>
                        <a:effectLst/>
                        <a:latin typeface="+mn-lt"/>
                      </a:endParaRPr>
                    </a:p>
                  </a:txBody>
                  <a:tcPr marL="6350" marR="6350" marT="6350"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es-MX" sz="1100" b="0" i="0" u="none" strike="noStrike" dirty="0">
                          <a:solidFill>
                            <a:srgbClr val="000000"/>
                          </a:solidFill>
                          <a:effectLst/>
                          <a:latin typeface="+mn-lt"/>
                        </a:rPr>
                        <a:t>77,8%</a:t>
                      </a:r>
                    </a:p>
                  </a:txBody>
                  <a:tcPr marL="6350" marR="6350" marT="6350"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extLst>
                  <a:ext uri="{0D108BD9-81ED-4DB2-BD59-A6C34878D82A}">
                    <a16:rowId xmlns:a16="http://schemas.microsoft.com/office/drawing/2014/main" val="2107704908"/>
                  </a:ext>
                </a:extLst>
              </a:tr>
            </a:tbl>
          </a:graphicData>
        </a:graphic>
      </p:graphicFrame>
      <p:sp>
        <p:nvSpPr>
          <p:cNvPr id="16" name="Triángulo isósceles 15">
            <a:extLst>
              <a:ext uri="{FF2B5EF4-FFF2-40B4-BE49-F238E27FC236}">
                <a16:creationId xmlns:a16="http://schemas.microsoft.com/office/drawing/2014/main" id="{5036DE9A-2ED7-BC12-32AC-D2CBA36F4781}"/>
              </a:ext>
            </a:extLst>
          </p:cNvPr>
          <p:cNvSpPr/>
          <p:nvPr/>
        </p:nvSpPr>
        <p:spPr>
          <a:xfrm>
            <a:off x="4470868" y="2342366"/>
            <a:ext cx="163902" cy="134654"/>
          </a:xfrm>
          <a:prstGeom prst="triangle">
            <a:avLst/>
          </a:prstGeom>
          <a:solidFill>
            <a:srgbClr val="92D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2000" b="0" i="0" u="none" strike="noStrike" kern="0" cap="none" spc="0" normalizeH="0" baseline="0" noProof="0">
              <a:ln>
                <a:noFill/>
              </a:ln>
              <a:solidFill>
                <a:prstClr val="white"/>
              </a:solidFill>
              <a:effectLst/>
              <a:uLnTx/>
              <a:uFillTx/>
              <a:ea typeface="+mn-ea"/>
              <a:cs typeface="+mn-cs"/>
            </a:endParaRPr>
          </a:p>
        </p:txBody>
      </p:sp>
      <p:sp>
        <p:nvSpPr>
          <p:cNvPr id="17" name="Triángulo isósceles 16">
            <a:extLst>
              <a:ext uri="{FF2B5EF4-FFF2-40B4-BE49-F238E27FC236}">
                <a16:creationId xmlns:a16="http://schemas.microsoft.com/office/drawing/2014/main" id="{B1106BBC-6455-4816-E2FF-6AD0168879A1}"/>
              </a:ext>
            </a:extLst>
          </p:cNvPr>
          <p:cNvSpPr/>
          <p:nvPr/>
        </p:nvSpPr>
        <p:spPr>
          <a:xfrm>
            <a:off x="4474916" y="2534931"/>
            <a:ext cx="163902" cy="134654"/>
          </a:xfrm>
          <a:prstGeom prst="triangle">
            <a:avLst/>
          </a:prstGeom>
          <a:solidFill>
            <a:srgbClr val="92D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2000" b="0" i="0" u="none" strike="noStrike" kern="0" cap="none" spc="0" normalizeH="0" baseline="0" noProof="0">
              <a:ln>
                <a:noFill/>
              </a:ln>
              <a:solidFill>
                <a:prstClr val="white"/>
              </a:solidFill>
              <a:effectLst/>
              <a:uLnTx/>
              <a:uFillTx/>
              <a:ea typeface="+mn-ea"/>
              <a:cs typeface="+mn-cs"/>
            </a:endParaRPr>
          </a:p>
        </p:txBody>
      </p:sp>
      <p:sp>
        <p:nvSpPr>
          <p:cNvPr id="18" name="Triángulo isósceles 17">
            <a:extLst>
              <a:ext uri="{FF2B5EF4-FFF2-40B4-BE49-F238E27FC236}">
                <a16:creationId xmlns:a16="http://schemas.microsoft.com/office/drawing/2014/main" id="{CD0F9456-0115-03FB-C570-B628AECF3748}"/>
              </a:ext>
            </a:extLst>
          </p:cNvPr>
          <p:cNvSpPr/>
          <p:nvPr/>
        </p:nvSpPr>
        <p:spPr>
          <a:xfrm>
            <a:off x="4470868" y="2724789"/>
            <a:ext cx="163902" cy="134654"/>
          </a:xfrm>
          <a:prstGeom prst="triangle">
            <a:avLst/>
          </a:prstGeom>
          <a:solidFill>
            <a:srgbClr val="92D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2000" b="0" i="0" u="none" strike="noStrike" kern="0" cap="none" spc="0" normalizeH="0" baseline="0" noProof="0">
              <a:ln>
                <a:noFill/>
              </a:ln>
              <a:solidFill>
                <a:prstClr val="white"/>
              </a:solidFill>
              <a:effectLst/>
              <a:uLnTx/>
              <a:uFillTx/>
              <a:ea typeface="+mn-ea"/>
              <a:cs typeface="+mn-cs"/>
            </a:endParaRPr>
          </a:p>
        </p:txBody>
      </p:sp>
      <p:sp>
        <p:nvSpPr>
          <p:cNvPr id="19" name="Triángulo isósceles 18">
            <a:extLst>
              <a:ext uri="{FF2B5EF4-FFF2-40B4-BE49-F238E27FC236}">
                <a16:creationId xmlns:a16="http://schemas.microsoft.com/office/drawing/2014/main" id="{21B68872-0492-7824-E935-AA687DCD7F5D}"/>
              </a:ext>
            </a:extLst>
          </p:cNvPr>
          <p:cNvSpPr/>
          <p:nvPr/>
        </p:nvSpPr>
        <p:spPr>
          <a:xfrm>
            <a:off x="4470868" y="2914628"/>
            <a:ext cx="163902" cy="134654"/>
          </a:xfrm>
          <a:prstGeom prst="triangle">
            <a:avLst/>
          </a:prstGeom>
          <a:solidFill>
            <a:srgbClr val="92D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2000" b="0" i="0" u="none" strike="noStrike" kern="0" cap="none" spc="0" normalizeH="0" baseline="0" noProof="0">
              <a:ln>
                <a:noFill/>
              </a:ln>
              <a:solidFill>
                <a:prstClr val="white"/>
              </a:solidFill>
              <a:effectLst/>
              <a:uLnTx/>
              <a:uFillTx/>
              <a:ea typeface="+mn-ea"/>
              <a:cs typeface="+mn-cs"/>
            </a:endParaRPr>
          </a:p>
        </p:txBody>
      </p:sp>
      <p:sp>
        <p:nvSpPr>
          <p:cNvPr id="20" name="Triángulo isósceles 19">
            <a:extLst>
              <a:ext uri="{FF2B5EF4-FFF2-40B4-BE49-F238E27FC236}">
                <a16:creationId xmlns:a16="http://schemas.microsoft.com/office/drawing/2014/main" id="{6F7A5B40-44CA-1921-D27F-022F1F7EC9C7}"/>
              </a:ext>
            </a:extLst>
          </p:cNvPr>
          <p:cNvSpPr/>
          <p:nvPr/>
        </p:nvSpPr>
        <p:spPr>
          <a:xfrm>
            <a:off x="4470868" y="3104028"/>
            <a:ext cx="163902" cy="134654"/>
          </a:xfrm>
          <a:prstGeom prst="triangle">
            <a:avLst/>
          </a:prstGeom>
          <a:solidFill>
            <a:srgbClr val="92D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2000" b="0" i="0" u="none" strike="noStrike" kern="0" cap="none" spc="0" normalizeH="0" baseline="0" noProof="0">
              <a:ln>
                <a:noFill/>
              </a:ln>
              <a:solidFill>
                <a:prstClr val="white"/>
              </a:solidFill>
              <a:effectLst/>
              <a:uLnTx/>
              <a:uFillTx/>
              <a:ea typeface="+mn-ea"/>
              <a:cs typeface="+mn-cs"/>
            </a:endParaRPr>
          </a:p>
        </p:txBody>
      </p:sp>
      <p:sp>
        <p:nvSpPr>
          <p:cNvPr id="21" name="Rectángulo 20">
            <a:extLst>
              <a:ext uri="{FF2B5EF4-FFF2-40B4-BE49-F238E27FC236}">
                <a16:creationId xmlns:a16="http://schemas.microsoft.com/office/drawing/2014/main" id="{76845594-CA17-7D78-C323-48E15E112538}"/>
              </a:ext>
            </a:extLst>
          </p:cNvPr>
          <p:cNvSpPr/>
          <p:nvPr/>
        </p:nvSpPr>
        <p:spPr>
          <a:xfrm>
            <a:off x="963548" y="1872769"/>
            <a:ext cx="4526058" cy="261610"/>
          </a:xfrm>
          <a:prstGeom prst="rect">
            <a:avLst/>
          </a:prstGeom>
        </p:spPr>
        <p:txBody>
          <a:bodyPr wrap="square">
            <a:spAutoFit/>
          </a:bodyPr>
          <a:lstStyle/>
          <a:p>
            <a:pPr defTabSz="623346">
              <a:defRPr/>
            </a:pPr>
            <a:r>
              <a:rPr lang="es-CO" sz="1100" b="1" kern="0" dirty="0">
                <a:solidFill>
                  <a:prstClr val="black"/>
                </a:solidFill>
                <a:latin typeface="Calibri Light" panose="020F0302020204030204"/>
              </a:rPr>
              <a:t>Gráfica 3 . Avance en las acciones del Plan de Acción por Proceso  </a:t>
            </a:r>
          </a:p>
        </p:txBody>
      </p:sp>
      <p:sp>
        <p:nvSpPr>
          <p:cNvPr id="22" name="CuadroTexto 21">
            <a:extLst>
              <a:ext uri="{FF2B5EF4-FFF2-40B4-BE49-F238E27FC236}">
                <a16:creationId xmlns:a16="http://schemas.microsoft.com/office/drawing/2014/main" id="{033370C9-D8A5-94C1-E1F4-A2D4A6989CF6}"/>
              </a:ext>
            </a:extLst>
          </p:cNvPr>
          <p:cNvSpPr txBox="1"/>
          <p:nvPr/>
        </p:nvSpPr>
        <p:spPr>
          <a:xfrm>
            <a:off x="6422194" y="1834039"/>
            <a:ext cx="5115141" cy="261610"/>
          </a:xfrm>
          <a:prstGeom prst="rect">
            <a:avLst/>
          </a:prstGeom>
        </p:spPr>
        <p:txBody>
          <a:bodyPr wrap="square">
            <a:spAutoFit/>
          </a:bodyPr>
          <a:lstStyle>
            <a:defPPr>
              <a:defRPr lang="es-CO"/>
            </a:defPPr>
            <a:lvl1pPr defTabSz="623346">
              <a:defRPr sz="1000" i="1" kern="0">
                <a:solidFill>
                  <a:prstClr val="black"/>
                </a:solidFill>
              </a:defRPr>
            </a:lvl1pPr>
          </a:lstStyle>
          <a:p>
            <a:r>
              <a:rPr lang="es-CO" sz="1100" b="1" i="0" dirty="0"/>
              <a:t>Gráfica 4 . Avance en las acciones del Plan de Acción por Dependencia</a:t>
            </a:r>
          </a:p>
        </p:txBody>
      </p:sp>
      <p:graphicFrame>
        <p:nvGraphicFramePr>
          <p:cNvPr id="23" name="Tabla 22">
            <a:extLst>
              <a:ext uri="{FF2B5EF4-FFF2-40B4-BE49-F238E27FC236}">
                <a16:creationId xmlns:a16="http://schemas.microsoft.com/office/drawing/2014/main" id="{5B35D0FB-81F2-5272-9726-3F117C779B4F}"/>
              </a:ext>
            </a:extLst>
          </p:cNvPr>
          <p:cNvGraphicFramePr>
            <a:graphicFrameLocks noGrp="1"/>
          </p:cNvGraphicFramePr>
          <p:nvPr/>
        </p:nvGraphicFramePr>
        <p:xfrm>
          <a:off x="2152993" y="3927412"/>
          <a:ext cx="6851177" cy="1565910"/>
        </p:xfrm>
        <a:graphic>
          <a:graphicData uri="http://schemas.openxmlformats.org/drawingml/2006/table">
            <a:tbl>
              <a:tblPr/>
              <a:tblGrid>
                <a:gridCol w="4172573">
                  <a:extLst>
                    <a:ext uri="{9D8B030D-6E8A-4147-A177-3AD203B41FA5}">
                      <a16:colId xmlns:a16="http://schemas.microsoft.com/office/drawing/2014/main" val="2268129557"/>
                    </a:ext>
                  </a:extLst>
                </a:gridCol>
                <a:gridCol w="1116909">
                  <a:extLst>
                    <a:ext uri="{9D8B030D-6E8A-4147-A177-3AD203B41FA5}">
                      <a16:colId xmlns:a16="http://schemas.microsoft.com/office/drawing/2014/main" val="754367147"/>
                    </a:ext>
                  </a:extLst>
                </a:gridCol>
                <a:gridCol w="155975">
                  <a:extLst>
                    <a:ext uri="{9D8B030D-6E8A-4147-A177-3AD203B41FA5}">
                      <a16:colId xmlns:a16="http://schemas.microsoft.com/office/drawing/2014/main" val="3970942639"/>
                    </a:ext>
                  </a:extLst>
                </a:gridCol>
                <a:gridCol w="1405720">
                  <a:extLst>
                    <a:ext uri="{9D8B030D-6E8A-4147-A177-3AD203B41FA5}">
                      <a16:colId xmlns:a16="http://schemas.microsoft.com/office/drawing/2014/main" val="4186550305"/>
                    </a:ext>
                  </a:extLst>
                </a:gridCol>
              </a:tblGrid>
              <a:tr h="9876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s-MX" sz="1100" b="1" u="none" strike="noStrike">
                          <a:solidFill>
                            <a:srgbClr val="000000"/>
                          </a:solidFill>
                          <a:effectLst/>
                          <a:latin typeface="+mn-lt"/>
                        </a:rPr>
                        <a:t>Dependencia</a:t>
                      </a:r>
                      <a:endParaRPr lang="es-MX" sz="1100" b="1" i="0" u="none" strike="noStrike">
                        <a:solidFill>
                          <a:srgbClr val="000000"/>
                        </a:solidFill>
                        <a:effectLst/>
                        <a:latin typeface="+mn-lt"/>
                      </a:endParaRPr>
                    </a:p>
                  </a:txBody>
                  <a:tcPr marL="6350" marR="6350" marT="6350" marB="0" anchor="ctr">
                    <a:lnL w="6350" cap="flat" cmpd="sng" algn="ctr">
                      <a:solidFill>
                        <a:srgbClr val="ED7D31"/>
                      </a:solidFill>
                      <a:prstDash val="solid"/>
                      <a:miter lim="800000"/>
                    </a:lnL>
                    <a:lnR>
                      <a:noFill/>
                    </a:lnR>
                    <a:lnT w="6350" cap="flat" cmpd="sng" algn="ctr">
                      <a:solidFill>
                        <a:srgbClr val="ED7D31"/>
                      </a:solidFill>
                      <a:prstDash val="solid"/>
                      <a:miter lim="800000"/>
                    </a:lnT>
                    <a:lnB>
                      <a:noFill/>
                    </a:lnB>
                    <a:lnTlToBr w="12700" cmpd="sng">
                      <a:noFill/>
                      <a:prstDash val="solid"/>
                    </a:lnTlToBr>
                    <a:lnBlToTr w="12700" cmpd="sng">
                      <a:noFill/>
                      <a:prstDash val="solid"/>
                    </a:lnBlToTr>
                    <a:solidFill>
                      <a:srgbClr val="FFC000"/>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s-MX" sz="1100" b="1" u="none" strike="noStrike">
                          <a:solidFill>
                            <a:srgbClr val="000000"/>
                          </a:solidFill>
                          <a:effectLst/>
                          <a:latin typeface="+mn-lt"/>
                        </a:rPr>
                        <a:t>Avance 2Q</a:t>
                      </a:r>
                      <a:endParaRPr lang="es-MX" sz="1100" b="1" i="0" u="none" strike="noStrike">
                        <a:solidFill>
                          <a:srgbClr val="000000"/>
                        </a:solidFill>
                        <a:effectLst/>
                        <a:latin typeface="+mn-lt"/>
                      </a:endParaRPr>
                    </a:p>
                  </a:txBody>
                  <a:tcPr marL="6350" marR="6350" marT="6350" marB="0" anchor="ctr">
                    <a:lnL>
                      <a:noFill/>
                    </a:lnL>
                    <a:lnR>
                      <a:noFill/>
                    </a:lnR>
                    <a:lnT w="6350" cap="flat" cmpd="sng" algn="ctr">
                      <a:solidFill>
                        <a:srgbClr val="ED7D31"/>
                      </a:solidFill>
                      <a:prstDash val="solid"/>
                      <a:miter lim="800000"/>
                    </a:lnT>
                    <a:lnB>
                      <a:noFill/>
                    </a:lnB>
                    <a:lnTlToBr w="12700" cmpd="sng">
                      <a:noFill/>
                      <a:prstDash val="solid"/>
                    </a:lnTlToBr>
                    <a:lnBlToTr w="12700" cmpd="sng">
                      <a:noFill/>
                      <a:prstDash val="solid"/>
                    </a:lnBlToTr>
                    <a:solidFill>
                      <a:srgbClr val="FFC000"/>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s-MX" sz="1100" b="1" u="none" strike="noStrike">
                          <a:solidFill>
                            <a:srgbClr val="000000"/>
                          </a:solidFill>
                          <a:effectLst/>
                          <a:latin typeface="+mn-lt"/>
                        </a:rPr>
                        <a:t> </a:t>
                      </a:r>
                      <a:endParaRPr lang="es-MX" sz="1100" b="1" i="0" u="none" strike="noStrike">
                        <a:solidFill>
                          <a:srgbClr val="000000"/>
                        </a:solidFill>
                        <a:effectLst/>
                        <a:latin typeface="+mn-lt"/>
                      </a:endParaRPr>
                    </a:p>
                  </a:txBody>
                  <a:tcPr marL="6350" marR="6350" marT="6350" marB="0" anchor="ctr">
                    <a:lnL>
                      <a:noFill/>
                    </a:lnL>
                    <a:lnR>
                      <a:noFill/>
                    </a:lnR>
                    <a:lnT w="6350" cap="flat" cmpd="sng" algn="ctr">
                      <a:solidFill>
                        <a:srgbClr val="ED7D31"/>
                      </a:solidFill>
                      <a:prstDash val="solid"/>
                      <a:miter lim="800000"/>
                    </a:lnT>
                    <a:lnB>
                      <a:noFill/>
                    </a:lnB>
                    <a:lnTlToBr w="12700" cmpd="sng">
                      <a:noFill/>
                      <a:prstDash val="solid"/>
                    </a:lnTlToBr>
                    <a:lnBlToTr w="12700" cmpd="sng">
                      <a:noFill/>
                      <a:prstDash val="solid"/>
                    </a:lnBlToTr>
                    <a:solidFill>
                      <a:srgbClr val="FFC000"/>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s-MX" sz="1100" b="1" u="none" strike="noStrike">
                          <a:solidFill>
                            <a:srgbClr val="000000"/>
                          </a:solidFill>
                          <a:effectLst/>
                          <a:latin typeface="+mn-lt"/>
                        </a:rPr>
                        <a:t>Avance 3Q</a:t>
                      </a:r>
                      <a:endParaRPr lang="es-MX" sz="1100" b="1" i="0" u="none" strike="noStrike">
                        <a:solidFill>
                          <a:srgbClr val="000000"/>
                        </a:solidFill>
                        <a:effectLst/>
                        <a:latin typeface="+mn-lt"/>
                      </a:endParaRPr>
                    </a:p>
                  </a:txBody>
                  <a:tcPr marL="6350" marR="6350" marT="6350" marB="0" anchor="ctr">
                    <a:lnL>
                      <a:noFill/>
                    </a:lnL>
                    <a:lnR w="6350" cap="flat" cmpd="sng" algn="ctr">
                      <a:solidFill>
                        <a:srgbClr val="ED7D31"/>
                      </a:solidFill>
                      <a:prstDash val="solid"/>
                      <a:miter lim="800000"/>
                    </a:lnR>
                    <a:lnT w="6350" cap="flat" cmpd="sng" algn="ctr">
                      <a:solidFill>
                        <a:srgbClr val="ED7D31"/>
                      </a:solidFill>
                      <a:prstDash val="solid"/>
                      <a:miter lim="800000"/>
                    </a:lnT>
                    <a:lnB>
                      <a:noFill/>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701384830"/>
                  </a:ext>
                </a:extLst>
              </a:tr>
              <a:tr h="9876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b"/>
                      <a:r>
                        <a:rPr lang="es-MX" sz="1100" b="0" i="0" u="none" strike="noStrike">
                          <a:solidFill>
                            <a:srgbClr val="000000"/>
                          </a:solidFill>
                          <a:effectLst/>
                          <a:latin typeface="+mn-lt"/>
                        </a:rPr>
                        <a:t>1.Planeación Institucional</a:t>
                      </a:r>
                    </a:p>
                  </a:txBody>
                  <a:tcPr marL="6350" marR="6350" marT="6350" marB="0" anchor="b">
                    <a:lnL w="6350" cap="flat" cmpd="sng" algn="ctr">
                      <a:solidFill>
                        <a:srgbClr val="ED7D31"/>
                      </a:solidFill>
                      <a:prstDash val="solid"/>
                      <a:miter lim="800000"/>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s-MX" sz="1100" b="0" i="0" u="none" strike="noStrike">
                          <a:solidFill>
                            <a:srgbClr val="000000"/>
                          </a:solidFill>
                          <a:effectLst/>
                          <a:latin typeface="+mn-lt"/>
                        </a:rPr>
                        <a:t>52,5%</a:t>
                      </a:r>
                    </a:p>
                  </a:txBody>
                  <a:tcPr marL="6350" marR="6350" marT="635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endParaRPr lang="es-MX" sz="1100" b="0" i="0" u="none" strike="noStrike">
                        <a:solidFill>
                          <a:srgbClr val="000000"/>
                        </a:solidFill>
                        <a:effectLst/>
                        <a:latin typeface="+mn-lt"/>
                      </a:endParaRPr>
                    </a:p>
                  </a:txBody>
                  <a:tcPr marL="6350" marR="6350" marT="635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s-MX" sz="1100" b="0" i="0" u="none" strike="noStrike">
                          <a:solidFill>
                            <a:srgbClr val="000000"/>
                          </a:solidFill>
                          <a:effectLst/>
                          <a:latin typeface="+mn-lt"/>
                        </a:rPr>
                        <a:t>78,3%</a:t>
                      </a:r>
                    </a:p>
                  </a:txBody>
                  <a:tcPr marL="6350" marR="6350" marT="6350" marB="0" anchor="b">
                    <a:lnL>
                      <a:noFill/>
                    </a:lnL>
                    <a:lnR w="6350" cap="flat" cmpd="sng" algn="ctr">
                      <a:solidFill>
                        <a:srgbClr val="ED7D31"/>
                      </a:solidFill>
                      <a:prstDash val="solid"/>
                      <a:miter lim="800000"/>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134310871"/>
                  </a:ext>
                </a:extLst>
              </a:tr>
              <a:tr h="9876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b"/>
                      <a:r>
                        <a:rPr lang="es-MX" sz="1100" b="0" i="0" u="none" strike="noStrike">
                          <a:solidFill>
                            <a:srgbClr val="000000"/>
                          </a:solidFill>
                          <a:effectLst/>
                          <a:latin typeface="+mn-lt"/>
                        </a:rPr>
                        <a:t>10. Racionalización de Trámites</a:t>
                      </a:r>
                    </a:p>
                  </a:txBody>
                  <a:tcPr marL="6350" marR="6350" marT="6350" marB="0" anchor="b">
                    <a:lnL w="6350" cap="flat" cmpd="sng" algn="ctr">
                      <a:solidFill>
                        <a:srgbClr val="ED7D31"/>
                      </a:solidFill>
                      <a:prstDash val="solid"/>
                      <a:miter lim="800000"/>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s-MX" sz="1100" b="0" i="0" u="none" strike="noStrike">
                          <a:solidFill>
                            <a:srgbClr val="000000"/>
                          </a:solidFill>
                          <a:effectLst/>
                          <a:latin typeface="+mn-lt"/>
                        </a:rPr>
                        <a:t>62,5%</a:t>
                      </a:r>
                    </a:p>
                  </a:txBody>
                  <a:tcPr marL="6350" marR="6350" marT="635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endParaRPr lang="es-MX" sz="1100" b="0" i="0" u="none" strike="noStrike">
                        <a:solidFill>
                          <a:srgbClr val="000000"/>
                        </a:solidFill>
                        <a:effectLst/>
                        <a:latin typeface="+mn-lt"/>
                      </a:endParaRPr>
                    </a:p>
                  </a:txBody>
                  <a:tcPr marL="6350" marR="6350" marT="635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s-MX" sz="1100" b="0" i="0" u="none" strike="noStrike">
                          <a:solidFill>
                            <a:srgbClr val="000000"/>
                          </a:solidFill>
                          <a:effectLst/>
                          <a:latin typeface="+mn-lt"/>
                        </a:rPr>
                        <a:t>87,5%</a:t>
                      </a:r>
                    </a:p>
                  </a:txBody>
                  <a:tcPr marL="6350" marR="6350" marT="6350" marB="0" anchor="b">
                    <a:lnL>
                      <a:noFill/>
                    </a:lnL>
                    <a:lnR w="6350" cap="flat" cmpd="sng" algn="ctr">
                      <a:solidFill>
                        <a:srgbClr val="ED7D31"/>
                      </a:solidFill>
                      <a:prstDash val="solid"/>
                      <a:miter lim="800000"/>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322014333"/>
                  </a:ext>
                </a:extLst>
              </a:tr>
              <a:tr h="9876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b"/>
                      <a:r>
                        <a:rPr lang="es-MX" sz="1100" b="0" i="0" u="none" strike="noStrike">
                          <a:solidFill>
                            <a:srgbClr val="000000"/>
                          </a:solidFill>
                          <a:effectLst/>
                          <a:latin typeface="+mn-lt"/>
                        </a:rPr>
                        <a:t>15. Gestión del Conocimiento y la Innovación</a:t>
                      </a:r>
                    </a:p>
                  </a:txBody>
                  <a:tcPr marL="6350" marR="6350" marT="6350" marB="0" anchor="b">
                    <a:lnL w="6350" cap="flat" cmpd="sng" algn="ctr">
                      <a:solidFill>
                        <a:srgbClr val="ED7D31"/>
                      </a:solidFill>
                      <a:prstDash val="solid"/>
                      <a:miter lim="800000"/>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s-MX" sz="1100" b="0" i="0" u="none" strike="noStrike">
                          <a:solidFill>
                            <a:srgbClr val="000000"/>
                          </a:solidFill>
                          <a:effectLst/>
                          <a:latin typeface="+mn-lt"/>
                        </a:rPr>
                        <a:t>50,0%</a:t>
                      </a:r>
                    </a:p>
                  </a:txBody>
                  <a:tcPr marL="6350" marR="6350" marT="635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endParaRPr lang="es-MX" sz="1100" b="0" i="0" u="none" strike="noStrike">
                        <a:solidFill>
                          <a:srgbClr val="000000"/>
                        </a:solidFill>
                        <a:effectLst/>
                        <a:latin typeface="+mn-lt"/>
                      </a:endParaRPr>
                    </a:p>
                  </a:txBody>
                  <a:tcPr marL="6350" marR="6350" marT="635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s-MX" sz="1100" b="0" i="0" u="none" strike="noStrike">
                          <a:solidFill>
                            <a:srgbClr val="000000"/>
                          </a:solidFill>
                          <a:effectLst/>
                          <a:latin typeface="+mn-lt"/>
                        </a:rPr>
                        <a:t>75,0%</a:t>
                      </a:r>
                    </a:p>
                  </a:txBody>
                  <a:tcPr marL="6350" marR="6350" marT="6350" marB="0" anchor="b">
                    <a:lnL>
                      <a:noFill/>
                    </a:lnL>
                    <a:lnR w="6350" cap="flat" cmpd="sng" algn="ctr">
                      <a:solidFill>
                        <a:srgbClr val="ED7D31"/>
                      </a:solidFill>
                      <a:prstDash val="solid"/>
                      <a:miter lim="800000"/>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792211164"/>
                  </a:ext>
                </a:extLst>
              </a:tr>
              <a:tr h="9876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b"/>
                      <a:r>
                        <a:rPr lang="es-MX" sz="1100" b="0" i="0" u="none" strike="noStrike">
                          <a:solidFill>
                            <a:srgbClr val="000000"/>
                          </a:solidFill>
                          <a:effectLst/>
                          <a:latin typeface="+mn-lt"/>
                        </a:rPr>
                        <a:t>18. Seguimiento y Evaluación del Desempeño Institucional</a:t>
                      </a:r>
                    </a:p>
                  </a:txBody>
                  <a:tcPr marL="6350" marR="6350" marT="6350" marB="0" anchor="b">
                    <a:lnL w="6350" cap="flat" cmpd="sng" algn="ctr">
                      <a:solidFill>
                        <a:srgbClr val="ED7D31"/>
                      </a:solidFill>
                      <a:prstDash val="solid"/>
                      <a:miter lim="800000"/>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s-MX" sz="1100" b="0" i="0" u="none" strike="noStrike">
                          <a:solidFill>
                            <a:srgbClr val="000000"/>
                          </a:solidFill>
                          <a:effectLst/>
                          <a:latin typeface="+mn-lt"/>
                        </a:rPr>
                        <a:t>50,0%</a:t>
                      </a:r>
                    </a:p>
                  </a:txBody>
                  <a:tcPr marL="6350" marR="6350" marT="635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endParaRPr lang="es-MX" sz="1100" b="0" i="0" u="none" strike="noStrike">
                        <a:solidFill>
                          <a:srgbClr val="000000"/>
                        </a:solidFill>
                        <a:effectLst/>
                        <a:latin typeface="+mn-lt"/>
                      </a:endParaRPr>
                    </a:p>
                  </a:txBody>
                  <a:tcPr marL="6350" marR="6350" marT="635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s-MX" sz="1100" b="0" i="0" u="none" strike="noStrike">
                          <a:solidFill>
                            <a:srgbClr val="000000"/>
                          </a:solidFill>
                          <a:effectLst/>
                          <a:latin typeface="+mn-lt"/>
                        </a:rPr>
                        <a:t>75,0%</a:t>
                      </a:r>
                    </a:p>
                  </a:txBody>
                  <a:tcPr marL="6350" marR="6350" marT="6350" marB="0" anchor="b">
                    <a:lnL>
                      <a:noFill/>
                    </a:lnL>
                    <a:lnR w="6350" cap="flat" cmpd="sng" algn="ctr">
                      <a:solidFill>
                        <a:srgbClr val="ED7D31"/>
                      </a:solidFill>
                      <a:prstDash val="solid"/>
                      <a:miter lim="800000"/>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6984139"/>
                  </a:ext>
                </a:extLst>
              </a:tr>
              <a:tr h="9876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b"/>
                      <a:r>
                        <a:rPr lang="es-MX" sz="1100" b="0" i="0" u="none" strike="noStrike">
                          <a:solidFill>
                            <a:srgbClr val="000000"/>
                          </a:solidFill>
                          <a:effectLst/>
                          <a:latin typeface="+mn-lt"/>
                        </a:rPr>
                        <a:t>2. Gestión Presupuestal y Eficiencia del Gasto Público</a:t>
                      </a:r>
                    </a:p>
                  </a:txBody>
                  <a:tcPr marL="6350" marR="6350" marT="6350" marB="0" anchor="b">
                    <a:lnL w="6350" cap="flat" cmpd="sng" algn="ctr">
                      <a:solidFill>
                        <a:srgbClr val="ED7D31"/>
                      </a:solidFill>
                      <a:prstDash val="solid"/>
                      <a:miter lim="800000"/>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s-MX" sz="1100" b="0" i="0" u="none" strike="noStrike">
                          <a:solidFill>
                            <a:srgbClr val="000000"/>
                          </a:solidFill>
                          <a:effectLst/>
                          <a:latin typeface="+mn-lt"/>
                        </a:rPr>
                        <a:t>23,6%</a:t>
                      </a:r>
                    </a:p>
                  </a:txBody>
                  <a:tcPr marL="6350" marR="6350" marT="635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endParaRPr lang="es-MX" sz="1100" b="0" i="0" u="none" strike="noStrike">
                        <a:solidFill>
                          <a:srgbClr val="000000"/>
                        </a:solidFill>
                        <a:effectLst/>
                        <a:latin typeface="+mn-lt"/>
                      </a:endParaRPr>
                    </a:p>
                  </a:txBody>
                  <a:tcPr marL="6350" marR="6350" marT="635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s-MX" sz="1100" b="0" i="0" u="none" strike="noStrike">
                          <a:solidFill>
                            <a:srgbClr val="000000"/>
                          </a:solidFill>
                          <a:effectLst/>
                          <a:latin typeface="+mn-lt"/>
                        </a:rPr>
                        <a:t>41,6%</a:t>
                      </a:r>
                    </a:p>
                  </a:txBody>
                  <a:tcPr marL="6350" marR="6350" marT="6350" marB="0" anchor="b">
                    <a:lnL>
                      <a:noFill/>
                    </a:lnL>
                    <a:lnR w="6350" cap="flat" cmpd="sng" algn="ctr">
                      <a:solidFill>
                        <a:srgbClr val="ED7D31"/>
                      </a:solidFill>
                      <a:prstDash val="solid"/>
                      <a:miter lim="800000"/>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803076594"/>
                  </a:ext>
                </a:extLst>
              </a:tr>
              <a:tr h="9876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b"/>
                      <a:r>
                        <a:rPr lang="es-MX" sz="1100" b="0" i="0" u="none" strike="noStrike">
                          <a:solidFill>
                            <a:srgbClr val="000000"/>
                          </a:solidFill>
                          <a:effectLst/>
                          <a:latin typeface="+mn-lt"/>
                        </a:rPr>
                        <a:t>3.Compras y Contratación Pública </a:t>
                      </a:r>
                    </a:p>
                  </a:txBody>
                  <a:tcPr marL="6350" marR="6350" marT="6350" marB="0" anchor="b">
                    <a:lnL w="6350" cap="flat" cmpd="sng" algn="ctr">
                      <a:solidFill>
                        <a:srgbClr val="ED7D31"/>
                      </a:solidFill>
                      <a:prstDash val="solid"/>
                      <a:miter lim="800000"/>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s-MX" sz="1100" b="0" i="0" u="none" strike="noStrike">
                          <a:solidFill>
                            <a:srgbClr val="000000"/>
                          </a:solidFill>
                          <a:effectLst/>
                          <a:latin typeface="+mn-lt"/>
                        </a:rPr>
                        <a:t>12,0%</a:t>
                      </a:r>
                    </a:p>
                  </a:txBody>
                  <a:tcPr marL="6350" marR="6350" marT="635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endParaRPr lang="es-MX" sz="1100" b="0" i="0" u="none" strike="noStrike">
                        <a:solidFill>
                          <a:srgbClr val="000000"/>
                        </a:solidFill>
                        <a:effectLst/>
                        <a:latin typeface="+mn-lt"/>
                      </a:endParaRPr>
                    </a:p>
                  </a:txBody>
                  <a:tcPr marL="6350" marR="6350" marT="635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s-MX" sz="1100" b="0" i="0" u="none" strike="noStrike">
                          <a:solidFill>
                            <a:srgbClr val="000000"/>
                          </a:solidFill>
                          <a:effectLst/>
                          <a:latin typeface="+mn-lt"/>
                        </a:rPr>
                        <a:t>24,0%</a:t>
                      </a:r>
                    </a:p>
                  </a:txBody>
                  <a:tcPr marL="6350" marR="6350" marT="6350" marB="0" anchor="b">
                    <a:lnL>
                      <a:noFill/>
                    </a:lnL>
                    <a:lnR w="6350" cap="flat" cmpd="sng" algn="ctr">
                      <a:solidFill>
                        <a:srgbClr val="ED7D31"/>
                      </a:solidFill>
                      <a:prstDash val="solid"/>
                      <a:miter lim="800000"/>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992201625"/>
                  </a:ext>
                </a:extLst>
              </a:tr>
              <a:tr h="154485">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b"/>
                      <a:r>
                        <a:rPr lang="es-MX" sz="1100" b="0" i="0" u="none" strike="noStrike">
                          <a:solidFill>
                            <a:srgbClr val="000000"/>
                          </a:solidFill>
                          <a:effectLst/>
                          <a:latin typeface="+mn-lt"/>
                        </a:rPr>
                        <a:t>7. Fortalecimiento Organizacional y Simplificación de Procesos</a:t>
                      </a:r>
                    </a:p>
                  </a:txBody>
                  <a:tcPr marL="6350" marR="6350" marT="6350" marB="0" anchor="b">
                    <a:lnL w="6350" cap="flat" cmpd="sng" algn="ctr">
                      <a:solidFill>
                        <a:srgbClr val="ED7D31"/>
                      </a:solidFill>
                      <a:prstDash val="solid"/>
                      <a:miter lim="800000"/>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s-MX" sz="1100" b="0" i="0" u="none" strike="noStrike">
                          <a:solidFill>
                            <a:srgbClr val="000000"/>
                          </a:solidFill>
                          <a:effectLst/>
                          <a:latin typeface="+mn-lt"/>
                        </a:rPr>
                        <a:t>51,5%</a:t>
                      </a:r>
                    </a:p>
                  </a:txBody>
                  <a:tcPr marL="6350" marR="6350" marT="635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endParaRPr lang="es-MX" sz="1100" b="0" i="0" u="none" strike="noStrike">
                        <a:solidFill>
                          <a:srgbClr val="000000"/>
                        </a:solidFill>
                        <a:effectLst/>
                        <a:latin typeface="+mn-lt"/>
                      </a:endParaRPr>
                    </a:p>
                  </a:txBody>
                  <a:tcPr marL="6350" marR="6350" marT="635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s-MX" sz="1100" b="0" i="0" u="none" strike="noStrike">
                          <a:solidFill>
                            <a:srgbClr val="000000"/>
                          </a:solidFill>
                          <a:effectLst/>
                          <a:latin typeface="+mn-lt"/>
                        </a:rPr>
                        <a:t>70,6%</a:t>
                      </a:r>
                    </a:p>
                  </a:txBody>
                  <a:tcPr marL="6350" marR="6350" marT="6350" marB="0" anchor="b">
                    <a:lnL>
                      <a:noFill/>
                    </a:lnL>
                    <a:lnR w="6350" cap="flat" cmpd="sng" algn="ctr">
                      <a:solidFill>
                        <a:srgbClr val="ED7D31"/>
                      </a:solidFill>
                      <a:prstDash val="solid"/>
                      <a:miter lim="800000"/>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890830813"/>
                  </a:ext>
                </a:extLst>
              </a:tr>
              <a:tr h="9876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b"/>
                      <a:r>
                        <a:rPr lang="es-MX" sz="1100" b="0" i="0" u="none" strike="noStrike">
                          <a:solidFill>
                            <a:srgbClr val="000000"/>
                          </a:solidFill>
                          <a:effectLst/>
                          <a:latin typeface="+mn-lt"/>
                        </a:rPr>
                        <a:t>9. Participación Ciudadana en la Gestión Pública</a:t>
                      </a:r>
                    </a:p>
                  </a:txBody>
                  <a:tcPr marL="6350" marR="6350" marT="6350" marB="0" anchor="b">
                    <a:lnL w="6350" cap="flat" cmpd="sng" algn="ctr">
                      <a:solidFill>
                        <a:srgbClr val="ED7D31"/>
                      </a:solidFill>
                      <a:prstDash val="solid"/>
                      <a:miter lim="800000"/>
                    </a:lnL>
                    <a:lnR>
                      <a:noFill/>
                    </a:lnR>
                    <a:lnT>
                      <a:noFill/>
                    </a:lnT>
                    <a:lnB w="6350" cap="flat" cmpd="sng" algn="ctr">
                      <a:solidFill>
                        <a:srgbClr val="ED7D31"/>
                      </a:solidFill>
                      <a:prstDash val="solid"/>
                      <a:miter lim="800000"/>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s-MX" sz="1100" b="0" i="0" u="none" strike="noStrike">
                          <a:solidFill>
                            <a:srgbClr val="000000"/>
                          </a:solidFill>
                          <a:effectLst/>
                          <a:latin typeface="+mn-lt"/>
                        </a:rPr>
                        <a:t>41,3%</a:t>
                      </a:r>
                    </a:p>
                  </a:txBody>
                  <a:tcPr marL="6350" marR="6350" marT="6350" marB="0" anchor="b">
                    <a:lnL>
                      <a:noFill/>
                    </a:lnL>
                    <a:lnR>
                      <a:noFill/>
                    </a:lnR>
                    <a:lnT>
                      <a:noFill/>
                    </a:lnT>
                    <a:lnB w="6350" cap="flat" cmpd="sng" algn="ctr">
                      <a:solidFill>
                        <a:srgbClr val="ED7D31"/>
                      </a:solidFill>
                      <a:prstDash val="solid"/>
                      <a:miter lim="800000"/>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endParaRPr lang="es-MX" sz="1100" b="0" i="0" u="none" strike="noStrike">
                        <a:solidFill>
                          <a:srgbClr val="000000"/>
                        </a:solidFill>
                        <a:effectLst/>
                        <a:latin typeface="+mn-lt"/>
                      </a:endParaRPr>
                    </a:p>
                  </a:txBody>
                  <a:tcPr marL="6350" marR="6350" marT="6350" marB="0" anchor="ctr">
                    <a:lnL>
                      <a:noFill/>
                    </a:lnL>
                    <a:lnR>
                      <a:noFill/>
                    </a:lnR>
                    <a:lnT>
                      <a:noFill/>
                    </a:lnT>
                    <a:lnB w="6350" cap="flat" cmpd="sng" algn="ctr">
                      <a:solidFill>
                        <a:srgbClr val="ED7D31"/>
                      </a:solidFill>
                      <a:prstDash val="solid"/>
                      <a:miter lim="800000"/>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s-MX" sz="1100" b="0" i="0" u="none" strike="noStrike">
                          <a:solidFill>
                            <a:srgbClr val="000000"/>
                          </a:solidFill>
                          <a:effectLst/>
                          <a:latin typeface="+mn-lt"/>
                        </a:rPr>
                        <a:t>68,8%</a:t>
                      </a:r>
                    </a:p>
                  </a:txBody>
                  <a:tcPr marL="6350" marR="6350" marT="6350" marB="0" anchor="b">
                    <a:lnL>
                      <a:noFill/>
                    </a:lnL>
                    <a:lnR w="6350" cap="flat" cmpd="sng" algn="ctr">
                      <a:solidFill>
                        <a:srgbClr val="ED7D31"/>
                      </a:solidFill>
                      <a:prstDash val="solid"/>
                      <a:miter lim="800000"/>
                    </a:lnR>
                    <a:lnT>
                      <a:noFill/>
                    </a:lnT>
                    <a:lnB w="6350" cap="flat" cmpd="sng" algn="ctr">
                      <a:solidFill>
                        <a:srgbClr val="ED7D31"/>
                      </a:solidFill>
                      <a:prstDash val="solid"/>
                      <a:miter lim="800000"/>
                    </a:lnB>
                    <a:lnTlToBr w="12700" cmpd="sng">
                      <a:noFill/>
                      <a:prstDash val="solid"/>
                    </a:lnTlToBr>
                    <a:lnBlToTr w="12700" cmpd="sng">
                      <a:noFill/>
                      <a:prstDash val="solid"/>
                    </a:lnBlToTr>
                    <a:noFill/>
                  </a:tcPr>
                </a:tc>
                <a:extLst>
                  <a:ext uri="{0D108BD9-81ED-4DB2-BD59-A6C34878D82A}">
                    <a16:rowId xmlns:a16="http://schemas.microsoft.com/office/drawing/2014/main" val="149857279"/>
                  </a:ext>
                </a:extLst>
              </a:tr>
            </a:tbl>
          </a:graphicData>
        </a:graphic>
      </p:graphicFrame>
      <p:sp>
        <p:nvSpPr>
          <p:cNvPr id="24" name="Triángulo isósceles 23">
            <a:extLst>
              <a:ext uri="{FF2B5EF4-FFF2-40B4-BE49-F238E27FC236}">
                <a16:creationId xmlns:a16="http://schemas.microsoft.com/office/drawing/2014/main" id="{33C2AB49-9404-6C2F-826B-4B244D2AD341}"/>
              </a:ext>
            </a:extLst>
          </p:cNvPr>
          <p:cNvSpPr/>
          <p:nvPr/>
        </p:nvSpPr>
        <p:spPr>
          <a:xfrm>
            <a:off x="8683380" y="4130935"/>
            <a:ext cx="163902" cy="134654"/>
          </a:xfrm>
          <a:prstGeom prst="triangle">
            <a:avLst/>
          </a:prstGeom>
          <a:solidFill>
            <a:srgbClr val="92D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2000" b="0" i="0" u="none" strike="noStrike" kern="0" cap="none" spc="0" normalizeH="0" baseline="0" noProof="0">
              <a:ln>
                <a:noFill/>
              </a:ln>
              <a:solidFill>
                <a:prstClr val="white"/>
              </a:solidFill>
              <a:effectLst/>
              <a:uLnTx/>
              <a:uFillTx/>
              <a:ea typeface="+mn-ea"/>
              <a:cs typeface="+mn-cs"/>
            </a:endParaRPr>
          </a:p>
        </p:txBody>
      </p:sp>
      <p:sp>
        <p:nvSpPr>
          <p:cNvPr id="25" name="Triángulo isósceles 24">
            <a:extLst>
              <a:ext uri="{FF2B5EF4-FFF2-40B4-BE49-F238E27FC236}">
                <a16:creationId xmlns:a16="http://schemas.microsoft.com/office/drawing/2014/main" id="{D0E2BBAA-6D28-2FCA-8B1D-77FB4FDFE2B8}"/>
              </a:ext>
            </a:extLst>
          </p:cNvPr>
          <p:cNvSpPr/>
          <p:nvPr/>
        </p:nvSpPr>
        <p:spPr>
          <a:xfrm>
            <a:off x="8683380" y="4283785"/>
            <a:ext cx="163902" cy="134654"/>
          </a:xfrm>
          <a:prstGeom prst="triangle">
            <a:avLst/>
          </a:prstGeom>
          <a:solidFill>
            <a:srgbClr val="92D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2000" b="0" i="0" u="none" strike="noStrike" kern="0" cap="none" spc="0" normalizeH="0" baseline="0" noProof="0">
              <a:ln>
                <a:noFill/>
              </a:ln>
              <a:solidFill>
                <a:prstClr val="white"/>
              </a:solidFill>
              <a:effectLst/>
              <a:uLnTx/>
              <a:uFillTx/>
              <a:ea typeface="+mn-ea"/>
              <a:cs typeface="+mn-cs"/>
            </a:endParaRPr>
          </a:p>
        </p:txBody>
      </p:sp>
      <p:sp>
        <p:nvSpPr>
          <p:cNvPr id="26" name="Triángulo isósceles 25">
            <a:extLst>
              <a:ext uri="{FF2B5EF4-FFF2-40B4-BE49-F238E27FC236}">
                <a16:creationId xmlns:a16="http://schemas.microsoft.com/office/drawing/2014/main" id="{35ECFE2D-FE1F-1693-DB9D-E85ECA58AC16}"/>
              </a:ext>
            </a:extLst>
          </p:cNvPr>
          <p:cNvSpPr/>
          <p:nvPr/>
        </p:nvSpPr>
        <p:spPr>
          <a:xfrm>
            <a:off x="8683380" y="4473843"/>
            <a:ext cx="163902" cy="134654"/>
          </a:xfrm>
          <a:prstGeom prst="triangle">
            <a:avLst/>
          </a:prstGeom>
          <a:solidFill>
            <a:srgbClr val="92D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2000" b="0" i="0" u="none" strike="noStrike" kern="0" cap="none" spc="0" normalizeH="0" baseline="0" noProof="0">
              <a:ln>
                <a:noFill/>
              </a:ln>
              <a:solidFill>
                <a:prstClr val="white"/>
              </a:solidFill>
              <a:effectLst/>
              <a:uLnTx/>
              <a:uFillTx/>
              <a:ea typeface="+mn-ea"/>
              <a:cs typeface="+mn-cs"/>
            </a:endParaRPr>
          </a:p>
        </p:txBody>
      </p:sp>
      <p:sp>
        <p:nvSpPr>
          <p:cNvPr id="27" name="Triángulo isósceles 26">
            <a:extLst>
              <a:ext uri="{FF2B5EF4-FFF2-40B4-BE49-F238E27FC236}">
                <a16:creationId xmlns:a16="http://schemas.microsoft.com/office/drawing/2014/main" id="{D019E8C8-9134-99E5-678B-D428BFF68800}"/>
              </a:ext>
            </a:extLst>
          </p:cNvPr>
          <p:cNvSpPr/>
          <p:nvPr/>
        </p:nvSpPr>
        <p:spPr>
          <a:xfrm>
            <a:off x="8683380" y="4635212"/>
            <a:ext cx="163902" cy="134654"/>
          </a:xfrm>
          <a:prstGeom prst="triangle">
            <a:avLst/>
          </a:prstGeom>
          <a:solidFill>
            <a:srgbClr val="92D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2000" b="0" i="0" u="none" strike="noStrike" kern="0" cap="none" spc="0" normalizeH="0" baseline="0" noProof="0">
              <a:ln>
                <a:noFill/>
              </a:ln>
              <a:solidFill>
                <a:prstClr val="white"/>
              </a:solidFill>
              <a:effectLst/>
              <a:uLnTx/>
              <a:uFillTx/>
              <a:ea typeface="+mn-ea"/>
              <a:cs typeface="+mn-cs"/>
            </a:endParaRPr>
          </a:p>
        </p:txBody>
      </p:sp>
      <p:sp>
        <p:nvSpPr>
          <p:cNvPr id="28" name="Triángulo isósceles 27">
            <a:extLst>
              <a:ext uri="{FF2B5EF4-FFF2-40B4-BE49-F238E27FC236}">
                <a16:creationId xmlns:a16="http://schemas.microsoft.com/office/drawing/2014/main" id="{720FC399-CADF-8462-1551-5359995D3863}"/>
              </a:ext>
            </a:extLst>
          </p:cNvPr>
          <p:cNvSpPr/>
          <p:nvPr/>
        </p:nvSpPr>
        <p:spPr>
          <a:xfrm>
            <a:off x="8683380" y="5336008"/>
            <a:ext cx="163902" cy="134654"/>
          </a:xfrm>
          <a:prstGeom prst="triangle">
            <a:avLst/>
          </a:prstGeom>
          <a:solidFill>
            <a:srgbClr val="92D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2000" b="0" i="0" u="none" strike="noStrike" kern="0" cap="none" spc="0" normalizeH="0" baseline="0" noProof="0">
              <a:ln>
                <a:noFill/>
              </a:ln>
              <a:solidFill>
                <a:prstClr val="white"/>
              </a:solidFill>
              <a:effectLst/>
              <a:uLnTx/>
              <a:uFillTx/>
              <a:ea typeface="+mn-ea"/>
              <a:cs typeface="+mn-cs"/>
            </a:endParaRPr>
          </a:p>
        </p:txBody>
      </p:sp>
      <p:sp>
        <p:nvSpPr>
          <p:cNvPr id="29" name="Diagrama de flujo: proceso 28">
            <a:extLst>
              <a:ext uri="{FF2B5EF4-FFF2-40B4-BE49-F238E27FC236}">
                <a16:creationId xmlns:a16="http://schemas.microsoft.com/office/drawing/2014/main" id="{46144483-7F81-6437-36DE-0CFF190AF9E7}"/>
              </a:ext>
            </a:extLst>
          </p:cNvPr>
          <p:cNvSpPr/>
          <p:nvPr/>
        </p:nvSpPr>
        <p:spPr>
          <a:xfrm>
            <a:off x="8683380" y="4860283"/>
            <a:ext cx="163902" cy="45719"/>
          </a:xfrm>
          <a:prstGeom prst="flowChartProcess">
            <a:avLst/>
          </a:prstGeom>
          <a:solidFill>
            <a:srgbClr val="FFC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2000" b="0" i="0" u="none" strike="noStrike" kern="0" cap="none" spc="0" normalizeH="0" baseline="0" noProof="0">
              <a:ln>
                <a:noFill/>
              </a:ln>
              <a:solidFill>
                <a:prstClr val="white"/>
              </a:solidFill>
              <a:effectLst/>
              <a:uLnTx/>
              <a:uFillTx/>
              <a:ea typeface="+mn-ea"/>
              <a:cs typeface="+mn-cs"/>
            </a:endParaRPr>
          </a:p>
        </p:txBody>
      </p:sp>
      <p:sp>
        <p:nvSpPr>
          <p:cNvPr id="30" name="Diagrama de flujo: proceso 29">
            <a:extLst>
              <a:ext uri="{FF2B5EF4-FFF2-40B4-BE49-F238E27FC236}">
                <a16:creationId xmlns:a16="http://schemas.microsoft.com/office/drawing/2014/main" id="{3E3CFD26-5F25-DA50-EF57-F831D677C8F7}"/>
              </a:ext>
            </a:extLst>
          </p:cNvPr>
          <p:cNvSpPr/>
          <p:nvPr/>
        </p:nvSpPr>
        <p:spPr>
          <a:xfrm>
            <a:off x="8683380" y="5034058"/>
            <a:ext cx="163902" cy="45719"/>
          </a:xfrm>
          <a:prstGeom prst="flowChartProcess">
            <a:avLst/>
          </a:prstGeom>
          <a:solidFill>
            <a:srgbClr val="FFC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2000" b="0" i="0" u="none" strike="noStrike" kern="0" cap="none" spc="0" normalizeH="0" baseline="0" noProof="0">
              <a:ln>
                <a:noFill/>
              </a:ln>
              <a:solidFill>
                <a:prstClr val="white"/>
              </a:solidFill>
              <a:effectLst/>
              <a:uLnTx/>
              <a:uFillTx/>
              <a:ea typeface="+mn-ea"/>
              <a:cs typeface="+mn-cs"/>
            </a:endParaRPr>
          </a:p>
        </p:txBody>
      </p:sp>
      <p:sp>
        <p:nvSpPr>
          <p:cNvPr id="31" name="CuadroTexto 30">
            <a:extLst>
              <a:ext uri="{FF2B5EF4-FFF2-40B4-BE49-F238E27FC236}">
                <a16:creationId xmlns:a16="http://schemas.microsoft.com/office/drawing/2014/main" id="{B7DBA6E5-FA02-F98B-C76F-DC568EB02779}"/>
              </a:ext>
            </a:extLst>
          </p:cNvPr>
          <p:cNvSpPr txBox="1"/>
          <p:nvPr/>
        </p:nvSpPr>
        <p:spPr>
          <a:xfrm>
            <a:off x="2500646" y="3584771"/>
            <a:ext cx="5115141" cy="261610"/>
          </a:xfrm>
          <a:prstGeom prst="rect">
            <a:avLst/>
          </a:prstGeom>
        </p:spPr>
        <p:txBody>
          <a:bodyPr wrap="square">
            <a:spAutoFit/>
          </a:bodyPr>
          <a:lstStyle>
            <a:defPPr>
              <a:defRPr lang="es-CO"/>
            </a:defPPr>
            <a:lvl1pPr defTabSz="623346">
              <a:defRPr sz="1000" i="1" kern="0">
                <a:solidFill>
                  <a:prstClr val="black"/>
                </a:solidFill>
              </a:defRPr>
            </a:lvl1pPr>
          </a:lstStyle>
          <a:p>
            <a:r>
              <a:rPr lang="es-CO" sz="1100" b="1" i="0"/>
              <a:t>Gráfica 5 . Avance en las acciones del Plan de Acción por Política MIPG</a:t>
            </a:r>
          </a:p>
        </p:txBody>
      </p:sp>
      <p:sp>
        <p:nvSpPr>
          <p:cNvPr id="32" name="Triángulo isósceles 31">
            <a:extLst>
              <a:ext uri="{FF2B5EF4-FFF2-40B4-BE49-F238E27FC236}">
                <a16:creationId xmlns:a16="http://schemas.microsoft.com/office/drawing/2014/main" id="{EED336BC-CD8B-6C88-3830-5BCC9BF65A0A}"/>
              </a:ext>
            </a:extLst>
          </p:cNvPr>
          <p:cNvSpPr/>
          <p:nvPr/>
        </p:nvSpPr>
        <p:spPr>
          <a:xfrm>
            <a:off x="8683380" y="5127349"/>
            <a:ext cx="163902" cy="134654"/>
          </a:xfrm>
          <a:prstGeom prst="triangle">
            <a:avLst/>
          </a:prstGeom>
          <a:solidFill>
            <a:srgbClr val="92D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2000" b="0" i="0" u="none" strike="noStrike" kern="0" cap="none" spc="0" normalizeH="0" baseline="0" noProof="0">
              <a:ln>
                <a:noFill/>
              </a:ln>
              <a:solidFill>
                <a:prstClr val="white"/>
              </a:solidFill>
              <a:effectLst/>
              <a:uLnTx/>
              <a:uFillTx/>
              <a:ea typeface="+mn-ea"/>
              <a:cs typeface="+mn-cs"/>
            </a:endParaRPr>
          </a:p>
        </p:txBody>
      </p:sp>
    </p:spTree>
    <p:extLst>
      <p:ext uri="{BB962C8B-B14F-4D97-AF65-F5344CB8AC3E}">
        <p14:creationId xmlns:p14="http://schemas.microsoft.com/office/powerpoint/2010/main" val="20218211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a:extLst>
            <a:ext uri="{FF2B5EF4-FFF2-40B4-BE49-F238E27FC236}">
              <a16:creationId xmlns:a16="http://schemas.microsoft.com/office/drawing/2014/main" id="{A885A77D-E270-5785-05EA-593039582F22}"/>
            </a:ext>
          </a:extLst>
        </p:cNvPr>
        <p:cNvGrpSpPr/>
        <p:nvPr/>
      </p:nvGrpSpPr>
      <p:grpSpPr>
        <a:xfrm>
          <a:off x="0" y="0"/>
          <a:ext cx="0" cy="0"/>
          <a:chOff x="0" y="0"/>
          <a:chExt cx="0" cy="0"/>
        </a:xfrm>
      </p:grpSpPr>
      <p:sp>
        <p:nvSpPr>
          <p:cNvPr id="4" name="Rectángulo 3">
            <a:extLst>
              <a:ext uri="{FF2B5EF4-FFF2-40B4-BE49-F238E27FC236}">
                <a16:creationId xmlns:a16="http://schemas.microsoft.com/office/drawing/2014/main" id="{0B68827F-6B19-98D2-2402-5F659262BB36}"/>
              </a:ext>
            </a:extLst>
          </p:cNvPr>
          <p:cNvSpPr/>
          <p:nvPr/>
        </p:nvSpPr>
        <p:spPr>
          <a:xfrm>
            <a:off x="541679" y="264697"/>
            <a:ext cx="9749985" cy="646331"/>
          </a:xfrm>
          <a:prstGeom prst="rect">
            <a:avLst/>
          </a:prstGeom>
          <a:noFill/>
        </p:spPr>
        <p:txBody>
          <a:bodyPr wrap="square" lIns="91440" tIns="45720" rIns="91440" bIns="45720" anchor="t">
            <a:spAutoFit/>
          </a:bodyPr>
          <a:ls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CO" sz="3600" b="1" i="0" u="none" strike="noStrike" kern="1200" cap="none" spc="0" normalizeH="0" baseline="0" noProof="0">
                <a:ln>
                  <a:noFill/>
                </a:ln>
                <a:solidFill>
                  <a:prstClr val="black">
                    <a:lumMod val="75000"/>
                    <a:lumOff val="25000"/>
                  </a:prstClr>
                </a:solidFill>
                <a:effectLst/>
                <a:uLnTx/>
                <a:uFillTx/>
                <a:latin typeface="Aptos ExtraBold"/>
                <a:ea typeface="+mn-ea"/>
                <a:cs typeface="+mn-cs"/>
              </a:rPr>
              <a:t>Plan de Acción - FOGEDI </a:t>
            </a:r>
          </a:p>
        </p:txBody>
      </p:sp>
      <p:sp>
        <p:nvSpPr>
          <p:cNvPr id="6" name="CuadroTexto 14">
            <a:extLst>
              <a:ext uri="{FF2B5EF4-FFF2-40B4-BE49-F238E27FC236}">
                <a16:creationId xmlns:a16="http://schemas.microsoft.com/office/drawing/2014/main" id="{ADC7923F-9C9B-4FC2-4C46-B55411F650E1}"/>
              </a:ext>
            </a:extLst>
          </p:cNvPr>
          <p:cNvSpPr txBox="1"/>
          <p:nvPr/>
        </p:nvSpPr>
        <p:spPr>
          <a:xfrm rot="16200000">
            <a:off x="-803744" y="2046183"/>
            <a:ext cx="2370059" cy="161583"/>
          </a:xfrm>
          <a:prstGeom prst="rect">
            <a:avLst/>
          </a:prstGeom>
          <a:noFill/>
        </p:spPr>
        <p:txBody>
          <a:bodyPr wrap="square" lIns="68580" tIns="34290" rIns="68580" bIns="34290" rtlCol="0" anchor="t">
            <a:spAutoFit/>
          </a:bodyPr>
          <a:ls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385763" rtl="0" eaLnBrk="1" fontAlgn="auto" latinLnBrk="0" hangingPunct="1">
              <a:lnSpc>
                <a:spcPct val="100000"/>
              </a:lnSpc>
              <a:spcBef>
                <a:spcPts val="0"/>
              </a:spcBef>
              <a:spcAft>
                <a:spcPts val="0"/>
              </a:spcAft>
              <a:buClrTx/>
              <a:buSzTx/>
              <a:buFontTx/>
              <a:buNone/>
              <a:tabLst/>
              <a:defRPr/>
            </a:pPr>
            <a:r>
              <a:rPr kumimoji="0" lang="es-ES" sz="600" b="0" i="0" u="none" strike="noStrike" kern="1200" cap="none" spc="0" normalizeH="0" baseline="0" noProof="0">
                <a:ln>
                  <a:noFill/>
                </a:ln>
                <a:solidFill>
                  <a:prstClr val="black">
                    <a:lumMod val="75000"/>
                    <a:lumOff val="25000"/>
                  </a:prstClr>
                </a:solidFill>
                <a:effectLst/>
                <a:uLnTx/>
                <a:uFillTx/>
                <a:latin typeface="Calibri Light"/>
                <a:ea typeface="Calibri Light"/>
                <a:cs typeface="Calibri Light"/>
              </a:rPr>
              <a:t>Oficina Asesora de Planeación</a:t>
            </a:r>
          </a:p>
        </p:txBody>
      </p:sp>
      <p:sp>
        <p:nvSpPr>
          <p:cNvPr id="35" name="CuadroTexto 34">
            <a:extLst>
              <a:ext uri="{FF2B5EF4-FFF2-40B4-BE49-F238E27FC236}">
                <a16:creationId xmlns:a16="http://schemas.microsoft.com/office/drawing/2014/main" id="{7D524472-18D3-7AA4-0513-57BE5C580039}"/>
              </a:ext>
            </a:extLst>
          </p:cNvPr>
          <p:cNvSpPr txBox="1"/>
          <p:nvPr/>
        </p:nvSpPr>
        <p:spPr>
          <a:xfrm>
            <a:off x="2316257" y="6339639"/>
            <a:ext cx="6098874" cy="246221"/>
          </a:xfrm>
          <a:prstGeom prst="rect">
            <a:avLst/>
          </a:prstGeom>
          <a:noFill/>
        </p:spPr>
        <p:txBody>
          <a:bodyPr wrap="square">
            <a:spAutoFit/>
          </a:bodyPr>
          <a:lstStyle/>
          <a:p>
            <a:pPr defTabSz="378652">
              <a:defRPr/>
            </a:pPr>
            <a:r>
              <a:rPr lang="es-ES" sz="1000" i="1" kern="0">
                <a:solidFill>
                  <a:prstClr val="black"/>
                </a:solidFill>
                <a:latin typeface="Calibri" panose="020F0502020204030204"/>
              </a:rPr>
              <a:t>Fuente: Oficina Asesora de Planeación – U.A.E Cuerpo Oficial de Bomberos de Bogotá </a:t>
            </a:r>
            <a:endParaRPr lang="es-CO" sz="1000" i="1" kern="0">
              <a:solidFill>
                <a:prstClr val="black"/>
              </a:solidFill>
              <a:latin typeface="Calibri" panose="020F0502020204030204"/>
            </a:endParaRPr>
          </a:p>
        </p:txBody>
      </p:sp>
      <p:sp>
        <p:nvSpPr>
          <p:cNvPr id="3" name="CuadroTexto 2">
            <a:extLst>
              <a:ext uri="{FF2B5EF4-FFF2-40B4-BE49-F238E27FC236}">
                <a16:creationId xmlns:a16="http://schemas.microsoft.com/office/drawing/2014/main" id="{1F776984-D1B7-702F-9AEB-83C2E3678229}"/>
              </a:ext>
              <a:ext uri="{C183D7F6-B498-43B3-948B-1728B52AA6E4}">
                <adec:decorative xmlns:adec="http://schemas.microsoft.com/office/drawing/2017/decorative" val="1"/>
              </a:ext>
            </a:extLst>
          </p:cNvPr>
          <p:cNvSpPr txBox="1"/>
          <p:nvPr/>
        </p:nvSpPr>
        <p:spPr>
          <a:xfrm>
            <a:off x="655669" y="1039526"/>
            <a:ext cx="6017792" cy="369332"/>
          </a:xfrm>
          <a:prstGeom prst="rect">
            <a:avLst/>
          </a:prstGeom>
          <a:noFill/>
        </p:spPr>
        <p:txBody>
          <a:bodyPr wrap="square" rtlCol="0">
            <a:spAutoFit/>
          </a:bodyPr>
          <a:lstStyle/>
          <a:p>
            <a:pPr defTabSz="378652">
              <a:defRPr/>
            </a:pPr>
            <a:r>
              <a:rPr lang="es-MX" b="1" kern="0">
                <a:solidFill>
                  <a:prstClr val="black"/>
                </a:solidFill>
                <a:latin typeface="Calibri" panose="020F0502020204030204"/>
              </a:rPr>
              <a:t>Actividades con cumplimiento entre el 2% y 30%</a:t>
            </a:r>
            <a:endParaRPr lang="es-CO" b="1" kern="0">
              <a:solidFill>
                <a:prstClr val="black"/>
              </a:solidFill>
              <a:latin typeface="Calibri" panose="020F0502020204030204"/>
            </a:endParaRPr>
          </a:p>
        </p:txBody>
      </p:sp>
      <p:graphicFrame>
        <p:nvGraphicFramePr>
          <p:cNvPr id="5" name="Tabla 4">
            <a:extLst>
              <a:ext uri="{FF2B5EF4-FFF2-40B4-BE49-F238E27FC236}">
                <a16:creationId xmlns:a16="http://schemas.microsoft.com/office/drawing/2014/main" id="{91E43DB9-3D68-2C29-A185-AFD8E75DA640}"/>
              </a:ext>
            </a:extLst>
          </p:cNvPr>
          <p:cNvGraphicFramePr>
            <a:graphicFrameLocks noGrp="1"/>
          </p:cNvGraphicFramePr>
          <p:nvPr/>
        </p:nvGraphicFramePr>
        <p:xfrm>
          <a:off x="1392006" y="1786150"/>
          <a:ext cx="9179578" cy="4185443"/>
        </p:xfrm>
        <a:graphic>
          <a:graphicData uri="http://schemas.openxmlformats.org/drawingml/2006/table">
            <a:tbl>
              <a:tblPr>
                <a:tableStyleId>{0E3FDE45-AF77-4B5C-9715-49D594BDF05E}</a:tableStyleId>
              </a:tblPr>
              <a:tblGrid>
                <a:gridCol w="8597622">
                  <a:extLst>
                    <a:ext uri="{9D8B030D-6E8A-4147-A177-3AD203B41FA5}">
                      <a16:colId xmlns:a16="http://schemas.microsoft.com/office/drawing/2014/main" val="3280262867"/>
                    </a:ext>
                  </a:extLst>
                </a:gridCol>
                <a:gridCol w="581956">
                  <a:extLst>
                    <a:ext uri="{9D8B030D-6E8A-4147-A177-3AD203B41FA5}">
                      <a16:colId xmlns:a16="http://schemas.microsoft.com/office/drawing/2014/main" val="2617838928"/>
                    </a:ext>
                  </a:extLst>
                </a:gridCol>
              </a:tblGrid>
              <a:tr h="383377">
                <a:tc>
                  <a:txBody>
                    <a:bodyPr/>
                    <a:lstStyle/>
                    <a:p>
                      <a:pPr algn="l" fontAlgn="b"/>
                      <a:r>
                        <a:rPr lang="es-MX" sz="1050" b="1" u="none" strike="noStrike">
                          <a:effectLst/>
                        </a:rPr>
                        <a:t>Subdirección de Gestión Corporativa</a:t>
                      </a:r>
                      <a:endParaRPr lang="es-MX" sz="1050" b="1" i="0" u="none" strike="noStrike">
                        <a:solidFill>
                          <a:srgbClr val="000000"/>
                        </a:solidFill>
                        <a:effectLst/>
                        <a:latin typeface="Aptos Narrow" panose="020B0004020202020204" pitchFamily="34" charset="0"/>
                      </a:endParaRPr>
                    </a:p>
                  </a:txBody>
                  <a:tcPr marL="4536" marR="4536" marT="4536"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a:txBody>
                    <a:bodyPr/>
                    <a:lstStyle/>
                    <a:p>
                      <a:pPr algn="r" fontAlgn="b"/>
                      <a:endParaRPr lang="es-MX" sz="1050" b="1" i="0" u="none" strike="noStrike">
                        <a:solidFill>
                          <a:srgbClr val="000000"/>
                        </a:solidFill>
                        <a:effectLst/>
                        <a:latin typeface="Aptos Narrow" panose="020B0004020202020204" pitchFamily="34" charset="0"/>
                      </a:endParaRPr>
                    </a:p>
                  </a:txBody>
                  <a:tcPr marL="4536" marR="4536" marT="4536"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extLst>
                  <a:ext uri="{0D108BD9-81ED-4DB2-BD59-A6C34878D82A}">
                    <a16:rowId xmlns:a16="http://schemas.microsoft.com/office/drawing/2014/main" val="2193742261"/>
                  </a:ext>
                </a:extLst>
              </a:tr>
              <a:tr h="383377">
                <a:tc>
                  <a:txBody>
                    <a:bodyPr/>
                    <a:lstStyle/>
                    <a:p>
                      <a:pPr algn="l" fontAlgn="b"/>
                      <a:r>
                        <a:rPr lang="es-MX" sz="1050" u="none" strike="noStrike">
                          <a:effectLst/>
                        </a:rPr>
                        <a:t>Depuración semestral de elementos verificados como inservibles según aplicativo PCT (corte 31 diciembre 2023), para dar de baja en vigencia 2024.</a:t>
                      </a:r>
                      <a:endParaRPr lang="es-MX" sz="1050" b="0" i="0" u="none" strike="noStrike">
                        <a:solidFill>
                          <a:srgbClr val="000000"/>
                        </a:solidFill>
                        <a:effectLst/>
                        <a:latin typeface="Aptos Narrow" panose="020B0004020202020204" pitchFamily="34" charset="0"/>
                      </a:endParaRPr>
                    </a:p>
                  </a:txBody>
                  <a:tcPr marL="54438" marR="4536" marT="4536"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r" fontAlgn="b"/>
                      <a:r>
                        <a:rPr lang="es-MX" sz="1050" u="none" strike="noStrike">
                          <a:effectLst/>
                        </a:rPr>
                        <a:t>30,0%</a:t>
                      </a:r>
                      <a:endParaRPr lang="es-MX" sz="1050" b="0" i="0" u="none" strike="noStrike">
                        <a:solidFill>
                          <a:srgbClr val="000000"/>
                        </a:solidFill>
                        <a:effectLst/>
                        <a:latin typeface="Aptos Narrow" panose="020B0004020202020204" pitchFamily="34" charset="0"/>
                      </a:endParaRPr>
                    </a:p>
                  </a:txBody>
                  <a:tcPr marL="4536" marR="4536" marT="4536"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40639785"/>
                  </a:ext>
                </a:extLst>
              </a:tr>
              <a:tr h="756186">
                <a:tc>
                  <a:txBody>
                    <a:bodyPr/>
                    <a:lstStyle/>
                    <a:p>
                      <a:pPr algn="l" fontAlgn="b"/>
                      <a:r>
                        <a:rPr lang="es-MX" sz="1050" u="none" strike="noStrike">
                          <a:effectLst/>
                        </a:rPr>
                        <a:t>Establecer y ejecutar el cronograma de toma física de inventarios de la totalidad de bienes que hacen parte de inventarios de la UAE Cuerpo Oficial de Bomberos, con el fin de verificar ubicación, responsable, estado y existencia.</a:t>
                      </a:r>
                      <a:endParaRPr lang="es-MX" sz="1050" b="0" i="0" u="none" strike="noStrike">
                        <a:solidFill>
                          <a:srgbClr val="000000"/>
                        </a:solidFill>
                        <a:effectLst/>
                        <a:latin typeface="Aptos Narrow" panose="020B0004020202020204" pitchFamily="34" charset="0"/>
                      </a:endParaRPr>
                    </a:p>
                  </a:txBody>
                  <a:tcPr marL="54438" marR="4536" marT="4536"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r" fontAlgn="b"/>
                      <a:r>
                        <a:rPr lang="es-MX" sz="1050" u="none" strike="noStrike">
                          <a:effectLst/>
                        </a:rPr>
                        <a:t>30,0%</a:t>
                      </a:r>
                      <a:endParaRPr lang="es-MX" sz="1050" b="0" i="0" u="none" strike="noStrike">
                        <a:solidFill>
                          <a:srgbClr val="000000"/>
                        </a:solidFill>
                        <a:effectLst/>
                        <a:latin typeface="Aptos Narrow" panose="020B0004020202020204" pitchFamily="34" charset="0"/>
                      </a:endParaRPr>
                    </a:p>
                  </a:txBody>
                  <a:tcPr marL="4536" marR="4536" marT="4536"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07837542"/>
                  </a:ext>
                </a:extLst>
              </a:tr>
              <a:tr h="756186">
                <a:tc>
                  <a:txBody>
                    <a:bodyPr/>
                    <a:lstStyle/>
                    <a:p>
                      <a:pPr algn="l" fontAlgn="b"/>
                      <a:r>
                        <a:rPr lang="es-MX" sz="1050" u="none" strike="noStrike">
                          <a:effectLst/>
                        </a:rPr>
                        <a:t>Realizar las gestiones para actualizar los bienes identificados con inconsistencias en ubicación, responsable, y/o estados de los elementos de conformidad a lo visualizado en Toma física de inventarios.</a:t>
                      </a:r>
                      <a:endParaRPr lang="es-MX" sz="1050" b="0" i="0" u="none" strike="noStrike">
                        <a:solidFill>
                          <a:srgbClr val="000000"/>
                        </a:solidFill>
                        <a:effectLst/>
                        <a:latin typeface="Aptos Narrow" panose="020B0004020202020204" pitchFamily="34" charset="0"/>
                      </a:endParaRPr>
                    </a:p>
                  </a:txBody>
                  <a:tcPr marL="54438" marR="4536" marT="4536"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r" fontAlgn="b"/>
                      <a:r>
                        <a:rPr lang="es-MX" sz="1050" u="none" strike="noStrike">
                          <a:effectLst/>
                        </a:rPr>
                        <a:t>10,0%</a:t>
                      </a:r>
                      <a:endParaRPr lang="es-MX" sz="1050" b="0" i="0" u="none" strike="noStrike">
                        <a:solidFill>
                          <a:srgbClr val="000000"/>
                        </a:solidFill>
                        <a:effectLst/>
                        <a:latin typeface="Aptos Narrow" panose="020B0004020202020204" pitchFamily="34" charset="0"/>
                      </a:endParaRPr>
                    </a:p>
                  </a:txBody>
                  <a:tcPr marL="4536" marR="4536" marT="4536"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66223907"/>
                  </a:ext>
                </a:extLst>
              </a:tr>
              <a:tr h="383377">
                <a:tc>
                  <a:txBody>
                    <a:bodyPr/>
                    <a:lstStyle/>
                    <a:p>
                      <a:pPr algn="l" fontAlgn="b"/>
                      <a:r>
                        <a:rPr lang="es-MX" sz="1050" b="1" u="none" strike="noStrike">
                          <a:effectLst/>
                        </a:rPr>
                        <a:t>Subdirección Logística</a:t>
                      </a:r>
                      <a:endParaRPr lang="es-MX" sz="1050" b="1" i="0" u="none" strike="noStrike">
                        <a:solidFill>
                          <a:srgbClr val="000000"/>
                        </a:solidFill>
                        <a:effectLst/>
                        <a:latin typeface="Aptos Narrow" panose="020B0004020202020204" pitchFamily="34" charset="0"/>
                      </a:endParaRPr>
                    </a:p>
                  </a:txBody>
                  <a:tcPr marL="4536" marR="4536" marT="4536"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a:txBody>
                    <a:bodyPr/>
                    <a:lstStyle/>
                    <a:p>
                      <a:pPr algn="r" fontAlgn="b"/>
                      <a:endParaRPr lang="es-MX" sz="1050" b="1" i="0" u="none" strike="noStrike">
                        <a:solidFill>
                          <a:srgbClr val="000000"/>
                        </a:solidFill>
                        <a:effectLst/>
                        <a:latin typeface="Aptos Narrow" panose="020B0004020202020204" pitchFamily="34" charset="0"/>
                      </a:endParaRPr>
                    </a:p>
                  </a:txBody>
                  <a:tcPr marL="4536" marR="4536" marT="4536"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extLst>
                  <a:ext uri="{0D108BD9-81ED-4DB2-BD59-A6C34878D82A}">
                    <a16:rowId xmlns:a16="http://schemas.microsoft.com/office/drawing/2014/main" val="3315378432"/>
                  </a:ext>
                </a:extLst>
              </a:tr>
              <a:tr h="756186">
                <a:tc>
                  <a:txBody>
                    <a:bodyPr/>
                    <a:lstStyle/>
                    <a:p>
                      <a:pPr algn="l" fontAlgn="b"/>
                      <a:r>
                        <a:rPr lang="es-MX" sz="1050" u="none" strike="noStrike">
                          <a:effectLst/>
                        </a:rPr>
                        <a:t>1. Determinar las necesidades de almacenamiento de combustible, considerando el tipo y la cantidad de combustible que se utilizará, así como las regulaciones locales y normativas de seguridad aplicables.</a:t>
                      </a:r>
                      <a:endParaRPr lang="es-MX" sz="1050" b="0" i="0" u="none" strike="noStrike">
                        <a:solidFill>
                          <a:srgbClr val="000000"/>
                        </a:solidFill>
                        <a:effectLst/>
                        <a:latin typeface="Aptos Narrow" panose="020B0004020202020204" pitchFamily="34" charset="0"/>
                      </a:endParaRPr>
                    </a:p>
                  </a:txBody>
                  <a:tcPr marL="54438" marR="4536" marT="4536"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r" fontAlgn="b"/>
                      <a:r>
                        <a:rPr lang="es-MX" sz="1050" u="none" strike="noStrike">
                          <a:effectLst/>
                        </a:rPr>
                        <a:t>2,0%</a:t>
                      </a:r>
                      <a:endParaRPr lang="es-MX" sz="1050" b="0" i="0" u="none" strike="noStrike">
                        <a:solidFill>
                          <a:srgbClr val="000000"/>
                        </a:solidFill>
                        <a:effectLst/>
                        <a:latin typeface="Aptos Narrow" panose="020B0004020202020204" pitchFamily="34" charset="0"/>
                      </a:endParaRPr>
                    </a:p>
                  </a:txBody>
                  <a:tcPr marL="4536" marR="4536" marT="4536"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3838972439"/>
                  </a:ext>
                </a:extLst>
              </a:tr>
              <a:tr h="383377">
                <a:tc>
                  <a:txBody>
                    <a:bodyPr/>
                    <a:lstStyle/>
                    <a:p>
                      <a:pPr algn="l" fontAlgn="b"/>
                      <a:r>
                        <a:rPr lang="es-MX" sz="1050" b="1" u="none" strike="noStrike">
                          <a:effectLst/>
                        </a:rPr>
                        <a:t>Subdirección Operativa</a:t>
                      </a:r>
                      <a:endParaRPr lang="es-MX" sz="1050" b="1" i="0" u="none" strike="noStrike">
                        <a:solidFill>
                          <a:srgbClr val="000000"/>
                        </a:solidFill>
                        <a:effectLst/>
                        <a:latin typeface="Aptos Narrow" panose="020B0004020202020204" pitchFamily="34" charset="0"/>
                      </a:endParaRPr>
                    </a:p>
                  </a:txBody>
                  <a:tcPr marL="4536" marR="4536" marT="4536"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a:txBody>
                    <a:bodyPr/>
                    <a:lstStyle/>
                    <a:p>
                      <a:pPr algn="r" fontAlgn="b"/>
                      <a:endParaRPr lang="es-MX" sz="1050" b="1" i="0" u="none" strike="noStrike">
                        <a:solidFill>
                          <a:srgbClr val="000000"/>
                        </a:solidFill>
                        <a:effectLst/>
                        <a:latin typeface="Aptos Narrow" panose="020B0004020202020204" pitchFamily="34" charset="0"/>
                      </a:endParaRPr>
                    </a:p>
                  </a:txBody>
                  <a:tcPr marL="4536" marR="4536" marT="4536"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extLst>
                  <a:ext uri="{0D108BD9-81ED-4DB2-BD59-A6C34878D82A}">
                    <a16:rowId xmlns:a16="http://schemas.microsoft.com/office/drawing/2014/main" val="2224389296"/>
                  </a:ext>
                </a:extLst>
              </a:tr>
              <a:tr h="383377">
                <a:tc>
                  <a:txBody>
                    <a:bodyPr/>
                    <a:lstStyle/>
                    <a:p>
                      <a:pPr algn="l" fontAlgn="b"/>
                      <a:r>
                        <a:rPr lang="es-MX" sz="1050" u="none" strike="noStrike">
                          <a:effectLst/>
                        </a:rPr>
                        <a:t>Seguimiento al desarrollo del objeto contractual de los vehículos operativos adquiridos en la vigencia 2022(cto.588-2022)</a:t>
                      </a:r>
                      <a:endParaRPr lang="es-MX" sz="1050" b="0" i="0" u="none" strike="noStrike">
                        <a:solidFill>
                          <a:srgbClr val="000000"/>
                        </a:solidFill>
                        <a:effectLst/>
                        <a:latin typeface="Aptos Narrow" panose="020B0004020202020204" pitchFamily="34" charset="0"/>
                      </a:endParaRPr>
                    </a:p>
                  </a:txBody>
                  <a:tcPr marL="54438" marR="4536" marT="4536"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r" fontAlgn="b"/>
                      <a:r>
                        <a:rPr lang="es-MX" sz="1050" u="none" strike="noStrike">
                          <a:effectLst/>
                        </a:rPr>
                        <a:t>24,0%</a:t>
                      </a:r>
                      <a:endParaRPr lang="es-MX" sz="1050" b="0" i="0" u="none" strike="noStrike">
                        <a:solidFill>
                          <a:srgbClr val="000000"/>
                        </a:solidFill>
                        <a:effectLst/>
                        <a:latin typeface="Aptos Narrow" panose="020B0004020202020204" pitchFamily="34" charset="0"/>
                      </a:endParaRPr>
                    </a:p>
                  </a:txBody>
                  <a:tcPr marL="4536" marR="4536" marT="4536"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3949475816"/>
                  </a:ext>
                </a:extLst>
              </a:tr>
            </a:tbl>
          </a:graphicData>
        </a:graphic>
      </p:graphicFrame>
      <p:pic>
        <p:nvPicPr>
          <p:cNvPr id="7" name="Picture 2" descr="Red Alert icon PNG and SVG Vector Free Download">
            <a:extLst>
              <a:ext uri="{FF2B5EF4-FFF2-40B4-BE49-F238E27FC236}">
                <a16:creationId xmlns:a16="http://schemas.microsoft.com/office/drawing/2014/main" id="{6B6A8E9B-4815-61F5-84A4-52B9E9F36835}"/>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730" b="97973" l="613" r="98160">
                        <a14:foregroundMark x1="14110" y1="63514" x2="37423" y2="20270"/>
                        <a14:foregroundMark x1="37423" y1="20270" x2="37423" y2="18919"/>
                        <a14:foregroundMark x1="47239" y1="6081" x2="57055" y2="6757"/>
                        <a14:foregroundMark x1="7975" y1="70270" x2="5521" y2="91892"/>
                        <a14:foregroundMark x1="20245" y1="95946" x2="90798" y2="91216"/>
                        <a14:foregroundMark x1="90798" y1="91216" x2="95092" y2="91216"/>
                        <a14:foregroundMark x1="86503" y1="97973" x2="17791" y2="97297"/>
                        <a14:foregroundMark x1="96933" y1="83784" x2="98773" y2="84459"/>
                        <a14:foregroundMark x1="4294" y1="85135" x2="613" y2="85135"/>
                      </a14:backgroundRemoval>
                    </a14:imgEffect>
                  </a14:imgLayer>
                </a14:imgProps>
              </a:ext>
              <a:ext uri="{28A0092B-C50C-407E-A947-70E740481C1C}">
                <a14:useLocalDpi xmlns:a14="http://schemas.microsoft.com/office/drawing/2010/main" val="0"/>
              </a:ext>
            </a:extLst>
          </a:blip>
          <a:srcRect/>
          <a:stretch>
            <a:fillRect/>
          </a:stretch>
        </p:blipFill>
        <p:spPr bwMode="auto">
          <a:xfrm>
            <a:off x="5773804" y="773630"/>
            <a:ext cx="992453" cy="9011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79523"/>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1432</TotalTime>
  <Words>9166</Words>
  <Application>Microsoft Office PowerPoint</Application>
  <PresentationFormat>Panorámica</PresentationFormat>
  <Paragraphs>1175</Paragraphs>
  <Slides>46</Slides>
  <Notes>0</Notes>
  <HiddenSlides>0</HiddenSlides>
  <MMClips>0</MMClips>
  <ScaleCrop>false</ScaleCrop>
  <HeadingPairs>
    <vt:vector size="6" baseType="variant">
      <vt:variant>
        <vt:lpstr>Fuentes usadas</vt:lpstr>
      </vt:variant>
      <vt:variant>
        <vt:i4>14</vt:i4>
      </vt:variant>
      <vt:variant>
        <vt:lpstr>Tema</vt:lpstr>
      </vt:variant>
      <vt:variant>
        <vt:i4>1</vt:i4>
      </vt:variant>
      <vt:variant>
        <vt:lpstr>Títulos de diapositiva</vt:lpstr>
      </vt:variant>
      <vt:variant>
        <vt:i4>46</vt:i4>
      </vt:variant>
    </vt:vector>
  </HeadingPairs>
  <TitlesOfParts>
    <vt:vector size="61" baseType="lpstr">
      <vt:lpstr>Aptos</vt:lpstr>
      <vt:lpstr>Aptos Black</vt:lpstr>
      <vt:lpstr>Aptos Display</vt:lpstr>
      <vt:lpstr>Aptos ExtraBold</vt:lpstr>
      <vt:lpstr>Aptos Narrow</vt:lpstr>
      <vt:lpstr>Arial</vt:lpstr>
      <vt:lpstr>Arial Narrow</vt:lpstr>
      <vt:lpstr>Calibri</vt:lpstr>
      <vt:lpstr>Calibri Light</vt:lpstr>
      <vt:lpstr>Impact</vt:lpstr>
      <vt:lpstr>Lexend Deca</vt:lpstr>
      <vt:lpstr>Museo Sans Condensed</vt:lpstr>
      <vt:lpstr>Oswald</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Mileidy Zabala Medina</cp:lastModifiedBy>
  <cp:revision>5</cp:revision>
  <dcterms:created xsi:type="dcterms:W3CDTF">2012-07-30T22:48:03Z</dcterms:created>
  <dcterms:modified xsi:type="dcterms:W3CDTF">2025-03-20T04:24:58Z</dcterms:modified>
</cp:coreProperties>
</file>