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4632" r:id="rId3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B7B31A-25A2-13A8-4353-0B3AD847BE49}" v="5" dt="2024-11-14T23:22:49.860"/>
    <p1510:client id="{FF7F4A8F-6F7A-451D-8B81-138742C34BE1}" v="113" dt="2024-11-14T23:22:59.7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E58D03-5DB0-4747-A842-1078CA1027B4}" type="datetimeFigureOut">
              <a:rPr lang="es-419" smtClean="0"/>
              <a:t>2/1/2025</a:t>
            </a:fld>
            <a:endParaRPr lang="es-419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419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DAEEA-D52B-480F-8A4D-52D9F6AD0B6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491697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DAEEA-D52B-480F-8A4D-52D9F6AD0B6F}" type="slidenum">
              <a:rPr lang="es-419" smtClean="0"/>
              <a:t>2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145676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84;p13"/>
          <p:cNvSpPr/>
          <p:nvPr userDrawn="1"/>
        </p:nvSpPr>
        <p:spPr>
          <a:xfrm>
            <a:off x="0" y="-2125"/>
            <a:ext cx="12206700" cy="6857700"/>
          </a:xfrm>
          <a:prstGeom prst="rect">
            <a:avLst/>
          </a:prstGeom>
          <a:solidFill>
            <a:srgbClr val="E4032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96;p14"/>
          <p:cNvSpPr/>
          <p:nvPr userDrawn="1"/>
        </p:nvSpPr>
        <p:spPr>
          <a:xfrm flipH="1">
            <a:off x="10965015" y="2532197"/>
            <a:ext cx="1245300" cy="4325400"/>
          </a:xfrm>
          <a:prstGeom prst="rtTriangle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97;p14"/>
          <p:cNvSpPr/>
          <p:nvPr userDrawn="1"/>
        </p:nvSpPr>
        <p:spPr>
          <a:xfrm rot="10800000">
            <a:off x="10965015" y="-103"/>
            <a:ext cx="1245300" cy="25323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9;p14"/>
          <p:cNvSpPr/>
          <p:nvPr userDrawn="1"/>
        </p:nvSpPr>
        <p:spPr>
          <a:xfrm flipH="1">
            <a:off x="-1160900" y="479700"/>
            <a:ext cx="3074100" cy="6378300"/>
          </a:xfrm>
          <a:prstGeom prst="parallelogram">
            <a:avLst>
              <a:gd name="adj" fmla="val 71939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Google Shape;87;p13" descr="Texto&#10;&#10;Descripción generada automáticamente"/>
          <p:cNvPicPr preferRelativeResize="0"/>
          <p:nvPr userDrawn="1"/>
        </p:nvPicPr>
        <p:blipFill>
          <a:blip r:embed="rId2"/>
          <a:stretch>
            <a:fillRect/>
          </a:stretch>
        </p:blipFill>
        <p:spPr>
          <a:xfrm>
            <a:off x="4205901" y="5290386"/>
            <a:ext cx="3794898" cy="12950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298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459" y="5275384"/>
            <a:ext cx="4053082" cy="1378048"/>
          </a:xfrm>
          <a:prstGeom prst="rect">
            <a:avLst/>
          </a:prstGeom>
        </p:spPr>
      </p:pic>
      <p:sp>
        <p:nvSpPr>
          <p:cNvPr id="12" name="Google Shape;96;p14"/>
          <p:cNvSpPr/>
          <p:nvPr userDrawn="1"/>
        </p:nvSpPr>
        <p:spPr>
          <a:xfrm flipH="1">
            <a:off x="10965015" y="2532197"/>
            <a:ext cx="1245300" cy="4325400"/>
          </a:xfrm>
          <a:prstGeom prst="rtTriangle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97;p14"/>
          <p:cNvSpPr/>
          <p:nvPr userDrawn="1"/>
        </p:nvSpPr>
        <p:spPr>
          <a:xfrm rot="10800000">
            <a:off x="10965015" y="-103"/>
            <a:ext cx="1245300" cy="25323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99;p14"/>
          <p:cNvSpPr/>
          <p:nvPr userDrawn="1"/>
        </p:nvSpPr>
        <p:spPr>
          <a:xfrm flipH="1">
            <a:off x="-1160900" y="479700"/>
            <a:ext cx="3074100" cy="6378300"/>
          </a:xfrm>
          <a:prstGeom prst="parallelogram">
            <a:avLst>
              <a:gd name="adj" fmla="val 71939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588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138;p18"/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12192000" cy="81259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40;p18"/>
          <p:cNvSpPr/>
          <p:nvPr userDrawn="1"/>
        </p:nvSpPr>
        <p:spPr>
          <a:xfrm flipH="1">
            <a:off x="10943672" y="3130062"/>
            <a:ext cx="1245319" cy="5004808"/>
          </a:xfrm>
          <a:prstGeom prst="rtTriangle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" name="Google Shape;152;p19"/>
          <p:cNvPicPr preferRelativeResize="0"/>
          <p:nvPr userDrawn="1"/>
        </p:nvPicPr>
        <p:blipFill>
          <a:blip r:embed="rId3"/>
          <a:stretch>
            <a:fillRect/>
          </a:stretch>
        </p:blipFill>
        <p:spPr>
          <a:xfrm>
            <a:off x="11097909" y="7576474"/>
            <a:ext cx="1103614" cy="37522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97;p14"/>
          <p:cNvSpPr/>
          <p:nvPr userDrawn="1"/>
        </p:nvSpPr>
        <p:spPr>
          <a:xfrm rot="10800000">
            <a:off x="10956223" y="-8896"/>
            <a:ext cx="1245300" cy="3232741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2122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38;p18"/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12192000" cy="81259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40;p18"/>
          <p:cNvSpPr/>
          <p:nvPr userDrawn="1"/>
        </p:nvSpPr>
        <p:spPr>
          <a:xfrm flipH="1">
            <a:off x="10946681" y="2532552"/>
            <a:ext cx="1245319" cy="4325448"/>
          </a:xfrm>
          <a:prstGeom prst="rtTriangle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141;p18"/>
          <p:cNvSpPr/>
          <p:nvPr userDrawn="1"/>
        </p:nvSpPr>
        <p:spPr>
          <a:xfrm rot="10800000">
            <a:off x="10946681" y="303"/>
            <a:ext cx="1245319" cy="2532249"/>
          </a:xfrm>
          <a:prstGeom prst="rtTriangle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" name="Google Shape;152;p19"/>
          <p:cNvPicPr preferRelativeResize="0"/>
          <p:nvPr userDrawn="1"/>
        </p:nvPicPr>
        <p:blipFill>
          <a:blip r:embed="rId3"/>
          <a:stretch>
            <a:fillRect/>
          </a:stretch>
        </p:blipFill>
        <p:spPr>
          <a:xfrm>
            <a:off x="11040404" y="6390953"/>
            <a:ext cx="1103614" cy="3752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9279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D43B-98C4-4EC7-80D1-165B094B92B0}" type="datetimeFigureOut">
              <a:rPr lang="es-CO" smtClean="0"/>
              <a:t>2/01/2025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089A-DDEF-4F7F-ABFE-81D42DC1AA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2152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</p:spPr>
        <p:txBody>
          <a:bodyPr anchor="b"/>
          <a:lstStyle>
            <a:lvl1pPr marL="0" indent="0">
              <a:buNone/>
              <a:defRPr sz="2590" b="1"/>
            </a:lvl1pPr>
            <a:lvl2pPr marL="498562" indent="0">
              <a:buNone/>
              <a:defRPr sz="2181" b="1"/>
            </a:lvl2pPr>
            <a:lvl3pPr marL="997125" indent="0">
              <a:buNone/>
              <a:defRPr sz="1977" b="1"/>
            </a:lvl3pPr>
            <a:lvl4pPr marL="1495687" indent="0">
              <a:buNone/>
              <a:defRPr sz="1772" b="1"/>
            </a:lvl4pPr>
            <a:lvl5pPr marL="1994251" indent="0">
              <a:buNone/>
              <a:defRPr sz="1772" b="1"/>
            </a:lvl5pPr>
            <a:lvl6pPr marL="2492812" indent="0">
              <a:buNone/>
              <a:defRPr sz="1772" b="1"/>
            </a:lvl6pPr>
            <a:lvl7pPr marL="2991374" indent="0">
              <a:buNone/>
              <a:defRPr sz="1772" b="1"/>
            </a:lvl7pPr>
            <a:lvl8pPr marL="3489937" indent="0">
              <a:buNone/>
              <a:defRPr sz="1772" b="1"/>
            </a:lvl8pPr>
            <a:lvl9pPr marL="3988500" indent="0">
              <a:buNone/>
              <a:defRPr sz="1772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590"/>
            </a:lvl1pPr>
            <a:lvl2pPr>
              <a:defRPr sz="2181"/>
            </a:lvl2pPr>
            <a:lvl3pPr>
              <a:defRPr sz="1977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590" b="1"/>
            </a:lvl1pPr>
            <a:lvl2pPr marL="498562" indent="0">
              <a:buNone/>
              <a:defRPr sz="2181" b="1"/>
            </a:lvl2pPr>
            <a:lvl3pPr marL="997125" indent="0">
              <a:buNone/>
              <a:defRPr sz="1977" b="1"/>
            </a:lvl3pPr>
            <a:lvl4pPr marL="1495687" indent="0">
              <a:buNone/>
              <a:defRPr sz="1772" b="1"/>
            </a:lvl4pPr>
            <a:lvl5pPr marL="1994251" indent="0">
              <a:buNone/>
              <a:defRPr sz="1772" b="1"/>
            </a:lvl5pPr>
            <a:lvl6pPr marL="2492812" indent="0">
              <a:buNone/>
              <a:defRPr sz="1772" b="1"/>
            </a:lvl6pPr>
            <a:lvl7pPr marL="2991374" indent="0">
              <a:buNone/>
              <a:defRPr sz="1772" b="1"/>
            </a:lvl7pPr>
            <a:lvl8pPr marL="3489937" indent="0">
              <a:buNone/>
              <a:defRPr sz="1772" b="1"/>
            </a:lvl8pPr>
            <a:lvl9pPr marL="3988500" indent="0">
              <a:buNone/>
              <a:defRPr sz="1772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590"/>
            </a:lvl1pPr>
            <a:lvl2pPr>
              <a:defRPr sz="2181"/>
            </a:lvl2pPr>
            <a:lvl3pPr>
              <a:defRPr sz="1977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D43B-98C4-4EC7-80D1-165B094B92B0}" type="datetimeFigureOut">
              <a:rPr lang="es-CO" smtClean="0"/>
              <a:t>2/01/2025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089A-DDEF-4F7F-ABFE-81D42DC1AA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9001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188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309D822-0CDC-28E3-7F06-07DD46B954FA}"/>
              </a:ext>
            </a:extLst>
          </p:cNvPr>
          <p:cNvSpPr txBox="1"/>
          <p:nvPr/>
        </p:nvSpPr>
        <p:spPr>
          <a:xfrm>
            <a:off x="1858354" y="732074"/>
            <a:ext cx="8475292" cy="30008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12713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6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/>
                <a:ea typeface="Arial Unicode MS"/>
                <a:cs typeface="Arial Unicode MS"/>
              </a:rPr>
              <a:t>Informe Plan Institucional de Participación Ciudadana</a:t>
            </a:r>
            <a:endParaRPr kumimoji="0" lang="es-CO" sz="6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4940ED7-551B-1C4A-9C9B-9BF0A67D7B4B}"/>
              </a:ext>
            </a:extLst>
          </p:cNvPr>
          <p:cNvSpPr/>
          <p:nvPr/>
        </p:nvSpPr>
        <p:spPr>
          <a:xfrm>
            <a:off x="5164108" y="3654143"/>
            <a:ext cx="1990532" cy="396612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Oswald" panose="00000500000000000000" pitchFamily="2" charset="0"/>
                <a:ea typeface="+mn-ea"/>
                <a:cs typeface="+mn-cs"/>
              </a:rPr>
              <a:t>2024</a:t>
            </a:r>
            <a:endParaRPr kumimoji="0" lang="es-CO" sz="1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Oswald" panose="000005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6324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>
            <a:extLst>
              <a:ext uri="{FF2B5EF4-FFF2-40B4-BE49-F238E27FC236}">
                <a16:creationId xmlns:a16="http://schemas.microsoft.com/office/drawing/2014/main" id="{36DCCFD5-7AB2-5D64-7B83-A1A987557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030" y="714829"/>
            <a:ext cx="8756632" cy="5359606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56666198-3578-24CF-A73B-A1234249EB63}"/>
              </a:ext>
            </a:extLst>
          </p:cNvPr>
          <p:cNvSpPr txBox="1">
            <a:spLocks/>
          </p:cNvSpPr>
          <p:nvPr/>
        </p:nvSpPr>
        <p:spPr>
          <a:xfrm>
            <a:off x="525101" y="152608"/>
            <a:ext cx="10466153" cy="848028"/>
          </a:xfrm>
          <a:prstGeom prst="rect">
            <a:avLst/>
          </a:prstGeom>
        </p:spPr>
        <p:txBody>
          <a:bodyPr vert="horz" lIns="75332" tIns="37667" rIns="75332" bIns="37667" rtlCol="0" anchor="ctr">
            <a:noAutofit/>
          </a:bodyPr>
          <a:lstStyle>
            <a:lvl1pPr algn="ctr" defTabSz="1462704" rtl="0" eaLnBrk="1" latinLnBrk="0" hangingPunct="1">
              <a:spcBef>
                <a:spcPct val="0"/>
              </a:spcBef>
              <a:buNone/>
              <a:defRPr sz="7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753454">
              <a:defRPr/>
            </a:pPr>
            <a:r>
              <a:rPr lang="es-MX" sz="2800" spc="-89">
                <a:solidFill>
                  <a:srgbClr val="C00000"/>
                </a:solidFill>
                <a:latin typeface="Impact" panose="020B080603090205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Avance plan de participación ciudadana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157C00C-EB1D-9193-DE95-665ED9510D2E}"/>
              </a:ext>
            </a:extLst>
          </p:cNvPr>
          <p:cNvSpPr txBox="1"/>
          <p:nvPr/>
        </p:nvSpPr>
        <p:spPr>
          <a:xfrm>
            <a:off x="3048726" y="4156465"/>
            <a:ext cx="6274457" cy="994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5368" marR="476739" algn="ctr" defTabSz="866737">
              <a:defRPr/>
            </a:pPr>
            <a:r>
              <a:rPr lang="es-ES" sz="2181" b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Arial MT"/>
                <a:cs typeface="Arial MT"/>
              </a:rPr>
              <a:t>Cumplimiento de la meta programada </a:t>
            </a:r>
          </a:p>
          <a:p>
            <a:pPr marL="625368" marR="476739" algn="ctr" defTabSz="866737">
              <a:defRPr/>
            </a:pPr>
            <a:r>
              <a:rPr lang="es-ES" sz="2181">
                <a:latin typeface="Impact" panose="020B0806030902050204" pitchFamily="34" charset="0"/>
                <a:ea typeface="Arial MT"/>
                <a:cs typeface="Arial MT"/>
              </a:rPr>
              <a:t>I Semestre </a:t>
            </a:r>
            <a:r>
              <a:rPr lang="es-ES" sz="3681" b="1">
                <a:solidFill>
                  <a:srgbClr val="FFC000"/>
                </a:solidFill>
                <a:latin typeface="Impact" panose="020B0806030902050204" pitchFamily="34" charset="0"/>
                <a:ea typeface="Arial MT"/>
                <a:cs typeface="Arial MT"/>
              </a:rPr>
              <a:t>47</a:t>
            </a:r>
            <a:r>
              <a:rPr lang="es-ES" sz="3681">
                <a:solidFill>
                  <a:srgbClr val="FFC000"/>
                </a:solidFill>
                <a:latin typeface="Impact" panose="020B0806030902050204" pitchFamily="34" charset="0"/>
                <a:ea typeface="Arial MT"/>
                <a:cs typeface="Arial MT"/>
              </a:rPr>
              <a:t>%     </a:t>
            </a:r>
            <a:r>
              <a:rPr lang="es-ES" sz="2180">
                <a:latin typeface="Impact" panose="020B0806030902050204" pitchFamily="34" charset="0"/>
                <a:ea typeface="Arial MT"/>
                <a:cs typeface="Arial MT"/>
              </a:rPr>
              <a:t>III Trimestre </a:t>
            </a:r>
            <a:r>
              <a:rPr lang="es-ES" sz="3600" b="1">
                <a:solidFill>
                  <a:schemeClr val="accent6">
                    <a:lumMod val="50000"/>
                  </a:schemeClr>
                </a:solidFill>
                <a:latin typeface="Impact" panose="020B0806030902050204" pitchFamily="34" charset="0"/>
              </a:rPr>
              <a:t>72%</a:t>
            </a:r>
            <a:endParaRPr lang="es-CO" sz="2181">
              <a:solidFill>
                <a:schemeClr val="accent6">
                  <a:lumMod val="50000"/>
                </a:schemeClr>
              </a:solidFill>
              <a:latin typeface="Impact" panose="020B0806030902050204" pitchFamily="34" charset="0"/>
              <a:ea typeface="Arial MT"/>
              <a:cs typeface="Arial MT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AA584264-98E1-AB38-27D9-4D057F87F10F}"/>
              </a:ext>
            </a:extLst>
          </p:cNvPr>
          <p:cNvSpPr txBox="1"/>
          <p:nvPr/>
        </p:nvSpPr>
        <p:spPr>
          <a:xfrm>
            <a:off x="1205380" y="5292898"/>
            <a:ext cx="9790509" cy="15613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 defTabSz="866737">
              <a:defRPr/>
            </a:pPr>
            <a:r>
              <a:rPr lang="es-ES" sz="1909" b="1">
                <a:solidFill>
                  <a:prstClr val="black"/>
                </a:solidFill>
                <a:latin typeface="Calibri"/>
                <a:ea typeface="Arial MT"/>
                <a:cs typeface="Arial MT"/>
              </a:rPr>
              <a:t>Recomendaciones:</a:t>
            </a:r>
          </a:p>
          <a:p>
            <a:pPr marL="342900" indent="-342900" algn="just" defTabSz="866737">
              <a:buFont typeface="Arial" panose="020B0604020202020204" pitchFamily="34" charset="0"/>
              <a:buChar char="•"/>
              <a:defRPr/>
            </a:pPr>
            <a:r>
              <a:rPr lang="es-419" sz="1909">
                <a:solidFill>
                  <a:prstClr val="black"/>
                </a:solidFill>
                <a:latin typeface="Calibri"/>
                <a:ea typeface="Arial MT"/>
                <a:cs typeface="Arial MT"/>
              </a:rPr>
              <a:t>Asegurar realización ejercicios aprovechamiento de datos</a:t>
            </a:r>
          </a:p>
          <a:p>
            <a:pPr marL="342900" indent="-342900" algn="just" defTabSz="866737">
              <a:buFont typeface="Arial" panose="020B0604020202020204" pitchFamily="34" charset="0"/>
              <a:buChar char="•"/>
              <a:defRPr/>
            </a:pPr>
            <a:r>
              <a:rPr lang="es-419" sz="1909">
                <a:solidFill>
                  <a:prstClr val="black"/>
                </a:solidFill>
                <a:latin typeface="Calibri"/>
                <a:ea typeface="Arial MT"/>
                <a:cs typeface="Arial MT"/>
              </a:rPr>
              <a:t>Programar para el 2025 mínimo 4 diálogos ciudadanos para fomentar la comunicación y la colaboración con los ciudadanos que aborden temáticas de impacto, PQRSD y consulta ciudadana</a:t>
            </a:r>
            <a:endParaRPr lang="es-ES" sz="1909">
              <a:solidFill>
                <a:prstClr val="black"/>
              </a:solidFill>
              <a:latin typeface="Calibri"/>
              <a:ea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285462803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Panorámica</PresentationFormat>
  <Paragraphs>9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1_Tema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Iveet Saudy Rojas Paez</dc:creator>
  <cp:lastModifiedBy>Iveet Saudy Rojas Paez</cp:lastModifiedBy>
  <cp:revision>2</cp:revision>
  <dcterms:created xsi:type="dcterms:W3CDTF">2024-06-17T15:53:13Z</dcterms:created>
  <dcterms:modified xsi:type="dcterms:W3CDTF">2025-01-02T15:40:35Z</dcterms:modified>
</cp:coreProperties>
</file>