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1.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sldIdLst>
    <p:sldId id="4927" r:id="rId5"/>
    <p:sldId id="4929" r:id="rId6"/>
    <p:sldId id="4881" r:id="rId7"/>
    <p:sldId id="2147374545" r:id="rId8"/>
    <p:sldId id="2147374546" r:id="rId9"/>
    <p:sldId id="2147374547" r:id="rId10"/>
    <p:sldId id="2147374548" r:id="rId11"/>
    <p:sldId id="2147374549" r:id="rId12"/>
    <p:sldId id="2147374425" r:id="rId13"/>
    <p:sldId id="4590" r:id="rId14"/>
    <p:sldId id="4952" r:id="rId15"/>
    <p:sldId id="2147374543" r:id="rId16"/>
    <p:sldId id="2147374551" r:id="rId17"/>
    <p:sldId id="2147374552" r:id="rId18"/>
    <p:sldId id="2147374553" r:id="rId19"/>
    <p:sldId id="2147374554" r:id="rId20"/>
    <p:sldId id="2147374555" r:id="rId21"/>
    <p:sldId id="2147374556" r:id="rId22"/>
    <p:sldId id="2147374557" r:id="rId23"/>
    <p:sldId id="2147374558" r:id="rId24"/>
    <p:sldId id="2147374559" r:id="rId25"/>
    <p:sldId id="2147374560" r:id="rId26"/>
    <p:sldId id="2147374561" r:id="rId27"/>
    <p:sldId id="2147374562" r:id="rId28"/>
    <p:sldId id="2147374563" r:id="rId29"/>
    <p:sldId id="2147374564" r:id="rId30"/>
    <p:sldId id="2147374565" r:id="rId31"/>
    <p:sldId id="2147374566" r:id="rId32"/>
    <p:sldId id="2147374567" r:id="rId33"/>
    <p:sldId id="2147374568" r:id="rId34"/>
    <p:sldId id="4948" r:id="rId35"/>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0" autoAdjust="0"/>
    <p:restoredTop sz="94660"/>
  </p:normalViewPr>
  <p:slideViewPr>
    <p:cSldViewPr snapToGrid="0">
      <p:cViewPr varScale="1">
        <p:scale>
          <a:sx n="111" d="100"/>
          <a:sy n="111" d="100"/>
        </p:scale>
        <p:origin x="3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eidy Zabala Medina" userId="5a45925f-7173-4065-a239-6be58cd331a1" providerId="ADAL" clId="{0C4A074A-F965-4025-8F16-A5AD8CB270D6}"/>
    <pc:docChg chg="undo custSel addSld delSld modSld sldOrd">
      <pc:chgData name="Mileidy Zabala Medina" userId="5a45925f-7173-4065-a239-6be58cd331a1" providerId="ADAL" clId="{0C4A074A-F965-4025-8F16-A5AD8CB270D6}" dt="2026-01-19T01:42:54.089" v="248" actId="1076"/>
      <pc:docMkLst>
        <pc:docMk/>
      </pc:docMkLst>
      <pc:sldChg chg="add">
        <pc:chgData name="Mileidy Zabala Medina" userId="5a45925f-7173-4065-a239-6be58cd331a1" providerId="ADAL" clId="{0C4A074A-F965-4025-8F16-A5AD8CB270D6}" dt="2026-01-19T00:59:04.226" v="61"/>
        <pc:sldMkLst>
          <pc:docMk/>
          <pc:sldMk cId="1884556846" sldId="4881"/>
        </pc:sldMkLst>
      </pc:sldChg>
      <pc:sldChg chg="modSp mod">
        <pc:chgData name="Mileidy Zabala Medina" userId="5a45925f-7173-4065-a239-6be58cd331a1" providerId="ADAL" clId="{0C4A074A-F965-4025-8F16-A5AD8CB270D6}" dt="2026-01-19T00:53:39.932" v="10" actId="20577"/>
        <pc:sldMkLst>
          <pc:docMk/>
          <pc:sldMk cId="4075421062" sldId="4927"/>
        </pc:sldMkLst>
        <pc:spChg chg="mod">
          <ac:chgData name="Mileidy Zabala Medina" userId="5a45925f-7173-4065-a239-6be58cd331a1" providerId="ADAL" clId="{0C4A074A-F965-4025-8F16-A5AD8CB270D6}" dt="2026-01-19T00:53:39.932" v="10" actId="20577"/>
          <ac:spMkLst>
            <pc:docMk/>
            <pc:sldMk cId="4075421062" sldId="4927"/>
            <ac:spMk id="4" creationId="{FC045A90-E02C-F1E8-A7FA-8E7DA4DF880C}"/>
          </ac:spMkLst>
        </pc:spChg>
      </pc:sldChg>
      <pc:sldChg chg="modSp mod">
        <pc:chgData name="Mileidy Zabala Medina" userId="5a45925f-7173-4065-a239-6be58cd331a1" providerId="ADAL" clId="{0C4A074A-F965-4025-8F16-A5AD8CB270D6}" dt="2026-01-19T00:55:33.134" v="39" actId="20577"/>
        <pc:sldMkLst>
          <pc:docMk/>
          <pc:sldMk cId="812519058" sldId="4929"/>
        </pc:sldMkLst>
        <pc:spChg chg="mod">
          <ac:chgData name="Mileidy Zabala Medina" userId="5a45925f-7173-4065-a239-6be58cd331a1" providerId="ADAL" clId="{0C4A074A-F965-4025-8F16-A5AD8CB270D6}" dt="2026-01-19T00:55:33.134" v="39" actId="20577"/>
          <ac:spMkLst>
            <pc:docMk/>
            <pc:sldMk cId="812519058" sldId="4929"/>
            <ac:spMk id="2" creationId="{10487D56-1466-36B3-5C50-CDA8933DCCD7}"/>
          </ac:spMkLst>
        </pc:spChg>
      </pc:sldChg>
      <pc:sldChg chg="modSp mod">
        <pc:chgData name="Mileidy Zabala Medina" userId="5a45925f-7173-4065-a239-6be58cd331a1" providerId="ADAL" clId="{0C4A074A-F965-4025-8F16-A5AD8CB270D6}" dt="2026-01-19T01:42:54.089" v="248" actId="1076"/>
        <pc:sldMkLst>
          <pc:docMk/>
          <pc:sldMk cId="3920583426" sldId="4948"/>
        </pc:sldMkLst>
        <pc:spChg chg="mod">
          <ac:chgData name="Mileidy Zabala Medina" userId="5a45925f-7173-4065-a239-6be58cd331a1" providerId="ADAL" clId="{0C4A074A-F965-4025-8F16-A5AD8CB270D6}" dt="2026-01-19T01:42:54.089" v="248" actId="1076"/>
          <ac:spMkLst>
            <pc:docMk/>
            <pc:sldMk cId="3920583426" sldId="4948"/>
            <ac:spMk id="2" creationId="{D99879A1-0D61-81A2-4EC1-1A91E0E99BF3}"/>
          </ac:spMkLst>
        </pc:spChg>
      </pc:sldChg>
      <pc:sldChg chg="addSp delSp modSp mod">
        <pc:chgData name="Mileidy Zabala Medina" userId="5a45925f-7173-4065-a239-6be58cd331a1" providerId="ADAL" clId="{0C4A074A-F965-4025-8F16-A5AD8CB270D6}" dt="2026-01-19T01:39:37.875" v="238" actId="255"/>
        <pc:sldMkLst>
          <pc:docMk/>
          <pc:sldMk cId="951533515" sldId="2147374425"/>
        </pc:sldMkLst>
        <pc:spChg chg="add mod">
          <ac:chgData name="Mileidy Zabala Medina" userId="5a45925f-7173-4065-a239-6be58cd331a1" providerId="ADAL" clId="{0C4A074A-F965-4025-8F16-A5AD8CB270D6}" dt="2026-01-19T01:39:37.875" v="238" actId="255"/>
          <ac:spMkLst>
            <pc:docMk/>
            <pc:sldMk cId="951533515" sldId="2147374425"/>
            <ac:spMk id="4" creationId="{F80EA93C-F3DE-85CC-46B2-4B721C4D8E98}"/>
          </ac:spMkLst>
        </pc:spChg>
      </pc:sldChg>
      <pc:sldChg chg="addSp modSp">
        <pc:chgData name="Mileidy Zabala Medina" userId="5a45925f-7173-4065-a239-6be58cd331a1" providerId="ADAL" clId="{0C4A074A-F965-4025-8F16-A5AD8CB270D6}" dt="2026-01-19T01:41:03.201" v="243"/>
        <pc:sldMkLst>
          <pc:docMk/>
          <pc:sldMk cId="164132441" sldId="2147374543"/>
        </pc:sldMkLst>
      </pc:sldChg>
      <pc:sldChg chg="addSp delSp modSp add mod ord">
        <pc:chgData name="Mileidy Zabala Medina" userId="5a45925f-7173-4065-a239-6be58cd331a1" providerId="ADAL" clId="{0C4A074A-F965-4025-8F16-A5AD8CB270D6}" dt="2026-01-19T01:03:08.165" v="83" actId="1076"/>
        <pc:sldMkLst>
          <pc:docMk/>
          <pc:sldMk cId="1972588888" sldId="2147374545"/>
        </pc:sldMkLst>
        <pc:spChg chg="add mod">
          <ac:chgData name="Mileidy Zabala Medina" userId="5a45925f-7173-4065-a239-6be58cd331a1" providerId="ADAL" clId="{0C4A074A-F965-4025-8F16-A5AD8CB270D6}" dt="2026-01-19T01:02:06.266" v="74" actId="1076"/>
          <ac:spMkLst>
            <pc:docMk/>
            <pc:sldMk cId="1972588888" sldId="2147374545"/>
            <ac:spMk id="3" creationId="{9C29241E-ADD5-23B5-B8AB-655B1FE90B0C}"/>
          </ac:spMkLst>
        </pc:spChg>
        <pc:spChg chg="add mod">
          <ac:chgData name="Mileidy Zabala Medina" userId="5a45925f-7173-4065-a239-6be58cd331a1" providerId="ADAL" clId="{0C4A074A-F965-4025-8F16-A5AD8CB270D6}" dt="2026-01-19T01:03:08.165" v="83" actId="1076"/>
          <ac:spMkLst>
            <pc:docMk/>
            <pc:sldMk cId="1972588888" sldId="2147374545"/>
            <ac:spMk id="5" creationId="{E1A61FA1-ED47-1F22-9B64-34DD6F6F1BF1}"/>
          </ac:spMkLst>
        </pc:spChg>
      </pc:sldChg>
      <pc:sldChg chg="addSp delSp modSp add mod modAnim">
        <pc:chgData name="Mileidy Zabala Medina" userId="5a45925f-7173-4065-a239-6be58cd331a1" providerId="ADAL" clId="{0C4A074A-F965-4025-8F16-A5AD8CB270D6}" dt="2026-01-19T01:32:00.715" v="181" actId="207"/>
        <pc:sldMkLst>
          <pc:docMk/>
          <pc:sldMk cId="1995366746" sldId="2147374546"/>
        </pc:sldMkLst>
        <pc:spChg chg="mod">
          <ac:chgData name="Mileidy Zabala Medina" userId="5a45925f-7173-4065-a239-6be58cd331a1" providerId="ADAL" clId="{0C4A074A-F965-4025-8F16-A5AD8CB270D6}" dt="2026-01-19T01:30:03.836" v="165" actId="255"/>
          <ac:spMkLst>
            <pc:docMk/>
            <pc:sldMk cId="1995366746" sldId="2147374546"/>
            <ac:spMk id="3" creationId="{B302E9DD-62C4-2A49-F9C1-B4192932DAAE}"/>
          </ac:spMkLst>
        </pc:spChg>
        <pc:spChg chg="add mod">
          <ac:chgData name="Mileidy Zabala Medina" userId="5a45925f-7173-4065-a239-6be58cd331a1" providerId="ADAL" clId="{0C4A074A-F965-4025-8F16-A5AD8CB270D6}" dt="2026-01-19T01:29:37.081" v="164"/>
          <ac:spMkLst>
            <pc:docMk/>
            <pc:sldMk cId="1995366746" sldId="2147374546"/>
            <ac:spMk id="8" creationId="{09FB3017-9276-FB0E-187E-370723D9C9D0}"/>
          </ac:spMkLst>
        </pc:spChg>
        <pc:spChg chg="add mod">
          <ac:chgData name="Mileidy Zabala Medina" userId="5a45925f-7173-4065-a239-6be58cd331a1" providerId="ADAL" clId="{0C4A074A-F965-4025-8F16-A5AD8CB270D6}" dt="2026-01-19T01:32:00.715" v="181" actId="207"/>
          <ac:spMkLst>
            <pc:docMk/>
            <pc:sldMk cId="1995366746" sldId="2147374546"/>
            <ac:spMk id="9" creationId="{B2681F66-46CB-DED5-6931-9C0FA3B1B940}"/>
          </ac:spMkLst>
        </pc:spChg>
        <pc:spChg chg="add mod">
          <ac:chgData name="Mileidy Zabala Medina" userId="5a45925f-7173-4065-a239-6be58cd331a1" providerId="ADAL" clId="{0C4A074A-F965-4025-8F16-A5AD8CB270D6}" dt="2026-01-19T01:29:37.081" v="164"/>
          <ac:spMkLst>
            <pc:docMk/>
            <pc:sldMk cId="1995366746" sldId="2147374546"/>
            <ac:spMk id="10" creationId="{D00C9B67-0587-0F9D-8FF0-DE8D9D91BE9E}"/>
          </ac:spMkLst>
        </pc:spChg>
        <pc:spChg chg="add mod">
          <ac:chgData name="Mileidy Zabala Medina" userId="5a45925f-7173-4065-a239-6be58cd331a1" providerId="ADAL" clId="{0C4A074A-F965-4025-8F16-A5AD8CB270D6}" dt="2026-01-19T01:29:37.081" v="164"/>
          <ac:spMkLst>
            <pc:docMk/>
            <pc:sldMk cId="1995366746" sldId="2147374546"/>
            <ac:spMk id="11" creationId="{A9900BA9-AA36-8CD8-6A52-F446669698B4}"/>
          </ac:spMkLst>
        </pc:spChg>
        <pc:spChg chg="add mod">
          <ac:chgData name="Mileidy Zabala Medina" userId="5a45925f-7173-4065-a239-6be58cd331a1" providerId="ADAL" clId="{0C4A074A-F965-4025-8F16-A5AD8CB270D6}" dt="2026-01-19T01:29:37.081" v="164"/>
          <ac:spMkLst>
            <pc:docMk/>
            <pc:sldMk cId="1995366746" sldId="2147374546"/>
            <ac:spMk id="12" creationId="{12121DCA-0DBE-8D78-9EFC-E1514555F514}"/>
          </ac:spMkLst>
        </pc:spChg>
        <pc:spChg chg="add mod">
          <ac:chgData name="Mileidy Zabala Medina" userId="5a45925f-7173-4065-a239-6be58cd331a1" providerId="ADAL" clId="{0C4A074A-F965-4025-8F16-A5AD8CB270D6}" dt="2026-01-19T01:29:37.081" v="164"/>
          <ac:spMkLst>
            <pc:docMk/>
            <pc:sldMk cId="1995366746" sldId="2147374546"/>
            <ac:spMk id="13" creationId="{27A255B5-06EC-B752-01EC-C9D6C0602415}"/>
          </ac:spMkLst>
        </pc:spChg>
        <pc:spChg chg="add mod">
          <ac:chgData name="Mileidy Zabala Medina" userId="5a45925f-7173-4065-a239-6be58cd331a1" providerId="ADAL" clId="{0C4A074A-F965-4025-8F16-A5AD8CB270D6}" dt="2026-01-19T01:29:37.081" v="164"/>
          <ac:spMkLst>
            <pc:docMk/>
            <pc:sldMk cId="1995366746" sldId="2147374546"/>
            <ac:spMk id="14" creationId="{8190D7DF-3ACF-0D87-5E88-01E038497FD2}"/>
          </ac:spMkLst>
        </pc:spChg>
        <pc:graphicFrameChg chg="add mod">
          <ac:chgData name="Mileidy Zabala Medina" userId="5a45925f-7173-4065-a239-6be58cd331a1" providerId="ADAL" clId="{0C4A074A-F965-4025-8F16-A5AD8CB270D6}" dt="2026-01-19T01:29:37.081" v="164"/>
          <ac:graphicFrameMkLst>
            <pc:docMk/>
            <pc:sldMk cId="1995366746" sldId="2147374546"/>
            <ac:graphicFrameMk id="7" creationId="{0131326D-2497-50B9-B731-493A05C059AA}"/>
          </ac:graphicFrameMkLst>
        </pc:graphicFrameChg>
        <pc:picChg chg="add mod">
          <ac:chgData name="Mileidy Zabala Medina" userId="5a45925f-7173-4065-a239-6be58cd331a1" providerId="ADAL" clId="{0C4A074A-F965-4025-8F16-A5AD8CB270D6}" dt="2026-01-19T01:29:37.081" v="164"/>
          <ac:picMkLst>
            <pc:docMk/>
            <pc:sldMk cId="1995366746" sldId="2147374546"/>
            <ac:picMk id="17" creationId="{E648EA40-3DC3-E69F-2704-12CCF29B894D}"/>
          </ac:picMkLst>
        </pc:picChg>
        <pc:cxnChg chg="add mod">
          <ac:chgData name="Mileidy Zabala Medina" userId="5a45925f-7173-4065-a239-6be58cd331a1" providerId="ADAL" clId="{0C4A074A-F965-4025-8F16-A5AD8CB270D6}" dt="2026-01-19T01:29:37.081" v="164"/>
          <ac:cxnSpMkLst>
            <pc:docMk/>
            <pc:sldMk cId="1995366746" sldId="2147374546"/>
            <ac:cxnSpMk id="16" creationId="{2867333A-4191-FBD1-C65D-BF02992FB75B}"/>
          </ac:cxnSpMkLst>
        </pc:cxnChg>
      </pc:sldChg>
      <pc:sldChg chg="addSp delSp modSp add mod ord">
        <pc:chgData name="Mileidy Zabala Medina" userId="5a45925f-7173-4065-a239-6be58cd331a1" providerId="ADAL" clId="{0C4A074A-F965-4025-8F16-A5AD8CB270D6}" dt="2026-01-19T01:31:30.682" v="177" actId="14734"/>
        <pc:sldMkLst>
          <pc:docMk/>
          <pc:sldMk cId="3662312888" sldId="2147374547"/>
        </pc:sldMkLst>
        <pc:spChg chg="add mod">
          <ac:chgData name="Mileidy Zabala Medina" userId="5a45925f-7173-4065-a239-6be58cd331a1" providerId="ADAL" clId="{0C4A074A-F965-4025-8F16-A5AD8CB270D6}" dt="2026-01-19T01:30:46.993" v="172"/>
          <ac:spMkLst>
            <pc:docMk/>
            <pc:sldMk cId="3662312888" sldId="2147374547"/>
            <ac:spMk id="2" creationId="{05E6A856-E8B0-1110-D113-A6DCCAAD398C}"/>
          </ac:spMkLst>
        </pc:spChg>
        <pc:graphicFrameChg chg="add mod modGraphic">
          <ac:chgData name="Mileidy Zabala Medina" userId="5a45925f-7173-4065-a239-6be58cd331a1" providerId="ADAL" clId="{0C4A074A-F965-4025-8F16-A5AD8CB270D6}" dt="2026-01-19T01:31:30.682" v="177" actId="14734"/>
          <ac:graphicFrameMkLst>
            <pc:docMk/>
            <pc:sldMk cId="3662312888" sldId="2147374547"/>
            <ac:graphicFrameMk id="4" creationId="{27533807-71E4-4D7E-700C-63607C05AB02}"/>
          </ac:graphicFrameMkLst>
        </pc:graphicFrameChg>
      </pc:sldChg>
      <pc:sldChg chg="addSp delSp modSp add mod">
        <pc:chgData name="Mileidy Zabala Medina" userId="5a45925f-7173-4065-a239-6be58cd331a1" providerId="ADAL" clId="{0C4A074A-F965-4025-8F16-A5AD8CB270D6}" dt="2026-01-19T01:36:08.895" v="210" actId="255"/>
        <pc:sldMkLst>
          <pc:docMk/>
          <pc:sldMk cId="430536897" sldId="2147374548"/>
        </pc:sldMkLst>
        <pc:spChg chg="add mod">
          <ac:chgData name="Mileidy Zabala Medina" userId="5a45925f-7173-4065-a239-6be58cd331a1" providerId="ADAL" clId="{0C4A074A-F965-4025-8F16-A5AD8CB270D6}" dt="2026-01-19T01:33:14.295" v="191" actId="20577"/>
          <ac:spMkLst>
            <pc:docMk/>
            <pc:sldMk cId="430536897" sldId="2147374548"/>
            <ac:spMk id="5" creationId="{D3957372-483B-7B85-B55C-63D1D421B5A7}"/>
          </ac:spMkLst>
        </pc:spChg>
        <pc:graphicFrameChg chg="add mod modGraphic">
          <ac:chgData name="Mileidy Zabala Medina" userId="5a45925f-7173-4065-a239-6be58cd331a1" providerId="ADAL" clId="{0C4A074A-F965-4025-8F16-A5AD8CB270D6}" dt="2026-01-19T01:36:08.895" v="210" actId="255"/>
          <ac:graphicFrameMkLst>
            <pc:docMk/>
            <pc:sldMk cId="430536897" sldId="2147374548"/>
            <ac:graphicFrameMk id="7" creationId="{3983F2DB-4D3E-E1DB-2901-CD863C35D972}"/>
          </ac:graphicFrameMkLst>
        </pc:graphicFrameChg>
      </pc:sldChg>
      <pc:sldChg chg="addSp delSp modSp add mod">
        <pc:chgData name="Mileidy Zabala Medina" userId="5a45925f-7173-4065-a239-6be58cd331a1" providerId="ADAL" clId="{0C4A074A-F965-4025-8F16-A5AD8CB270D6}" dt="2026-01-19T01:39:04.595" v="234" actId="14734"/>
        <pc:sldMkLst>
          <pc:docMk/>
          <pc:sldMk cId="2534416610" sldId="2147374549"/>
        </pc:sldMkLst>
        <pc:spChg chg="add mod">
          <ac:chgData name="Mileidy Zabala Medina" userId="5a45925f-7173-4065-a239-6be58cd331a1" providerId="ADAL" clId="{0C4A074A-F965-4025-8F16-A5AD8CB270D6}" dt="2026-01-19T01:37:49.228" v="224" actId="20577"/>
          <ac:spMkLst>
            <pc:docMk/>
            <pc:sldMk cId="2534416610" sldId="2147374549"/>
            <ac:spMk id="4" creationId="{963C91D3-33BA-9673-017C-6F73E7D7E070}"/>
          </ac:spMkLst>
        </pc:spChg>
        <pc:graphicFrameChg chg="add mod modGraphic">
          <ac:chgData name="Mileidy Zabala Medina" userId="5a45925f-7173-4065-a239-6be58cd331a1" providerId="ADAL" clId="{0C4A074A-F965-4025-8F16-A5AD8CB270D6}" dt="2026-01-19T01:39:04.595" v="234" actId="14734"/>
          <ac:graphicFrameMkLst>
            <pc:docMk/>
            <pc:sldMk cId="2534416610" sldId="2147374549"/>
            <ac:graphicFrameMk id="8" creationId="{315A60A4-AF08-06D4-3A7F-197721F3D996}"/>
          </ac:graphicFrameMkLst>
        </pc:graphicFrameChg>
      </pc:sldChg>
      <pc:sldChg chg="add">
        <pc:chgData name="Mileidy Zabala Medina" userId="5a45925f-7173-4065-a239-6be58cd331a1" providerId="ADAL" clId="{0C4A074A-F965-4025-8F16-A5AD8CB270D6}" dt="2026-01-19T01:42:18.832" v="245"/>
        <pc:sldMkLst>
          <pc:docMk/>
          <pc:sldMk cId="243514611" sldId="2147374551"/>
        </pc:sldMkLst>
      </pc:sldChg>
      <pc:sldChg chg="add">
        <pc:chgData name="Mileidy Zabala Medina" userId="5a45925f-7173-4065-a239-6be58cd331a1" providerId="ADAL" clId="{0C4A074A-F965-4025-8F16-A5AD8CB270D6}" dt="2026-01-19T01:42:18.832" v="245"/>
        <pc:sldMkLst>
          <pc:docMk/>
          <pc:sldMk cId="3419879569" sldId="2147374552"/>
        </pc:sldMkLst>
      </pc:sldChg>
      <pc:sldChg chg="add">
        <pc:chgData name="Mileidy Zabala Medina" userId="5a45925f-7173-4065-a239-6be58cd331a1" providerId="ADAL" clId="{0C4A074A-F965-4025-8F16-A5AD8CB270D6}" dt="2026-01-19T01:42:18.832" v="245"/>
        <pc:sldMkLst>
          <pc:docMk/>
          <pc:sldMk cId="454474824" sldId="2147374553"/>
        </pc:sldMkLst>
      </pc:sldChg>
      <pc:sldChg chg="add">
        <pc:chgData name="Mileidy Zabala Medina" userId="5a45925f-7173-4065-a239-6be58cd331a1" providerId="ADAL" clId="{0C4A074A-F965-4025-8F16-A5AD8CB270D6}" dt="2026-01-19T01:42:18.832" v="245"/>
        <pc:sldMkLst>
          <pc:docMk/>
          <pc:sldMk cId="648633208" sldId="2147374554"/>
        </pc:sldMkLst>
      </pc:sldChg>
      <pc:sldChg chg="add">
        <pc:chgData name="Mileidy Zabala Medina" userId="5a45925f-7173-4065-a239-6be58cd331a1" providerId="ADAL" clId="{0C4A074A-F965-4025-8F16-A5AD8CB270D6}" dt="2026-01-19T01:42:18.832" v="245"/>
        <pc:sldMkLst>
          <pc:docMk/>
          <pc:sldMk cId="1192035357" sldId="2147374555"/>
        </pc:sldMkLst>
      </pc:sldChg>
      <pc:sldChg chg="add">
        <pc:chgData name="Mileidy Zabala Medina" userId="5a45925f-7173-4065-a239-6be58cd331a1" providerId="ADAL" clId="{0C4A074A-F965-4025-8F16-A5AD8CB270D6}" dt="2026-01-19T01:42:18.832" v="245"/>
        <pc:sldMkLst>
          <pc:docMk/>
          <pc:sldMk cId="3422803726" sldId="2147374556"/>
        </pc:sldMkLst>
      </pc:sldChg>
      <pc:sldChg chg="add">
        <pc:chgData name="Mileidy Zabala Medina" userId="5a45925f-7173-4065-a239-6be58cd331a1" providerId="ADAL" clId="{0C4A074A-F965-4025-8F16-A5AD8CB270D6}" dt="2026-01-19T01:42:18.832" v="245"/>
        <pc:sldMkLst>
          <pc:docMk/>
          <pc:sldMk cId="3071651284" sldId="2147374557"/>
        </pc:sldMkLst>
      </pc:sldChg>
      <pc:sldChg chg="add">
        <pc:chgData name="Mileidy Zabala Medina" userId="5a45925f-7173-4065-a239-6be58cd331a1" providerId="ADAL" clId="{0C4A074A-F965-4025-8F16-A5AD8CB270D6}" dt="2026-01-19T01:42:18.832" v="245"/>
        <pc:sldMkLst>
          <pc:docMk/>
          <pc:sldMk cId="3091169735" sldId="2147374558"/>
        </pc:sldMkLst>
      </pc:sldChg>
      <pc:sldChg chg="add">
        <pc:chgData name="Mileidy Zabala Medina" userId="5a45925f-7173-4065-a239-6be58cd331a1" providerId="ADAL" clId="{0C4A074A-F965-4025-8F16-A5AD8CB270D6}" dt="2026-01-19T01:42:18.832" v="245"/>
        <pc:sldMkLst>
          <pc:docMk/>
          <pc:sldMk cId="1181960870" sldId="2147374559"/>
        </pc:sldMkLst>
      </pc:sldChg>
      <pc:sldChg chg="add">
        <pc:chgData name="Mileidy Zabala Medina" userId="5a45925f-7173-4065-a239-6be58cd331a1" providerId="ADAL" clId="{0C4A074A-F965-4025-8F16-A5AD8CB270D6}" dt="2026-01-19T01:42:18.832" v="245"/>
        <pc:sldMkLst>
          <pc:docMk/>
          <pc:sldMk cId="2867732941" sldId="2147374560"/>
        </pc:sldMkLst>
      </pc:sldChg>
      <pc:sldChg chg="add">
        <pc:chgData name="Mileidy Zabala Medina" userId="5a45925f-7173-4065-a239-6be58cd331a1" providerId="ADAL" clId="{0C4A074A-F965-4025-8F16-A5AD8CB270D6}" dt="2026-01-19T01:42:18.832" v="245"/>
        <pc:sldMkLst>
          <pc:docMk/>
          <pc:sldMk cId="1960208415" sldId="2147374561"/>
        </pc:sldMkLst>
      </pc:sldChg>
      <pc:sldChg chg="add">
        <pc:chgData name="Mileidy Zabala Medina" userId="5a45925f-7173-4065-a239-6be58cd331a1" providerId="ADAL" clId="{0C4A074A-F965-4025-8F16-A5AD8CB270D6}" dt="2026-01-19T01:42:18.832" v="245"/>
        <pc:sldMkLst>
          <pc:docMk/>
          <pc:sldMk cId="2759026081" sldId="2147374562"/>
        </pc:sldMkLst>
      </pc:sldChg>
      <pc:sldChg chg="add">
        <pc:chgData name="Mileidy Zabala Medina" userId="5a45925f-7173-4065-a239-6be58cd331a1" providerId="ADAL" clId="{0C4A074A-F965-4025-8F16-A5AD8CB270D6}" dt="2026-01-19T01:42:18.832" v="245"/>
        <pc:sldMkLst>
          <pc:docMk/>
          <pc:sldMk cId="3230481014" sldId="2147374563"/>
        </pc:sldMkLst>
      </pc:sldChg>
      <pc:sldChg chg="add">
        <pc:chgData name="Mileidy Zabala Medina" userId="5a45925f-7173-4065-a239-6be58cd331a1" providerId="ADAL" clId="{0C4A074A-F965-4025-8F16-A5AD8CB270D6}" dt="2026-01-19T01:42:18.832" v="245"/>
        <pc:sldMkLst>
          <pc:docMk/>
          <pc:sldMk cId="3716648103" sldId="2147374564"/>
        </pc:sldMkLst>
      </pc:sldChg>
      <pc:sldChg chg="add">
        <pc:chgData name="Mileidy Zabala Medina" userId="5a45925f-7173-4065-a239-6be58cd331a1" providerId="ADAL" clId="{0C4A074A-F965-4025-8F16-A5AD8CB270D6}" dt="2026-01-19T01:42:18.832" v="245"/>
        <pc:sldMkLst>
          <pc:docMk/>
          <pc:sldMk cId="3897869320" sldId="2147374565"/>
        </pc:sldMkLst>
      </pc:sldChg>
      <pc:sldChg chg="add">
        <pc:chgData name="Mileidy Zabala Medina" userId="5a45925f-7173-4065-a239-6be58cd331a1" providerId="ADAL" clId="{0C4A074A-F965-4025-8F16-A5AD8CB270D6}" dt="2026-01-19T01:42:18.832" v="245"/>
        <pc:sldMkLst>
          <pc:docMk/>
          <pc:sldMk cId="3008536142" sldId="2147374566"/>
        </pc:sldMkLst>
      </pc:sldChg>
      <pc:sldChg chg="add">
        <pc:chgData name="Mileidy Zabala Medina" userId="5a45925f-7173-4065-a239-6be58cd331a1" providerId="ADAL" clId="{0C4A074A-F965-4025-8F16-A5AD8CB270D6}" dt="2026-01-19T01:42:18.832" v="245"/>
        <pc:sldMkLst>
          <pc:docMk/>
          <pc:sldMk cId="1700769709" sldId="2147374567"/>
        </pc:sldMkLst>
      </pc:sldChg>
      <pc:sldChg chg="add">
        <pc:chgData name="Mileidy Zabala Medina" userId="5a45925f-7173-4065-a239-6be58cd331a1" providerId="ADAL" clId="{0C4A074A-F965-4025-8F16-A5AD8CB270D6}" dt="2026-01-19T01:42:18.832" v="245"/>
        <pc:sldMkLst>
          <pc:docMk/>
          <pc:sldMk cId="2527013732" sldId="2147374568"/>
        </pc:sldMkLst>
      </pc:sldChg>
    </pc:docChg>
  </pc:docChgLst>
  <pc:docChgLst>
    <pc:chgData name="Mileidy Zabala Medina" userId="5a45925f-7173-4065-a239-6be58cd331a1" providerId="ADAL" clId="{CE828481-7236-4A33-B14D-B33FDA6491BB}"/>
    <pc:docChg chg="modSld">
      <pc:chgData name="Mileidy Zabala Medina" userId="5a45925f-7173-4065-a239-6be58cd331a1" providerId="ADAL" clId="{CE828481-7236-4A33-B14D-B33FDA6491BB}" dt="2026-01-22T20:17:58.974" v="15" actId="20577"/>
      <pc:docMkLst>
        <pc:docMk/>
      </pc:docMkLst>
      <pc:sldChg chg="modSp mod">
        <pc:chgData name="Mileidy Zabala Medina" userId="5a45925f-7173-4065-a239-6be58cd331a1" providerId="ADAL" clId="{CE828481-7236-4A33-B14D-B33FDA6491BB}" dt="2026-01-22T20:17:35.088" v="8" actId="6549"/>
        <pc:sldMkLst>
          <pc:docMk/>
          <pc:sldMk cId="504984959" sldId="4952"/>
        </pc:sldMkLst>
        <pc:graphicFrameChg chg="modGraphic">
          <ac:chgData name="Mileidy Zabala Medina" userId="5a45925f-7173-4065-a239-6be58cd331a1" providerId="ADAL" clId="{CE828481-7236-4A33-B14D-B33FDA6491BB}" dt="2026-01-22T20:17:35.088" v="8" actId="6549"/>
          <ac:graphicFrameMkLst>
            <pc:docMk/>
            <pc:sldMk cId="504984959" sldId="4952"/>
            <ac:graphicFrameMk id="5" creationId="{37CD3BBE-F81D-0EA5-3F47-D652B100D3C2}"/>
          </ac:graphicFrameMkLst>
        </pc:graphicFrameChg>
      </pc:sldChg>
      <pc:sldChg chg="modSp mod">
        <pc:chgData name="Mileidy Zabala Medina" userId="5a45925f-7173-4065-a239-6be58cd331a1" providerId="ADAL" clId="{CE828481-7236-4A33-B14D-B33FDA6491BB}" dt="2026-01-22T20:17:58.974" v="15" actId="20577"/>
        <pc:sldMkLst>
          <pc:docMk/>
          <pc:sldMk cId="164132441" sldId="2147374543"/>
        </pc:sldMkLst>
        <pc:graphicFrameChg chg="modGraphic">
          <ac:chgData name="Mileidy Zabala Medina" userId="5a45925f-7173-4065-a239-6be58cd331a1" providerId="ADAL" clId="{CE828481-7236-4A33-B14D-B33FDA6491BB}" dt="2026-01-22T20:17:58.974" v="15" actId="20577"/>
          <ac:graphicFrameMkLst>
            <pc:docMk/>
            <pc:sldMk cId="164132441" sldId="2147374543"/>
            <ac:graphicFrameMk id="2" creationId="{159E6108-4C4D-89D7-73E6-2F4F5A2DF167}"/>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4.xml"/><Relationship Id="rId1" Type="http://schemas.microsoft.com/office/2011/relationships/chartStyle" Target="style24.xml"/></Relationships>
</file>

<file path=ppt/charts/_rels/chart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FF00"/>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2-3B1F-4C48-B50B-EDB101B92DED}"/>
              </c:ext>
            </c:extLst>
          </c:dPt>
          <c:dPt>
            <c:idx val="1"/>
            <c:invertIfNegative val="0"/>
            <c:bubble3D val="0"/>
            <c:spPr>
              <a:solidFill>
                <a:srgbClr val="0070C0"/>
              </a:solidFill>
              <a:ln>
                <a:noFill/>
              </a:ln>
              <a:effectLst/>
            </c:spPr>
            <c:extLst>
              <c:ext xmlns:c16="http://schemas.microsoft.com/office/drawing/2014/chart" uri="{C3380CC4-5D6E-409C-BE32-E72D297353CC}">
                <c16:uniqueId val="{00000001-3B1F-4C48-B50B-EDB101B92DE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Hoja1!$A$1:$A$2</c:f>
              <c:strCache>
                <c:ptCount val="2"/>
                <c:pt idx="0">
                  <c:v>Programado</c:v>
                </c:pt>
                <c:pt idx="1">
                  <c:v>Avance</c:v>
                </c:pt>
              </c:strCache>
            </c:strRef>
          </c:cat>
          <c:val>
            <c:numRef>
              <c:f>Hoja1!$B$1:$B$2</c:f>
              <c:numCache>
                <c:formatCode>0%</c:formatCode>
                <c:ptCount val="2"/>
                <c:pt idx="0">
                  <c:v>1</c:v>
                </c:pt>
                <c:pt idx="1">
                  <c:v>1</c:v>
                </c:pt>
              </c:numCache>
            </c:numRef>
          </c:val>
          <c:extLst>
            <c:ext xmlns:c16="http://schemas.microsoft.com/office/drawing/2014/chart" uri="{C3380CC4-5D6E-409C-BE32-E72D297353CC}">
              <c16:uniqueId val="{00000000-3B1F-4C48-B50B-EDB101B92DED}"/>
            </c:ext>
          </c:extLst>
        </c:ser>
        <c:dLbls>
          <c:dLblPos val="outEnd"/>
          <c:showLegendKey val="0"/>
          <c:showVal val="1"/>
          <c:showCatName val="0"/>
          <c:showSerName val="0"/>
          <c:showPercent val="0"/>
          <c:showBubbleSize val="0"/>
        </c:dLbls>
        <c:gapWidth val="219"/>
        <c:overlap val="-27"/>
        <c:axId val="935253055"/>
        <c:axId val="935253535"/>
      </c:barChart>
      <c:catAx>
        <c:axId val="935253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935253535"/>
        <c:crosses val="autoZero"/>
        <c:auto val="1"/>
        <c:lblAlgn val="ctr"/>
        <c:lblOffset val="100"/>
        <c:noMultiLvlLbl val="0"/>
      </c:catAx>
      <c:valAx>
        <c:axId val="9352535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93525305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FF00"/>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3-54CF-4509-A2E9-46EDB7A2121D}"/>
              </c:ext>
            </c:extLst>
          </c:dPt>
          <c:dPt>
            <c:idx val="1"/>
            <c:invertIfNegative val="0"/>
            <c:bubble3D val="0"/>
            <c:spPr>
              <a:solidFill>
                <a:srgbClr val="0070C0"/>
              </a:solidFill>
              <a:ln>
                <a:noFill/>
              </a:ln>
              <a:effectLst/>
            </c:spPr>
            <c:extLst>
              <c:ext xmlns:c16="http://schemas.microsoft.com/office/drawing/2014/chart" uri="{C3380CC4-5D6E-409C-BE32-E72D297353CC}">
                <c16:uniqueId val="{00000001-54CF-4509-A2E9-46EDB7A2121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Hoja1!$A$1:$A$2</c:f>
              <c:strCache>
                <c:ptCount val="2"/>
                <c:pt idx="0">
                  <c:v>Programado</c:v>
                </c:pt>
                <c:pt idx="1">
                  <c:v>Avance</c:v>
                </c:pt>
              </c:strCache>
            </c:strRef>
          </c:cat>
          <c:val>
            <c:numRef>
              <c:f>Hoja1!$B$1:$B$2</c:f>
              <c:numCache>
                <c:formatCode>0%</c:formatCode>
                <c:ptCount val="2"/>
                <c:pt idx="0">
                  <c:v>1</c:v>
                </c:pt>
                <c:pt idx="1">
                  <c:v>1</c:v>
                </c:pt>
              </c:numCache>
            </c:numRef>
          </c:val>
          <c:extLst>
            <c:ext xmlns:c16="http://schemas.microsoft.com/office/drawing/2014/chart" uri="{C3380CC4-5D6E-409C-BE32-E72D297353CC}">
              <c16:uniqueId val="{00000002-54CF-4509-A2E9-46EDB7A2121D}"/>
            </c:ext>
          </c:extLst>
        </c:ser>
        <c:dLbls>
          <c:dLblPos val="outEnd"/>
          <c:showLegendKey val="0"/>
          <c:showVal val="1"/>
          <c:showCatName val="0"/>
          <c:showSerName val="0"/>
          <c:showPercent val="0"/>
          <c:showBubbleSize val="0"/>
        </c:dLbls>
        <c:gapWidth val="219"/>
        <c:overlap val="-27"/>
        <c:axId val="935253055"/>
        <c:axId val="935253535"/>
      </c:barChart>
      <c:catAx>
        <c:axId val="935253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935253535"/>
        <c:crosses val="autoZero"/>
        <c:auto val="1"/>
        <c:lblAlgn val="ctr"/>
        <c:lblOffset val="100"/>
        <c:noMultiLvlLbl val="0"/>
      </c:catAx>
      <c:valAx>
        <c:axId val="9352535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93525305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FF00"/>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3-7896-46F2-8F89-611C5F3373F3}"/>
              </c:ext>
            </c:extLst>
          </c:dPt>
          <c:dPt>
            <c:idx val="1"/>
            <c:invertIfNegative val="0"/>
            <c:bubble3D val="0"/>
            <c:spPr>
              <a:solidFill>
                <a:srgbClr val="0070C0"/>
              </a:solidFill>
              <a:ln>
                <a:noFill/>
              </a:ln>
              <a:effectLst/>
            </c:spPr>
            <c:extLst>
              <c:ext xmlns:c16="http://schemas.microsoft.com/office/drawing/2014/chart" uri="{C3380CC4-5D6E-409C-BE32-E72D297353CC}">
                <c16:uniqueId val="{00000001-7896-46F2-8F89-611C5F3373F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Hoja1!$A$1:$A$2</c:f>
              <c:strCache>
                <c:ptCount val="2"/>
                <c:pt idx="0">
                  <c:v>Programado</c:v>
                </c:pt>
                <c:pt idx="1">
                  <c:v>Avance</c:v>
                </c:pt>
              </c:strCache>
            </c:strRef>
          </c:cat>
          <c:val>
            <c:numRef>
              <c:f>Hoja1!$B$1:$B$2</c:f>
              <c:numCache>
                <c:formatCode>0%</c:formatCode>
                <c:ptCount val="2"/>
                <c:pt idx="0">
                  <c:v>1</c:v>
                </c:pt>
                <c:pt idx="1">
                  <c:v>1</c:v>
                </c:pt>
              </c:numCache>
            </c:numRef>
          </c:val>
          <c:extLst>
            <c:ext xmlns:c16="http://schemas.microsoft.com/office/drawing/2014/chart" uri="{C3380CC4-5D6E-409C-BE32-E72D297353CC}">
              <c16:uniqueId val="{00000002-7896-46F2-8F89-611C5F3373F3}"/>
            </c:ext>
          </c:extLst>
        </c:ser>
        <c:dLbls>
          <c:dLblPos val="outEnd"/>
          <c:showLegendKey val="0"/>
          <c:showVal val="1"/>
          <c:showCatName val="0"/>
          <c:showSerName val="0"/>
          <c:showPercent val="0"/>
          <c:showBubbleSize val="0"/>
        </c:dLbls>
        <c:gapWidth val="219"/>
        <c:overlap val="-27"/>
        <c:axId val="935253055"/>
        <c:axId val="935253535"/>
      </c:barChart>
      <c:catAx>
        <c:axId val="935253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935253535"/>
        <c:crosses val="autoZero"/>
        <c:auto val="1"/>
        <c:lblAlgn val="ctr"/>
        <c:lblOffset val="100"/>
        <c:noMultiLvlLbl val="0"/>
      </c:catAx>
      <c:valAx>
        <c:axId val="9352535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93525305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2-1AB2-44D8-9E08-2D18D9FA589F}"/>
              </c:ext>
            </c:extLst>
          </c:dPt>
          <c:dPt>
            <c:idx val="1"/>
            <c:invertIfNegative val="0"/>
            <c:bubble3D val="0"/>
            <c:spPr>
              <a:solidFill>
                <a:srgbClr val="0070C0"/>
              </a:solidFill>
              <a:ln>
                <a:noFill/>
              </a:ln>
              <a:effectLst/>
            </c:spPr>
            <c:extLst>
              <c:ext xmlns:c16="http://schemas.microsoft.com/office/drawing/2014/chart" uri="{C3380CC4-5D6E-409C-BE32-E72D297353CC}">
                <c16:uniqueId val="{00000001-1AB2-44D8-9E08-2D18D9FA589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Hoja1!$A$23:$A$24</c:f>
              <c:strCache>
                <c:ptCount val="2"/>
                <c:pt idx="0">
                  <c:v>Programado</c:v>
                </c:pt>
                <c:pt idx="1">
                  <c:v>Avance</c:v>
                </c:pt>
              </c:strCache>
            </c:strRef>
          </c:cat>
          <c:val>
            <c:numRef>
              <c:f>Hoja1!$B$23:$B$24</c:f>
              <c:numCache>
                <c:formatCode>General</c:formatCode>
                <c:ptCount val="2"/>
                <c:pt idx="0">
                  <c:v>1</c:v>
                </c:pt>
                <c:pt idx="1">
                  <c:v>1</c:v>
                </c:pt>
              </c:numCache>
            </c:numRef>
          </c:val>
          <c:extLst>
            <c:ext xmlns:c16="http://schemas.microsoft.com/office/drawing/2014/chart" uri="{C3380CC4-5D6E-409C-BE32-E72D297353CC}">
              <c16:uniqueId val="{00000000-1AB2-44D8-9E08-2D18D9FA589F}"/>
            </c:ext>
          </c:extLst>
        </c:ser>
        <c:dLbls>
          <c:dLblPos val="outEnd"/>
          <c:showLegendKey val="0"/>
          <c:showVal val="1"/>
          <c:showCatName val="0"/>
          <c:showSerName val="0"/>
          <c:showPercent val="0"/>
          <c:showBubbleSize val="0"/>
        </c:dLbls>
        <c:gapWidth val="219"/>
        <c:overlap val="-27"/>
        <c:axId val="970653919"/>
        <c:axId val="970654399"/>
      </c:barChart>
      <c:catAx>
        <c:axId val="970653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970654399"/>
        <c:crosses val="autoZero"/>
        <c:auto val="1"/>
        <c:lblAlgn val="ctr"/>
        <c:lblOffset val="100"/>
        <c:noMultiLvlLbl val="0"/>
      </c:catAx>
      <c:valAx>
        <c:axId val="9706543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97065391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5973-4019-B80C-B9D6A51B03CE}"/>
              </c:ext>
            </c:extLst>
          </c:dPt>
          <c:dPt>
            <c:idx val="1"/>
            <c:invertIfNegative val="0"/>
            <c:bubble3D val="0"/>
            <c:spPr>
              <a:solidFill>
                <a:srgbClr val="0070C0"/>
              </a:solidFill>
              <a:ln>
                <a:noFill/>
              </a:ln>
              <a:effectLst/>
            </c:spPr>
            <c:extLst>
              <c:ext xmlns:c16="http://schemas.microsoft.com/office/drawing/2014/chart" uri="{C3380CC4-5D6E-409C-BE32-E72D297353CC}">
                <c16:uniqueId val="{00000002-5973-4019-B80C-B9D6A51B03C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Hoja2!$A$1:$A$2</c:f>
              <c:strCache>
                <c:ptCount val="2"/>
                <c:pt idx="0">
                  <c:v>Programado</c:v>
                </c:pt>
                <c:pt idx="1">
                  <c:v>Avance</c:v>
                </c:pt>
              </c:strCache>
            </c:strRef>
          </c:cat>
          <c:val>
            <c:numRef>
              <c:f>Hoja2!$B$1:$B$2</c:f>
              <c:numCache>
                <c:formatCode>General</c:formatCode>
                <c:ptCount val="2"/>
                <c:pt idx="0">
                  <c:v>1</c:v>
                </c:pt>
                <c:pt idx="1">
                  <c:v>1</c:v>
                </c:pt>
              </c:numCache>
            </c:numRef>
          </c:val>
          <c:extLst>
            <c:ext xmlns:c16="http://schemas.microsoft.com/office/drawing/2014/chart" uri="{C3380CC4-5D6E-409C-BE32-E72D297353CC}">
              <c16:uniqueId val="{00000000-5973-4019-B80C-B9D6A51B03CE}"/>
            </c:ext>
          </c:extLst>
        </c:ser>
        <c:dLbls>
          <c:dLblPos val="outEnd"/>
          <c:showLegendKey val="0"/>
          <c:showVal val="1"/>
          <c:showCatName val="0"/>
          <c:showSerName val="0"/>
          <c:showPercent val="0"/>
          <c:showBubbleSize val="0"/>
        </c:dLbls>
        <c:gapWidth val="219"/>
        <c:overlap val="-27"/>
        <c:axId val="968062527"/>
        <c:axId val="968061567"/>
      </c:barChart>
      <c:catAx>
        <c:axId val="968062527"/>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968061567"/>
        <c:crosses val="autoZero"/>
        <c:auto val="1"/>
        <c:lblAlgn val="ctr"/>
        <c:lblOffset val="100"/>
        <c:noMultiLvlLbl val="0"/>
      </c:catAx>
      <c:valAx>
        <c:axId val="96806156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96806252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2-3BA3-4995-8869-33512ACA2906}"/>
              </c:ext>
            </c:extLst>
          </c:dPt>
          <c:dPt>
            <c:idx val="1"/>
            <c:invertIfNegative val="0"/>
            <c:bubble3D val="0"/>
            <c:spPr>
              <a:solidFill>
                <a:srgbClr val="0070C0"/>
              </a:solidFill>
              <a:ln>
                <a:noFill/>
              </a:ln>
              <a:effectLst/>
            </c:spPr>
            <c:extLst>
              <c:ext xmlns:c16="http://schemas.microsoft.com/office/drawing/2014/chart" uri="{C3380CC4-5D6E-409C-BE32-E72D297353CC}">
                <c16:uniqueId val="{00000001-3BA3-4995-8869-33512ACA290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Hoja2!$A$21:$A$22</c:f>
              <c:strCache>
                <c:ptCount val="2"/>
                <c:pt idx="0">
                  <c:v>Programado</c:v>
                </c:pt>
                <c:pt idx="1">
                  <c:v>Avance</c:v>
                </c:pt>
              </c:strCache>
            </c:strRef>
          </c:cat>
          <c:val>
            <c:numRef>
              <c:f>Hoja2!$B$21:$B$22</c:f>
              <c:numCache>
                <c:formatCode>General</c:formatCode>
                <c:ptCount val="2"/>
                <c:pt idx="0">
                  <c:v>0.25</c:v>
                </c:pt>
                <c:pt idx="1">
                  <c:v>0.25</c:v>
                </c:pt>
              </c:numCache>
            </c:numRef>
          </c:val>
          <c:extLst>
            <c:ext xmlns:c16="http://schemas.microsoft.com/office/drawing/2014/chart" uri="{C3380CC4-5D6E-409C-BE32-E72D297353CC}">
              <c16:uniqueId val="{00000000-3BA3-4995-8869-33512ACA2906}"/>
            </c:ext>
          </c:extLst>
        </c:ser>
        <c:dLbls>
          <c:dLblPos val="outEnd"/>
          <c:showLegendKey val="0"/>
          <c:showVal val="1"/>
          <c:showCatName val="0"/>
          <c:showSerName val="0"/>
          <c:showPercent val="0"/>
          <c:showBubbleSize val="0"/>
        </c:dLbls>
        <c:gapWidth val="219"/>
        <c:overlap val="-27"/>
        <c:axId val="933621183"/>
        <c:axId val="933619743"/>
      </c:barChart>
      <c:catAx>
        <c:axId val="933621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933619743"/>
        <c:crosses val="autoZero"/>
        <c:auto val="1"/>
        <c:lblAlgn val="ctr"/>
        <c:lblOffset val="100"/>
        <c:noMultiLvlLbl val="0"/>
      </c:catAx>
      <c:valAx>
        <c:axId val="93361974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93362118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2-95E9-4BE7-A199-930AD25F7507}"/>
              </c:ext>
            </c:extLst>
          </c:dPt>
          <c:dPt>
            <c:idx val="1"/>
            <c:invertIfNegative val="0"/>
            <c:bubble3D val="0"/>
            <c:spPr>
              <a:solidFill>
                <a:srgbClr val="0070C0"/>
              </a:solidFill>
              <a:ln>
                <a:noFill/>
              </a:ln>
              <a:effectLst/>
            </c:spPr>
            <c:extLst>
              <c:ext xmlns:c16="http://schemas.microsoft.com/office/drawing/2014/chart" uri="{C3380CC4-5D6E-409C-BE32-E72D297353CC}">
                <c16:uniqueId val="{00000001-95E9-4BE7-A199-930AD25F750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Hoja2!$A$33:$A$34</c:f>
              <c:strCache>
                <c:ptCount val="2"/>
                <c:pt idx="0">
                  <c:v>Programado</c:v>
                </c:pt>
                <c:pt idx="1">
                  <c:v>Avance</c:v>
                </c:pt>
              </c:strCache>
            </c:strRef>
          </c:cat>
          <c:val>
            <c:numRef>
              <c:f>Hoja2!$B$33:$B$34</c:f>
              <c:numCache>
                <c:formatCode>General</c:formatCode>
                <c:ptCount val="2"/>
                <c:pt idx="0">
                  <c:v>0.75</c:v>
                </c:pt>
                <c:pt idx="1">
                  <c:v>0.75</c:v>
                </c:pt>
              </c:numCache>
            </c:numRef>
          </c:val>
          <c:extLst>
            <c:ext xmlns:c16="http://schemas.microsoft.com/office/drawing/2014/chart" uri="{C3380CC4-5D6E-409C-BE32-E72D297353CC}">
              <c16:uniqueId val="{00000000-95E9-4BE7-A199-930AD25F7507}"/>
            </c:ext>
          </c:extLst>
        </c:ser>
        <c:dLbls>
          <c:dLblPos val="outEnd"/>
          <c:showLegendKey val="0"/>
          <c:showVal val="1"/>
          <c:showCatName val="0"/>
          <c:showSerName val="0"/>
          <c:showPercent val="0"/>
          <c:showBubbleSize val="0"/>
        </c:dLbls>
        <c:gapWidth val="219"/>
        <c:overlap val="-27"/>
        <c:axId val="938026559"/>
        <c:axId val="938025119"/>
      </c:barChart>
      <c:catAx>
        <c:axId val="9380265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938025119"/>
        <c:crosses val="autoZero"/>
        <c:auto val="1"/>
        <c:lblAlgn val="ctr"/>
        <c:lblOffset val="100"/>
        <c:noMultiLvlLbl val="0"/>
      </c:catAx>
      <c:valAx>
        <c:axId val="9380251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93802655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A4C5-40CE-A1CF-9348DD04B79E}"/>
              </c:ext>
            </c:extLst>
          </c:dPt>
          <c:dPt>
            <c:idx val="1"/>
            <c:invertIfNegative val="0"/>
            <c:bubble3D val="0"/>
            <c:spPr>
              <a:solidFill>
                <a:srgbClr val="0070C0"/>
              </a:solidFill>
              <a:ln>
                <a:noFill/>
              </a:ln>
              <a:effectLst/>
            </c:spPr>
            <c:extLst>
              <c:ext xmlns:c16="http://schemas.microsoft.com/office/drawing/2014/chart" uri="{C3380CC4-5D6E-409C-BE32-E72D297353CC}">
                <c16:uniqueId val="{00000003-A4C5-40CE-A1CF-9348DD04B79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Hoja2!$A$33:$A$34</c:f>
              <c:strCache>
                <c:ptCount val="2"/>
                <c:pt idx="0">
                  <c:v>Programado</c:v>
                </c:pt>
                <c:pt idx="1">
                  <c:v>Avance</c:v>
                </c:pt>
              </c:strCache>
            </c:strRef>
          </c:cat>
          <c:val>
            <c:numRef>
              <c:f>Hoja2!$B$33:$B$34</c:f>
              <c:numCache>
                <c:formatCode>General</c:formatCode>
                <c:ptCount val="2"/>
                <c:pt idx="0">
                  <c:v>0.75</c:v>
                </c:pt>
                <c:pt idx="1">
                  <c:v>0.75</c:v>
                </c:pt>
              </c:numCache>
            </c:numRef>
          </c:val>
          <c:extLst>
            <c:ext xmlns:c16="http://schemas.microsoft.com/office/drawing/2014/chart" uri="{C3380CC4-5D6E-409C-BE32-E72D297353CC}">
              <c16:uniqueId val="{00000004-A4C5-40CE-A1CF-9348DD04B79E}"/>
            </c:ext>
          </c:extLst>
        </c:ser>
        <c:dLbls>
          <c:dLblPos val="outEnd"/>
          <c:showLegendKey val="0"/>
          <c:showVal val="1"/>
          <c:showCatName val="0"/>
          <c:showSerName val="0"/>
          <c:showPercent val="0"/>
          <c:showBubbleSize val="0"/>
        </c:dLbls>
        <c:gapWidth val="219"/>
        <c:overlap val="-27"/>
        <c:axId val="938026559"/>
        <c:axId val="938025119"/>
      </c:barChart>
      <c:catAx>
        <c:axId val="9380265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938025119"/>
        <c:crosses val="autoZero"/>
        <c:auto val="1"/>
        <c:lblAlgn val="ctr"/>
        <c:lblOffset val="100"/>
        <c:noMultiLvlLbl val="0"/>
      </c:catAx>
      <c:valAx>
        <c:axId val="9380251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93802655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E713-4FC9-8B84-121BBE53E369}"/>
              </c:ext>
            </c:extLst>
          </c:dPt>
          <c:dPt>
            <c:idx val="1"/>
            <c:invertIfNegative val="0"/>
            <c:bubble3D val="0"/>
            <c:spPr>
              <a:solidFill>
                <a:srgbClr val="0070C0"/>
              </a:solidFill>
              <a:ln>
                <a:noFill/>
              </a:ln>
              <a:effectLst/>
            </c:spPr>
            <c:extLst>
              <c:ext xmlns:c16="http://schemas.microsoft.com/office/drawing/2014/chart" uri="{C3380CC4-5D6E-409C-BE32-E72D297353CC}">
                <c16:uniqueId val="{00000002-E713-4FC9-8B84-121BBE53E36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Hoja2!$A$45:$A$46</c:f>
              <c:strCache>
                <c:ptCount val="2"/>
                <c:pt idx="0">
                  <c:v>Programado</c:v>
                </c:pt>
                <c:pt idx="1">
                  <c:v>Avance</c:v>
                </c:pt>
              </c:strCache>
            </c:strRef>
          </c:cat>
          <c:val>
            <c:numRef>
              <c:f>Hoja2!$B$45:$B$46</c:f>
              <c:numCache>
                <c:formatCode>General</c:formatCode>
                <c:ptCount val="2"/>
                <c:pt idx="0">
                  <c:v>0.3</c:v>
                </c:pt>
                <c:pt idx="1">
                  <c:v>0.3</c:v>
                </c:pt>
              </c:numCache>
            </c:numRef>
          </c:val>
          <c:extLst>
            <c:ext xmlns:c16="http://schemas.microsoft.com/office/drawing/2014/chart" uri="{C3380CC4-5D6E-409C-BE32-E72D297353CC}">
              <c16:uniqueId val="{00000000-E713-4FC9-8B84-121BBE53E369}"/>
            </c:ext>
          </c:extLst>
        </c:ser>
        <c:dLbls>
          <c:dLblPos val="outEnd"/>
          <c:showLegendKey val="0"/>
          <c:showVal val="1"/>
          <c:showCatName val="0"/>
          <c:showSerName val="0"/>
          <c:showPercent val="0"/>
          <c:showBubbleSize val="0"/>
        </c:dLbls>
        <c:gapWidth val="219"/>
        <c:overlap val="-27"/>
        <c:axId val="964945903"/>
        <c:axId val="964947343"/>
      </c:barChart>
      <c:catAx>
        <c:axId val="9649459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964947343"/>
        <c:crosses val="autoZero"/>
        <c:auto val="1"/>
        <c:lblAlgn val="ctr"/>
        <c:lblOffset val="100"/>
        <c:noMultiLvlLbl val="0"/>
      </c:catAx>
      <c:valAx>
        <c:axId val="96494734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96494590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EDB8-4686-84CC-8ACBBB328F16}"/>
              </c:ext>
            </c:extLst>
          </c:dPt>
          <c:dPt>
            <c:idx val="1"/>
            <c:invertIfNegative val="0"/>
            <c:bubble3D val="0"/>
            <c:spPr>
              <a:solidFill>
                <a:srgbClr val="0070C0"/>
              </a:solidFill>
              <a:ln>
                <a:noFill/>
              </a:ln>
              <a:effectLst/>
            </c:spPr>
            <c:extLst>
              <c:ext xmlns:c16="http://schemas.microsoft.com/office/drawing/2014/chart" uri="{C3380CC4-5D6E-409C-BE32-E72D297353CC}">
                <c16:uniqueId val="{00000003-EDB8-4686-84CC-8ACBBB328F1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Hoja2!$A$45:$A$46</c:f>
              <c:strCache>
                <c:ptCount val="2"/>
                <c:pt idx="0">
                  <c:v>Programado</c:v>
                </c:pt>
                <c:pt idx="1">
                  <c:v>Avance</c:v>
                </c:pt>
              </c:strCache>
            </c:strRef>
          </c:cat>
          <c:val>
            <c:numRef>
              <c:f>Hoja2!$B$45:$B$46</c:f>
              <c:numCache>
                <c:formatCode>General</c:formatCode>
                <c:ptCount val="2"/>
                <c:pt idx="0">
                  <c:v>0.3</c:v>
                </c:pt>
                <c:pt idx="1">
                  <c:v>0.3</c:v>
                </c:pt>
              </c:numCache>
            </c:numRef>
          </c:val>
          <c:extLst>
            <c:ext xmlns:c16="http://schemas.microsoft.com/office/drawing/2014/chart" uri="{C3380CC4-5D6E-409C-BE32-E72D297353CC}">
              <c16:uniqueId val="{00000004-EDB8-4686-84CC-8ACBBB328F16}"/>
            </c:ext>
          </c:extLst>
        </c:ser>
        <c:dLbls>
          <c:dLblPos val="outEnd"/>
          <c:showLegendKey val="0"/>
          <c:showVal val="1"/>
          <c:showCatName val="0"/>
          <c:showSerName val="0"/>
          <c:showPercent val="0"/>
          <c:showBubbleSize val="0"/>
        </c:dLbls>
        <c:gapWidth val="219"/>
        <c:overlap val="-27"/>
        <c:axId val="964945903"/>
        <c:axId val="964947343"/>
      </c:barChart>
      <c:catAx>
        <c:axId val="9649459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964947343"/>
        <c:crosses val="autoZero"/>
        <c:auto val="1"/>
        <c:lblAlgn val="ctr"/>
        <c:lblOffset val="100"/>
        <c:noMultiLvlLbl val="0"/>
      </c:catAx>
      <c:valAx>
        <c:axId val="96494734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96494590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C000"/>
            </a:solidFill>
            <a:ln>
              <a:noFill/>
            </a:ln>
            <a:effectLst/>
          </c:spPr>
          <c:invertIfNegative val="0"/>
          <c:dPt>
            <c:idx val="1"/>
            <c:invertIfNegative val="0"/>
            <c:bubble3D val="0"/>
            <c:spPr>
              <a:solidFill>
                <a:srgbClr val="0070C0"/>
              </a:solidFill>
              <a:ln>
                <a:noFill/>
              </a:ln>
              <a:effectLst/>
            </c:spPr>
            <c:extLst>
              <c:ext xmlns:c16="http://schemas.microsoft.com/office/drawing/2014/chart" uri="{C3380CC4-5D6E-409C-BE32-E72D297353CC}">
                <c16:uniqueId val="{00000001-181C-495D-8522-34510559A77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Hoja2!$A$54:$A$55</c:f>
              <c:strCache>
                <c:ptCount val="2"/>
                <c:pt idx="0">
                  <c:v>Programado</c:v>
                </c:pt>
                <c:pt idx="1">
                  <c:v>Avance</c:v>
                </c:pt>
              </c:strCache>
            </c:strRef>
          </c:cat>
          <c:val>
            <c:numRef>
              <c:f>Hoja2!$B$54:$B$55</c:f>
              <c:numCache>
                <c:formatCode>General</c:formatCode>
                <c:ptCount val="2"/>
                <c:pt idx="0">
                  <c:v>0.02</c:v>
                </c:pt>
                <c:pt idx="1">
                  <c:v>0.02</c:v>
                </c:pt>
              </c:numCache>
            </c:numRef>
          </c:val>
          <c:extLst>
            <c:ext xmlns:c16="http://schemas.microsoft.com/office/drawing/2014/chart" uri="{C3380CC4-5D6E-409C-BE32-E72D297353CC}">
              <c16:uniqueId val="{00000000-181C-495D-8522-34510559A77C}"/>
            </c:ext>
          </c:extLst>
        </c:ser>
        <c:dLbls>
          <c:dLblPos val="outEnd"/>
          <c:showLegendKey val="0"/>
          <c:showVal val="1"/>
          <c:showCatName val="0"/>
          <c:showSerName val="0"/>
          <c:showPercent val="0"/>
          <c:showBubbleSize val="0"/>
        </c:dLbls>
        <c:gapWidth val="219"/>
        <c:overlap val="-27"/>
        <c:axId val="676554031"/>
        <c:axId val="676554511"/>
      </c:barChart>
      <c:catAx>
        <c:axId val="6765540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676554511"/>
        <c:crosses val="autoZero"/>
        <c:auto val="1"/>
        <c:lblAlgn val="ctr"/>
        <c:lblOffset val="100"/>
        <c:noMultiLvlLbl val="0"/>
      </c:catAx>
      <c:valAx>
        <c:axId val="6765545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67655403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FF00"/>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3-3FCD-4454-B6F9-65007E440E15}"/>
              </c:ext>
            </c:extLst>
          </c:dPt>
          <c:dPt>
            <c:idx val="1"/>
            <c:invertIfNegative val="0"/>
            <c:bubble3D val="0"/>
            <c:spPr>
              <a:solidFill>
                <a:srgbClr val="0070C0"/>
              </a:solidFill>
              <a:ln>
                <a:noFill/>
              </a:ln>
              <a:effectLst/>
            </c:spPr>
            <c:extLst>
              <c:ext xmlns:c16="http://schemas.microsoft.com/office/drawing/2014/chart" uri="{C3380CC4-5D6E-409C-BE32-E72D297353CC}">
                <c16:uniqueId val="{00000001-3FCD-4454-B6F9-65007E440E1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Hoja1!$A$1:$A$2</c:f>
              <c:strCache>
                <c:ptCount val="2"/>
                <c:pt idx="0">
                  <c:v>Programado</c:v>
                </c:pt>
                <c:pt idx="1">
                  <c:v>Avance</c:v>
                </c:pt>
              </c:strCache>
            </c:strRef>
          </c:cat>
          <c:val>
            <c:numRef>
              <c:f>Hoja1!$B$1:$B$2</c:f>
              <c:numCache>
                <c:formatCode>0%</c:formatCode>
                <c:ptCount val="2"/>
                <c:pt idx="0">
                  <c:v>1</c:v>
                </c:pt>
                <c:pt idx="1">
                  <c:v>1</c:v>
                </c:pt>
              </c:numCache>
            </c:numRef>
          </c:val>
          <c:extLst>
            <c:ext xmlns:c16="http://schemas.microsoft.com/office/drawing/2014/chart" uri="{C3380CC4-5D6E-409C-BE32-E72D297353CC}">
              <c16:uniqueId val="{00000002-3FCD-4454-B6F9-65007E440E15}"/>
            </c:ext>
          </c:extLst>
        </c:ser>
        <c:dLbls>
          <c:dLblPos val="outEnd"/>
          <c:showLegendKey val="0"/>
          <c:showVal val="1"/>
          <c:showCatName val="0"/>
          <c:showSerName val="0"/>
          <c:showPercent val="0"/>
          <c:showBubbleSize val="0"/>
        </c:dLbls>
        <c:gapWidth val="219"/>
        <c:overlap val="-27"/>
        <c:axId val="935253055"/>
        <c:axId val="935253535"/>
      </c:barChart>
      <c:catAx>
        <c:axId val="935253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935253535"/>
        <c:crosses val="autoZero"/>
        <c:auto val="1"/>
        <c:lblAlgn val="ctr"/>
        <c:lblOffset val="100"/>
        <c:noMultiLvlLbl val="0"/>
      </c:catAx>
      <c:valAx>
        <c:axId val="9352535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93525305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FF00"/>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816C-44D3-92E2-035BBA2EBD05}"/>
              </c:ext>
            </c:extLst>
          </c:dPt>
          <c:dPt>
            <c:idx val="1"/>
            <c:invertIfNegative val="0"/>
            <c:bubble3D val="0"/>
            <c:spPr>
              <a:solidFill>
                <a:srgbClr val="0070C0"/>
              </a:solidFill>
              <a:ln>
                <a:noFill/>
              </a:ln>
              <a:effectLst/>
            </c:spPr>
            <c:extLst>
              <c:ext xmlns:c16="http://schemas.microsoft.com/office/drawing/2014/chart" uri="{C3380CC4-5D6E-409C-BE32-E72D297353CC}">
                <c16:uniqueId val="{00000003-816C-44D3-92E2-035BBA2EBD0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Hoja1!$A$1:$A$2</c:f>
              <c:strCache>
                <c:ptCount val="2"/>
                <c:pt idx="0">
                  <c:v>Programado</c:v>
                </c:pt>
                <c:pt idx="1">
                  <c:v>Avance</c:v>
                </c:pt>
              </c:strCache>
            </c:strRef>
          </c:cat>
          <c:val>
            <c:numRef>
              <c:f>Hoja1!$B$1:$B$2</c:f>
              <c:numCache>
                <c:formatCode>0%</c:formatCode>
                <c:ptCount val="2"/>
                <c:pt idx="0">
                  <c:v>1</c:v>
                </c:pt>
                <c:pt idx="1">
                  <c:v>1</c:v>
                </c:pt>
              </c:numCache>
            </c:numRef>
          </c:val>
          <c:extLst>
            <c:ext xmlns:c16="http://schemas.microsoft.com/office/drawing/2014/chart" uri="{C3380CC4-5D6E-409C-BE32-E72D297353CC}">
              <c16:uniqueId val="{00000004-816C-44D3-92E2-035BBA2EBD05}"/>
            </c:ext>
          </c:extLst>
        </c:ser>
        <c:dLbls>
          <c:dLblPos val="outEnd"/>
          <c:showLegendKey val="0"/>
          <c:showVal val="1"/>
          <c:showCatName val="0"/>
          <c:showSerName val="0"/>
          <c:showPercent val="0"/>
          <c:showBubbleSize val="0"/>
        </c:dLbls>
        <c:gapWidth val="219"/>
        <c:overlap val="-27"/>
        <c:axId val="935253055"/>
        <c:axId val="935253535"/>
      </c:barChart>
      <c:catAx>
        <c:axId val="935253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935253535"/>
        <c:crosses val="autoZero"/>
        <c:auto val="1"/>
        <c:lblAlgn val="ctr"/>
        <c:lblOffset val="100"/>
        <c:noMultiLvlLbl val="0"/>
      </c:catAx>
      <c:valAx>
        <c:axId val="9352535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93525305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2-64FE-4847-93C1-922F0C59B39D}"/>
              </c:ext>
            </c:extLst>
          </c:dPt>
          <c:dPt>
            <c:idx val="1"/>
            <c:invertIfNegative val="0"/>
            <c:bubble3D val="0"/>
            <c:spPr>
              <a:solidFill>
                <a:srgbClr val="0070C0"/>
              </a:solidFill>
              <a:ln>
                <a:noFill/>
              </a:ln>
              <a:effectLst/>
            </c:spPr>
            <c:extLst>
              <c:ext xmlns:c16="http://schemas.microsoft.com/office/drawing/2014/chart" uri="{C3380CC4-5D6E-409C-BE32-E72D297353CC}">
                <c16:uniqueId val="{00000001-64FE-4847-93C1-922F0C59B39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Hoja2!$A$64:$A$65</c:f>
              <c:strCache>
                <c:ptCount val="2"/>
                <c:pt idx="0">
                  <c:v>Programado</c:v>
                </c:pt>
                <c:pt idx="1">
                  <c:v>Avance</c:v>
                </c:pt>
              </c:strCache>
            </c:strRef>
          </c:cat>
          <c:val>
            <c:numRef>
              <c:f>Hoja2!$B$64:$B$65</c:f>
              <c:numCache>
                <c:formatCode>General</c:formatCode>
                <c:ptCount val="2"/>
                <c:pt idx="0">
                  <c:v>1.06</c:v>
                </c:pt>
                <c:pt idx="1">
                  <c:v>1.06</c:v>
                </c:pt>
              </c:numCache>
            </c:numRef>
          </c:val>
          <c:extLst>
            <c:ext xmlns:c16="http://schemas.microsoft.com/office/drawing/2014/chart" uri="{C3380CC4-5D6E-409C-BE32-E72D297353CC}">
              <c16:uniqueId val="{00000000-64FE-4847-93C1-922F0C59B39D}"/>
            </c:ext>
          </c:extLst>
        </c:ser>
        <c:dLbls>
          <c:dLblPos val="outEnd"/>
          <c:showLegendKey val="0"/>
          <c:showVal val="1"/>
          <c:showCatName val="0"/>
          <c:showSerName val="0"/>
          <c:showPercent val="0"/>
          <c:showBubbleSize val="0"/>
        </c:dLbls>
        <c:gapWidth val="219"/>
        <c:overlap val="-27"/>
        <c:axId val="994999743"/>
        <c:axId val="995000703"/>
      </c:barChart>
      <c:catAx>
        <c:axId val="9949997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995000703"/>
        <c:crosses val="autoZero"/>
        <c:auto val="1"/>
        <c:lblAlgn val="ctr"/>
        <c:lblOffset val="100"/>
        <c:noMultiLvlLbl val="0"/>
      </c:catAx>
      <c:valAx>
        <c:axId val="9950007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99499974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FF00"/>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F7C9-4677-868A-44CF5A68697F}"/>
              </c:ext>
            </c:extLst>
          </c:dPt>
          <c:dPt>
            <c:idx val="1"/>
            <c:invertIfNegative val="0"/>
            <c:bubble3D val="0"/>
            <c:spPr>
              <a:solidFill>
                <a:srgbClr val="0070C0"/>
              </a:solidFill>
              <a:ln>
                <a:noFill/>
              </a:ln>
              <a:effectLst/>
            </c:spPr>
            <c:extLst>
              <c:ext xmlns:c16="http://schemas.microsoft.com/office/drawing/2014/chart" uri="{C3380CC4-5D6E-409C-BE32-E72D297353CC}">
                <c16:uniqueId val="{00000003-F7C9-4677-868A-44CF5A68697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Hoja1!$A$1:$A$2</c:f>
              <c:strCache>
                <c:ptCount val="2"/>
                <c:pt idx="0">
                  <c:v>Programado</c:v>
                </c:pt>
                <c:pt idx="1">
                  <c:v>Avance</c:v>
                </c:pt>
              </c:strCache>
            </c:strRef>
          </c:cat>
          <c:val>
            <c:numRef>
              <c:f>Hoja1!$B$1:$B$2</c:f>
              <c:numCache>
                <c:formatCode>0%</c:formatCode>
                <c:ptCount val="2"/>
                <c:pt idx="0">
                  <c:v>1</c:v>
                </c:pt>
                <c:pt idx="1">
                  <c:v>1</c:v>
                </c:pt>
              </c:numCache>
            </c:numRef>
          </c:val>
          <c:extLst>
            <c:ext xmlns:c16="http://schemas.microsoft.com/office/drawing/2014/chart" uri="{C3380CC4-5D6E-409C-BE32-E72D297353CC}">
              <c16:uniqueId val="{00000004-F7C9-4677-868A-44CF5A68697F}"/>
            </c:ext>
          </c:extLst>
        </c:ser>
        <c:dLbls>
          <c:dLblPos val="outEnd"/>
          <c:showLegendKey val="0"/>
          <c:showVal val="1"/>
          <c:showCatName val="0"/>
          <c:showSerName val="0"/>
          <c:showPercent val="0"/>
          <c:showBubbleSize val="0"/>
        </c:dLbls>
        <c:gapWidth val="219"/>
        <c:overlap val="-27"/>
        <c:axId val="935253055"/>
        <c:axId val="935253535"/>
      </c:barChart>
      <c:catAx>
        <c:axId val="935253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935253535"/>
        <c:crosses val="autoZero"/>
        <c:auto val="1"/>
        <c:lblAlgn val="ctr"/>
        <c:lblOffset val="100"/>
        <c:noMultiLvlLbl val="0"/>
      </c:catAx>
      <c:valAx>
        <c:axId val="9352535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93525305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2-2B13-4C74-87C3-46973F055B66}"/>
              </c:ext>
            </c:extLst>
          </c:dPt>
          <c:dPt>
            <c:idx val="1"/>
            <c:invertIfNegative val="0"/>
            <c:bubble3D val="0"/>
            <c:spPr>
              <a:solidFill>
                <a:srgbClr val="0070C0"/>
              </a:solidFill>
              <a:ln>
                <a:noFill/>
              </a:ln>
              <a:effectLst/>
            </c:spPr>
            <c:extLst>
              <c:ext xmlns:c16="http://schemas.microsoft.com/office/drawing/2014/chart" uri="{C3380CC4-5D6E-409C-BE32-E72D297353CC}">
                <c16:uniqueId val="{00000001-2B13-4C74-87C3-46973F055B6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Hoja2!$A$78:$A$79</c:f>
              <c:strCache>
                <c:ptCount val="2"/>
                <c:pt idx="0">
                  <c:v>Programado</c:v>
                </c:pt>
                <c:pt idx="1">
                  <c:v>Avance</c:v>
                </c:pt>
              </c:strCache>
            </c:strRef>
          </c:cat>
          <c:val>
            <c:numRef>
              <c:f>Hoja2!$B$78:$B$79</c:f>
              <c:numCache>
                <c:formatCode>General</c:formatCode>
                <c:ptCount val="2"/>
                <c:pt idx="0">
                  <c:v>35</c:v>
                </c:pt>
                <c:pt idx="1">
                  <c:v>35</c:v>
                </c:pt>
              </c:numCache>
            </c:numRef>
          </c:val>
          <c:extLst>
            <c:ext xmlns:c16="http://schemas.microsoft.com/office/drawing/2014/chart" uri="{C3380CC4-5D6E-409C-BE32-E72D297353CC}">
              <c16:uniqueId val="{00000000-2B13-4C74-87C3-46973F055B66}"/>
            </c:ext>
          </c:extLst>
        </c:ser>
        <c:dLbls>
          <c:dLblPos val="outEnd"/>
          <c:showLegendKey val="0"/>
          <c:showVal val="1"/>
          <c:showCatName val="0"/>
          <c:showSerName val="0"/>
          <c:showPercent val="0"/>
          <c:showBubbleSize val="0"/>
        </c:dLbls>
        <c:gapWidth val="219"/>
        <c:overlap val="-27"/>
        <c:axId val="981190351"/>
        <c:axId val="981186991"/>
      </c:barChart>
      <c:catAx>
        <c:axId val="9811903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981186991"/>
        <c:crosses val="autoZero"/>
        <c:auto val="1"/>
        <c:lblAlgn val="ctr"/>
        <c:lblOffset val="100"/>
        <c:noMultiLvlLbl val="0"/>
      </c:catAx>
      <c:valAx>
        <c:axId val="9811869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98119035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178515054948328E-2"/>
          <c:y val="8.4443695100318447E-2"/>
          <c:w val="0.85744104215208106"/>
          <c:h val="0.7942091002567031"/>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CE9F-4450-AF38-0A9458ABD12C}"/>
              </c:ext>
            </c:extLst>
          </c:dPt>
          <c:dPt>
            <c:idx val="1"/>
            <c:invertIfNegative val="0"/>
            <c:bubble3D val="0"/>
            <c:spPr>
              <a:solidFill>
                <a:srgbClr val="0070C0"/>
              </a:solidFill>
              <a:ln>
                <a:noFill/>
              </a:ln>
              <a:effectLst/>
            </c:spPr>
            <c:extLst>
              <c:ext xmlns:c16="http://schemas.microsoft.com/office/drawing/2014/chart" uri="{C3380CC4-5D6E-409C-BE32-E72D297353CC}">
                <c16:uniqueId val="{00000002-CE9F-4450-AF38-0A9458ABD12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Hoja2!$A$91:$A$92</c:f>
              <c:strCache>
                <c:ptCount val="2"/>
                <c:pt idx="0">
                  <c:v>Programado</c:v>
                </c:pt>
                <c:pt idx="1">
                  <c:v>Avance</c:v>
                </c:pt>
              </c:strCache>
            </c:strRef>
          </c:cat>
          <c:val>
            <c:numRef>
              <c:f>Hoja2!$B$91:$B$92</c:f>
              <c:numCache>
                <c:formatCode>General</c:formatCode>
                <c:ptCount val="2"/>
                <c:pt idx="0">
                  <c:v>40</c:v>
                </c:pt>
                <c:pt idx="1">
                  <c:v>40</c:v>
                </c:pt>
              </c:numCache>
            </c:numRef>
          </c:val>
          <c:extLst>
            <c:ext xmlns:c16="http://schemas.microsoft.com/office/drawing/2014/chart" uri="{C3380CC4-5D6E-409C-BE32-E72D297353CC}">
              <c16:uniqueId val="{00000000-CE9F-4450-AF38-0A9458ABD12C}"/>
            </c:ext>
          </c:extLst>
        </c:ser>
        <c:dLbls>
          <c:dLblPos val="outEnd"/>
          <c:showLegendKey val="0"/>
          <c:showVal val="1"/>
          <c:showCatName val="0"/>
          <c:showSerName val="0"/>
          <c:showPercent val="0"/>
          <c:showBubbleSize val="0"/>
        </c:dLbls>
        <c:gapWidth val="219"/>
        <c:overlap val="-27"/>
        <c:axId val="983365711"/>
        <c:axId val="983367151"/>
      </c:barChart>
      <c:catAx>
        <c:axId val="983365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983367151"/>
        <c:crosses val="autoZero"/>
        <c:auto val="1"/>
        <c:lblAlgn val="ctr"/>
        <c:lblOffset val="100"/>
        <c:noMultiLvlLbl val="0"/>
      </c:catAx>
      <c:valAx>
        <c:axId val="98336715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98336571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dLblPos val="outEnd"/>
          <c:showLegendKey val="0"/>
          <c:showVal val="1"/>
          <c:showCatName val="0"/>
          <c:showSerName val="0"/>
          <c:showPercent val="0"/>
          <c:showBubbleSize val="0"/>
        </c:dLbls>
        <c:gapWidth val="219"/>
        <c:overlap val="-27"/>
        <c:axId val="1409304639"/>
        <c:axId val="1409292639"/>
      </c:barChart>
      <c:catAx>
        <c:axId val="14093046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409292639"/>
        <c:crosses val="autoZero"/>
        <c:auto val="1"/>
        <c:lblAlgn val="ctr"/>
        <c:lblOffset val="100"/>
        <c:noMultiLvlLbl val="0"/>
      </c:catAx>
      <c:valAx>
        <c:axId val="140929263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40930463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FF00"/>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3-11E8-4424-8740-5A59633B1D88}"/>
              </c:ext>
            </c:extLst>
          </c:dPt>
          <c:dPt>
            <c:idx val="1"/>
            <c:invertIfNegative val="0"/>
            <c:bubble3D val="0"/>
            <c:spPr>
              <a:solidFill>
                <a:srgbClr val="0070C0"/>
              </a:solidFill>
              <a:ln>
                <a:noFill/>
              </a:ln>
              <a:effectLst/>
            </c:spPr>
            <c:extLst>
              <c:ext xmlns:c16="http://schemas.microsoft.com/office/drawing/2014/chart" uri="{C3380CC4-5D6E-409C-BE32-E72D297353CC}">
                <c16:uniqueId val="{00000001-11E8-4424-8740-5A59633B1D8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Hoja1!$A$1:$A$2</c:f>
              <c:strCache>
                <c:ptCount val="2"/>
                <c:pt idx="0">
                  <c:v>Programado</c:v>
                </c:pt>
                <c:pt idx="1">
                  <c:v>Avance</c:v>
                </c:pt>
              </c:strCache>
            </c:strRef>
          </c:cat>
          <c:val>
            <c:numRef>
              <c:f>Hoja1!$B$1:$B$2</c:f>
              <c:numCache>
                <c:formatCode>0%</c:formatCode>
                <c:ptCount val="2"/>
                <c:pt idx="0">
                  <c:v>1</c:v>
                </c:pt>
                <c:pt idx="1">
                  <c:v>1</c:v>
                </c:pt>
              </c:numCache>
            </c:numRef>
          </c:val>
          <c:extLst>
            <c:ext xmlns:c16="http://schemas.microsoft.com/office/drawing/2014/chart" uri="{C3380CC4-5D6E-409C-BE32-E72D297353CC}">
              <c16:uniqueId val="{00000002-11E8-4424-8740-5A59633B1D88}"/>
            </c:ext>
          </c:extLst>
        </c:ser>
        <c:dLbls>
          <c:dLblPos val="outEnd"/>
          <c:showLegendKey val="0"/>
          <c:showVal val="1"/>
          <c:showCatName val="0"/>
          <c:showSerName val="0"/>
          <c:showPercent val="0"/>
          <c:showBubbleSize val="0"/>
        </c:dLbls>
        <c:gapWidth val="219"/>
        <c:overlap val="-27"/>
        <c:axId val="935253055"/>
        <c:axId val="935253535"/>
      </c:barChart>
      <c:catAx>
        <c:axId val="935253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935253535"/>
        <c:crosses val="autoZero"/>
        <c:auto val="1"/>
        <c:lblAlgn val="ctr"/>
        <c:lblOffset val="100"/>
        <c:noMultiLvlLbl val="0"/>
      </c:catAx>
      <c:valAx>
        <c:axId val="9352535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93525305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67F1-4213-A40A-355068C4BF73}"/>
              </c:ext>
            </c:extLst>
          </c:dPt>
          <c:dPt>
            <c:idx val="1"/>
            <c:invertIfNegative val="0"/>
            <c:bubble3D val="0"/>
            <c:spPr>
              <a:solidFill>
                <a:srgbClr val="0070C0"/>
              </a:solidFill>
              <a:ln>
                <a:noFill/>
              </a:ln>
              <a:effectLst/>
            </c:spPr>
            <c:extLst>
              <c:ext xmlns:c16="http://schemas.microsoft.com/office/drawing/2014/chart" uri="{C3380CC4-5D6E-409C-BE32-E72D297353CC}">
                <c16:uniqueId val="{00000002-67F1-4213-A40A-355068C4BF7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Hoja1!$A$41:$A$42</c:f>
              <c:strCache>
                <c:ptCount val="2"/>
                <c:pt idx="0">
                  <c:v>Programado</c:v>
                </c:pt>
                <c:pt idx="1">
                  <c:v>Avance</c:v>
                </c:pt>
              </c:strCache>
            </c:strRef>
          </c:cat>
          <c:val>
            <c:numRef>
              <c:f>Hoja1!$B$41:$B$42</c:f>
              <c:numCache>
                <c:formatCode>0%</c:formatCode>
                <c:ptCount val="2"/>
                <c:pt idx="0">
                  <c:v>0.35</c:v>
                </c:pt>
                <c:pt idx="1">
                  <c:v>0.35</c:v>
                </c:pt>
              </c:numCache>
            </c:numRef>
          </c:val>
          <c:extLst>
            <c:ext xmlns:c16="http://schemas.microsoft.com/office/drawing/2014/chart" uri="{C3380CC4-5D6E-409C-BE32-E72D297353CC}">
              <c16:uniqueId val="{00000000-67F1-4213-A40A-355068C4BF73}"/>
            </c:ext>
          </c:extLst>
        </c:ser>
        <c:dLbls>
          <c:dLblPos val="outEnd"/>
          <c:showLegendKey val="0"/>
          <c:showVal val="1"/>
          <c:showCatName val="0"/>
          <c:showSerName val="0"/>
          <c:showPercent val="0"/>
          <c:showBubbleSize val="0"/>
        </c:dLbls>
        <c:gapWidth val="219"/>
        <c:overlap val="-27"/>
        <c:axId val="969848799"/>
        <c:axId val="969849759"/>
      </c:barChart>
      <c:catAx>
        <c:axId val="969848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969849759"/>
        <c:crosses val="autoZero"/>
        <c:auto val="1"/>
        <c:lblAlgn val="ctr"/>
        <c:lblOffset val="100"/>
        <c:noMultiLvlLbl val="0"/>
      </c:catAx>
      <c:valAx>
        <c:axId val="96984975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96984879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dLblPos val="outEnd"/>
          <c:showLegendKey val="0"/>
          <c:showVal val="1"/>
          <c:showCatName val="0"/>
          <c:showSerName val="0"/>
          <c:showPercent val="0"/>
          <c:showBubbleSize val="0"/>
        </c:dLbls>
        <c:gapWidth val="219"/>
        <c:overlap val="-27"/>
        <c:axId val="1409307039"/>
        <c:axId val="1409290719"/>
      </c:barChart>
      <c:catAx>
        <c:axId val="1409307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409290719"/>
        <c:crosses val="autoZero"/>
        <c:auto val="1"/>
        <c:lblAlgn val="ctr"/>
        <c:lblOffset val="100"/>
        <c:noMultiLvlLbl val="0"/>
      </c:catAx>
      <c:valAx>
        <c:axId val="140929071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409307039"/>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C000"/>
            </a:solidFill>
            <a:ln>
              <a:noFill/>
            </a:ln>
            <a:effectLst/>
          </c:spPr>
          <c:invertIfNegative val="0"/>
          <c:dPt>
            <c:idx val="1"/>
            <c:invertIfNegative val="0"/>
            <c:bubble3D val="0"/>
            <c:spPr>
              <a:solidFill>
                <a:srgbClr val="0070C0"/>
              </a:solidFill>
              <a:ln>
                <a:noFill/>
              </a:ln>
              <a:effectLst/>
            </c:spPr>
            <c:extLst>
              <c:ext xmlns:c16="http://schemas.microsoft.com/office/drawing/2014/chart" uri="{C3380CC4-5D6E-409C-BE32-E72D297353CC}">
                <c16:uniqueId val="{00000001-CAE7-4822-AE84-7FCEF108243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Hoja1!$A$1:$A$2</c:f>
              <c:strCache>
                <c:ptCount val="2"/>
                <c:pt idx="0">
                  <c:v>Programado</c:v>
                </c:pt>
                <c:pt idx="1">
                  <c:v>Avance</c:v>
                </c:pt>
              </c:strCache>
            </c:strRef>
          </c:cat>
          <c:val>
            <c:numRef>
              <c:f>Hoja1!$B$1:$B$2</c:f>
              <c:numCache>
                <c:formatCode>0%</c:formatCode>
                <c:ptCount val="2"/>
                <c:pt idx="0">
                  <c:v>1</c:v>
                </c:pt>
                <c:pt idx="1">
                  <c:v>1</c:v>
                </c:pt>
              </c:numCache>
            </c:numRef>
          </c:val>
          <c:extLst>
            <c:ext xmlns:c16="http://schemas.microsoft.com/office/drawing/2014/chart" uri="{C3380CC4-5D6E-409C-BE32-E72D297353CC}">
              <c16:uniqueId val="{00000002-CAE7-4822-AE84-7FCEF1082432}"/>
            </c:ext>
          </c:extLst>
        </c:ser>
        <c:dLbls>
          <c:dLblPos val="outEnd"/>
          <c:showLegendKey val="0"/>
          <c:showVal val="1"/>
          <c:showCatName val="0"/>
          <c:showSerName val="0"/>
          <c:showPercent val="0"/>
          <c:showBubbleSize val="0"/>
        </c:dLbls>
        <c:gapWidth val="219"/>
        <c:overlap val="-27"/>
        <c:axId val="935253055"/>
        <c:axId val="935253535"/>
      </c:barChart>
      <c:catAx>
        <c:axId val="935253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935253535"/>
        <c:crosses val="autoZero"/>
        <c:auto val="1"/>
        <c:lblAlgn val="ctr"/>
        <c:lblOffset val="100"/>
        <c:noMultiLvlLbl val="0"/>
      </c:catAx>
      <c:valAx>
        <c:axId val="9352535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93525305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C000"/>
            </a:solidFill>
            <a:ln>
              <a:noFill/>
            </a:ln>
            <a:effectLst/>
          </c:spPr>
          <c:invertIfNegative val="0"/>
          <c:dPt>
            <c:idx val="1"/>
            <c:invertIfNegative val="0"/>
            <c:bubble3D val="0"/>
            <c:spPr>
              <a:solidFill>
                <a:srgbClr val="0070C0"/>
              </a:solidFill>
              <a:ln>
                <a:noFill/>
              </a:ln>
              <a:effectLst/>
            </c:spPr>
            <c:extLst>
              <c:ext xmlns:c16="http://schemas.microsoft.com/office/drawing/2014/chart" uri="{C3380CC4-5D6E-409C-BE32-E72D297353CC}">
                <c16:uniqueId val="{00000001-54AE-4E7A-8A07-FB3810AC243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Hoja1!$A$58:$A$59</c:f>
              <c:strCache>
                <c:ptCount val="2"/>
                <c:pt idx="0">
                  <c:v>Programado</c:v>
                </c:pt>
                <c:pt idx="1">
                  <c:v>Avance</c:v>
                </c:pt>
              </c:strCache>
            </c:strRef>
          </c:cat>
          <c:val>
            <c:numRef>
              <c:f>Hoja1!$B$58:$B$59</c:f>
              <c:numCache>
                <c:formatCode>General</c:formatCode>
                <c:ptCount val="2"/>
                <c:pt idx="0">
                  <c:v>0.3</c:v>
                </c:pt>
                <c:pt idx="1">
                  <c:v>0.3</c:v>
                </c:pt>
              </c:numCache>
            </c:numRef>
          </c:val>
          <c:extLst>
            <c:ext xmlns:c16="http://schemas.microsoft.com/office/drawing/2014/chart" uri="{C3380CC4-5D6E-409C-BE32-E72D297353CC}">
              <c16:uniqueId val="{00000000-54AE-4E7A-8A07-FB3810AC243A}"/>
            </c:ext>
          </c:extLst>
        </c:ser>
        <c:dLbls>
          <c:dLblPos val="outEnd"/>
          <c:showLegendKey val="0"/>
          <c:showVal val="1"/>
          <c:showCatName val="0"/>
          <c:showSerName val="0"/>
          <c:showPercent val="0"/>
          <c:showBubbleSize val="0"/>
        </c:dLbls>
        <c:gapWidth val="219"/>
        <c:overlap val="-27"/>
        <c:axId val="981156927"/>
        <c:axId val="981156447"/>
      </c:barChart>
      <c:catAx>
        <c:axId val="9811569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981156447"/>
        <c:crosses val="autoZero"/>
        <c:auto val="1"/>
        <c:lblAlgn val="ctr"/>
        <c:lblOffset val="100"/>
        <c:noMultiLvlLbl val="0"/>
      </c:catAx>
      <c:valAx>
        <c:axId val="9811564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98115692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FF00"/>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3-1573-4DD2-81DC-9F8245E3D237}"/>
              </c:ext>
            </c:extLst>
          </c:dPt>
          <c:dPt>
            <c:idx val="1"/>
            <c:invertIfNegative val="0"/>
            <c:bubble3D val="0"/>
            <c:spPr>
              <a:solidFill>
                <a:srgbClr val="0070C0"/>
              </a:solidFill>
              <a:ln>
                <a:noFill/>
              </a:ln>
              <a:effectLst/>
            </c:spPr>
            <c:extLst>
              <c:ext xmlns:c16="http://schemas.microsoft.com/office/drawing/2014/chart" uri="{C3380CC4-5D6E-409C-BE32-E72D297353CC}">
                <c16:uniqueId val="{00000001-1573-4DD2-81DC-9F8245E3D23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Hoja1!$A$1:$A$2</c:f>
              <c:strCache>
                <c:ptCount val="2"/>
                <c:pt idx="0">
                  <c:v>Programado</c:v>
                </c:pt>
                <c:pt idx="1">
                  <c:v>Avance</c:v>
                </c:pt>
              </c:strCache>
            </c:strRef>
          </c:cat>
          <c:val>
            <c:numRef>
              <c:f>Hoja1!$B$1:$B$2</c:f>
              <c:numCache>
                <c:formatCode>0%</c:formatCode>
                <c:ptCount val="2"/>
                <c:pt idx="0">
                  <c:v>1</c:v>
                </c:pt>
                <c:pt idx="1">
                  <c:v>1</c:v>
                </c:pt>
              </c:numCache>
            </c:numRef>
          </c:val>
          <c:extLst>
            <c:ext xmlns:c16="http://schemas.microsoft.com/office/drawing/2014/chart" uri="{C3380CC4-5D6E-409C-BE32-E72D297353CC}">
              <c16:uniqueId val="{00000002-1573-4DD2-81DC-9F8245E3D237}"/>
            </c:ext>
          </c:extLst>
        </c:ser>
        <c:dLbls>
          <c:dLblPos val="outEnd"/>
          <c:showLegendKey val="0"/>
          <c:showVal val="1"/>
          <c:showCatName val="0"/>
          <c:showSerName val="0"/>
          <c:showPercent val="0"/>
          <c:showBubbleSize val="0"/>
        </c:dLbls>
        <c:gapWidth val="219"/>
        <c:overlap val="-27"/>
        <c:axId val="935253055"/>
        <c:axId val="935253535"/>
      </c:barChart>
      <c:catAx>
        <c:axId val="935253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935253535"/>
        <c:crosses val="autoZero"/>
        <c:auto val="1"/>
        <c:lblAlgn val="ctr"/>
        <c:lblOffset val="100"/>
        <c:noMultiLvlLbl val="0"/>
      </c:catAx>
      <c:valAx>
        <c:axId val="9352535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93525305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EB09B3-20D7-4407-BE72-B74F7CE68225}" type="datetimeFigureOut">
              <a:rPr lang="es-CO" smtClean="0"/>
              <a:t>22/01/2026</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875972-6F66-473F-AF13-CBC9236EC265}" type="slidenum">
              <a:rPr lang="es-CO" smtClean="0"/>
              <a:t>‹Nº›</a:t>
            </a:fld>
            <a:endParaRPr lang="es-CO"/>
          </a:p>
        </p:txBody>
      </p:sp>
    </p:spTree>
    <p:extLst>
      <p:ext uri="{BB962C8B-B14F-4D97-AF65-F5344CB8AC3E}">
        <p14:creationId xmlns:p14="http://schemas.microsoft.com/office/powerpoint/2010/main" val="2290483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FB9BA3-CC18-0CFF-54D2-8D73FB497E7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12CE44E-FE07-3A56-A63B-B6DB0001D59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30EDB2A6-3015-2F7A-3A3D-DB5369DC89EA}"/>
              </a:ext>
            </a:extLst>
          </p:cNvPr>
          <p:cNvSpPr>
            <a:spLocks noGrp="1"/>
          </p:cNvSpPr>
          <p:nvPr>
            <p:ph type="body" idx="1"/>
          </p:nvPr>
        </p:nvSpPr>
        <p:spPr/>
        <p:txBody>
          <a:bodyPr/>
          <a:lstStyle/>
          <a:p>
            <a:endParaRPr lang="es-CO" dirty="0"/>
          </a:p>
        </p:txBody>
      </p:sp>
      <p:sp>
        <p:nvSpPr>
          <p:cNvPr id="4" name="Marcador de número de diapositiva 3">
            <a:extLst>
              <a:ext uri="{FF2B5EF4-FFF2-40B4-BE49-F238E27FC236}">
                <a16:creationId xmlns:a16="http://schemas.microsoft.com/office/drawing/2014/main" id="{1A4F0492-D95B-3CD6-CFBE-6750ECD682D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C74A3A-4F7D-C04F-8A71-B6AAC9AA61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91597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40771E8B-6CA5-40B2-8038-0E112F3DAC1C}" type="datetimeFigureOut">
              <a:rPr lang="es-ES" smtClean="0"/>
              <a:t>22/01/2026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288191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22/01/2026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541863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22/01/2026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215096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ido 02">
    <p:spTree>
      <p:nvGrpSpPr>
        <p:cNvPr id="1" name=""/>
        <p:cNvGrpSpPr/>
        <p:nvPr/>
      </p:nvGrpSpPr>
      <p:grpSpPr>
        <a:xfrm>
          <a:off x="0" y="0"/>
          <a:ext cx="0" cy="0"/>
          <a:chOff x="0" y="0"/>
          <a:chExt cx="0" cy="0"/>
        </a:xfrm>
      </p:grpSpPr>
      <p:pic>
        <p:nvPicPr>
          <p:cNvPr id="3" name="Google Shape;138;p18"/>
          <p:cNvPicPr preferRelativeResize="0"/>
          <p:nvPr userDrawn="1"/>
        </p:nvPicPr>
        <p:blipFill>
          <a:blip r:embed="rId2">
            <a:alphaModFix/>
          </a:blip>
          <a:stretch>
            <a:fillRect/>
          </a:stretch>
        </p:blipFill>
        <p:spPr>
          <a:xfrm>
            <a:off x="0" y="0"/>
            <a:ext cx="12192000" cy="8125975"/>
          </a:xfrm>
          <a:prstGeom prst="rect">
            <a:avLst/>
          </a:prstGeom>
          <a:noFill/>
          <a:ln>
            <a:noFill/>
          </a:ln>
        </p:spPr>
      </p:pic>
      <p:sp>
        <p:nvSpPr>
          <p:cNvPr id="4" name="Google Shape;140;p18"/>
          <p:cNvSpPr/>
          <p:nvPr userDrawn="1"/>
        </p:nvSpPr>
        <p:spPr>
          <a:xfrm flipH="1">
            <a:off x="10943672" y="3130062"/>
            <a:ext cx="1245319" cy="5004808"/>
          </a:xfrm>
          <a:prstGeom prst="rtTriangle">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9" name="Google Shape;152;p19"/>
          <p:cNvPicPr preferRelativeResize="0"/>
          <p:nvPr userDrawn="1"/>
        </p:nvPicPr>
        <p:blipFill>
          <a:blip r:embed="rId3"/>
          <a:stretch>
            <a:fillRect/>
          </a:stretch>
        </p:blipFill>
        <p:spPr>
          <a:xfrm>
            <a:off x="11097909" y="7576474"/>
            <a:ext cx="1103614" cy="375229"/>
          </a:xfrm>
          <a:prstGeom prst="rect">
            <a:avLst/>
          </a:prstGeom>
          <a:noFill/>
          <a:ln>
            <a:noFill/>
          </a:ln>
        </p:spPr>
      </p:pic>
      <p:sp>
        <p:nvSpPr>
          <p:cNvPr id="10" name="Google Shape;97;p14"/>
          <p:cNvSpPr/>
          <p:nvPr userDrawn="1"/>
        </p:nvSpPr>
        <p:spPr>
          <a:xfrm rot="10800000">
            <a:off x="10956223" y="-8896"/>
            <a:ext cx="1245300" cy="3232741"/>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x-none">
                <a:latin typeface="Calibri"/>
                <a:ea typeface="Calibri"/>
                <a:cs typeface="Calibri"/>
                <a:sym typeface="Calibri"/>
              </a:rPr>
              <a:t> </a:t>
            </a:r>
            <a:endParaRPr>
              <a:latin typeface="Calibri"/>
              <a:ea typeface="Calibri"/>
              <a:cs typeface="Calibri"/>
              <a:sym typeface="Calibri"/>
            </a:endParaRPr>
          </a:p>
        </p:txBody>
      </p:sp>
    </p:spTree>
    <p:extLst>
      <p:ext uri="{BB962C8B-B14F-4D97-AF65-F5344CB8AC3E}">
        <p14:creationId xmlns:p14="http://schemas.microsoft.com/office/powerpoint/2010/main" val="3523240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ido">
    <p:spTree>
      <p:nvGrpSpPr>
        <p:cNvPr id="1" name=""/>
        <p:cNvGrpSpPr/>
        <p:nvPr/>
      </p:nvGrpSpPr>
      <p:grpSpPr>
        <a:xfrm>
          <a:off x="0" y="0"/>
          <a:ext cx="0" cy="0"/>
          <a:chOff x="0" y="0"/>
          <a:chExt cx="0" cy="0"/>
        </a:xfrm>
      </p:grpSpPr>
      <p:pic>
        <p:nvPicPr>
          <p:cNvPr id="10" name="Google Shape;138;p18"/>
          <p:cNvPicPr preferRelativeResize="0"/>
          <p:nvPr userDrawn="1"/>
        </p:nvPicPr>
        <p:blipFill>
          <a:blip r:embed="rId2">
            <a:alphaModFix/>
          </a:blip>
          <a:stretch>
            <a:fillRect/>
          </a:stretch>
        </p:blipFill>
        <p:spPr>
          <a:xfrm>
            <a:off x="0" y="1"/>
            <a:ext cx="12192000" cy="8125975"/>
          </a:xfrm>
          <a:prstGeom prst="rect">
            <a:avLst/>
          </a:prstGeom>
          <a:noFill/>
          <a:ln>
            <a:noFill/>
          </a:ln>
        </p:spPr>
      </p:pic>
      <p:sp>
        <p:nvSpPr>
          <p:cNvPr id="4" name="Google Shape;140;p18"/>
          <p:cNvSpPr/>
          <p:nvPr userDrawn="1"/>
        </p:nvSpPr>
        <p:spPr>
          <a:xfrm flipH="1">
            <a:off x="10946682" y="2532552"/>
            <a:ext cx="1245319" cy="4325448"/>
          </a:xfrm>
          <a:prstGeom prst="rtTriangle">
            <a:avLst/>
          </a:prstGeom>
          <a:solidFill>
            <a:srgbClr val="FF0000"/>
          </a:solidFill>
          <a:ln>
            <a:noFill/>
          </a:ln>
        </p:spPr>
        <p:txBody>
          <a:bodyPr spcFirstLastPara="1" wrap="square" lIns="91423" tIns="91423" rIns="91423" bIns="91423" anchor="ctr" anchorCtr="0">
            <a:noAutofit/>
          </a:bodyPr>
          <a:lstStyle/>
          <a:p>
            <a:pPr marL="0" lvl="0" indent="0" algn="ctr" rtl="0">
              <a:spcBef>
                <a:spcPts val="0"/>
              </a:spcBef>
              <a:spcAft>
                <a:spcPts val="0"/>
              </a:spcAft>
              <a:buNone/>
            </a:pPr>
            <a:endParaRPr sz="2900">
              <a:latin typeface="Calibri"/>
              <a:ea typeface="Calibri"/>
              <a:cs typeface="Calibri"/>
              <a:sym typeface="Calibri"/>
            </a:endParaRPr>
          </a:p>
        </p:txBody>
      </p:sp>
      <p:sp>
        <p:nvSpPr>
          <p:cNvPr id="5" name="Google Shape;141;p18"/>
          <p:cNvSpPr/>
          <p:nvPr userDrawn="1"/>
        </p:nvSpPr>
        <p:spPr>
          <a:xfrm rot="10800000">
            <a:off x="10946682" y="304"/>
            <a:ext cx="1245319" cy="2532249"/>
          </a:xfrm>
          <a:prstGeom prst="rtTriangle">
            <a:avLst/>
          </a:prstGeom>
          <a:solidFill>
            <a:srgbClr val="CC0000"/>
          </a:solidFill>
          <a:ln>
            <a:noFill/>
          </a:ln>
        </p:spPr>
        <p:txBody>
          <a:bodyPr spcFirstLastPara="1" wrap="square" lIns="91423" tIns="91423" rIns="91423" bIns="91423" anchor="ctr" anchorCtr="0">
            <a:noAutofit/>
          </a:bodyPr>
          <a:lstStyle/>
          <a:p>
            <a:pPr marL="0" lvl="0" indent="0" algn="ctr" rtl="0">
              <a:spcBef>
                <a:spcPts val="0"/>
              </a:spcBef>
              <a:spcAft>
                <a:spcPts val="0"/>
              </a:spcAft>
              <a:buNone/>
            </a:pPr>
            <a:r>
              <a:rPr lang="x-none" sz="2900">
                <a:latin typeface="Calibri"/>
                <a:ea typeface="Calibri"/>
                <a:cs typeface="Calibri"/>
                <a:sym typeface="Calibri"/>
              </a:rPr>
              <a:t> </a:t>
            </a:r>
            <a:endParaRPr sz="2900">
              <a:latin typeface="Calibri"/>
              <a:ea typeface="Calibri"/>
              <a:cs typeface="Calibri"/>
              <a:sym typeface="Calibri"/>
            </a:endParaRPr>
          </a:p>
        </p:txBody>
      </p:sp>
      <p:pic>
        <p:nvPicPr>
          <p:cNvPr id="9" name="Google Shape;152;p19"/>
          <p:cNvPicPr preferRelativeResize="0"/>
          <p:nvPr userDrawn="1"/>
        </p:nvPicPr>
        <p:blipFill>
          <a:blip r:embed="rId3"/>
          <a:stretch>
            <a:fillRect/>
          </a:stretch>
        </p:blipFill>
        <p:spPr>
          <a:xfrm>
            <a:off x="11040404" y="6390954"/>
            <a:ext cx="1103614" cy="375229"/>
          </a:xfrm>
          <a:prstGeom prst="rect">
            <a:avLst/>
          </a:prstGeom>
          <a:noFill/>
          <a:ln>
            <a:noFill/>
          </a:ln>
        </p:spPr>
      </p:pic>
      <p:sp>
        <p:nvSpPr>
          <p:cNvPr id="2" name="Marcador de texto 2">
            <a:extLst>
              <a:ext uri="{FF2B5EF4-FFF2-40B4-BE49-F238E27FC236}">
                <a16:creationId xmlns:a16="http://schemas.microsoft.com/office/drawing/2014/main" id="{16E2FB50-6E05-7DAD-C77F-8C3008E11CF8}"/>
              </a:ext>
            </a:extLst>
          </p:cNvPr>
          <p:cNvSpPr>
            <a:spLocks noGrp="1"/>
          </p:cNvSpPr>
          <p:nvPr>
            <p:ph type="body" sz="quarter" idx="11" hasCustomPrompt="1"/>
          </p:nvPr>
        </p:nvSpPr>
        <p:spPr>
          <a:xfrm>
            <a:off x="491981" y="372776"/>
            <a:ext cx="6397499" cy="1012825"/>
          </a:xfrm>
          <a:prstGeom prst="rect">
            <a:avLst/>
          </a:prstGeom>
        </p:spPr>
        <p:txBody>
          <a:bodyPr/>
          <a:lstStyle>
            <a:lvl1pPr marL="0" indent="0" algn="l">
              <a:buNone/>
              <a:defRPr sz="5700" b="1">
                <a:solidFill>
                  <a:srgbClr val="CC0000"/>
                </a:solidFill>
                <a:latin typeface="Oswald" pitchFamily="2" charset="77"/>
              </a:defRPr>
            </a:lvl1pPr>
          </a:lstStyle>
          <a:p>
            <a:pPr lvl="0"/>
            <a:r>
              <a:rPr lang="es-CO"/>
              <a:t>TITULO</a:t>
            </a:r>
          </a:p>
        </p:txBody>
      </p:sp>
    </p:spTree>
    <p:extLst>
      <p:ext uri="{BB962C8B-B14F-4D97-AF65-F5344CB8AC3E}">
        <p14:creationId xmlns:p14="http://schemas.microsoft.com/office/powerpoint/2010/main" val="3312336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ido 02">
    <p:spTree>
      <p:nvGrpSpPr>
        <p:cNvPr id="1" name=""/>
        <p:cNvGrpSpPr/>
        <p:nvPr/>
      </p:nvGrpSpPr>
      <p:grpSpPr>
        <a:xfrm>
          <a:off x="0" y="0"/>
          <a:ext cx="0" cy="0"/>
          <a:chOff x="0" y="0"/>
          <a:chExt cx="0" cy="0"/>
        </a:xfrm>
      </p:grpSpPr>
      <p:pic>
        <p:nvPicPr>
          <p:cNvPr id="3" name="Google Shape;138;p18"/>
          <p:cNvPicPr preferRelativeResize="0"/>
          <p:nvPr userDrawn="1"/>
        </p:nvPicPr>
        <p:blipFill>
          <a:blip r:embed="rId2">
            <a:alphaModFix/>
          </a:blip>
          <a:stretch>
            <a:fillRect/>
          </a:stretch>
        </p:blipFill>
        <p:spPr>
          <a:xfrm>
            <a:off x="0" y="1"/>
            <a:ext cx="12192000" cy="8125975"/>
          </a:xfrm>
          <a:prstGeom prst="rect">
            <a:avLst/>
          </a:prstGeom>
          <a:noFill/>
          <a:ln>
            <a:noFill/>
          </a:ln>
        </p:spPr>
      </p:pic>
      <p:sp>
        <p:nvSpPr>
          <p:cNvPr id="4" name="Google Shape;140;p18"/>
          <p:cNvSpPr/>
          <p:nvPr userDrawn="1"/>
        </p:nvSpPr>
        <p:spPr>
          <a:xfrm flipH="1">
            <a:off x="10946682" y="2532552"/>
            <a:ext cx="1245319" cy="4325448"/>
          </a:xfrm>
          <a:prstGeom prst="rtTriangle">
            <a:avLst/>
          </a:prstGeom>
          <a:solidFill>
            <a:srgbClr val="FF0000"/>
          </a:solidFill>
          <a:ln>
            <a:noFill/>
          </a:ln>
        </p:spPr>
        <p:txBody>
          <a:bodyPr spcFirstLastPara="1" wrap="square" lIns="91423" tIns="91423" rIns="91423" bIns="91423" anchor="ctr" anchorCtr="0">
            <a:noAutofit/>
          </a:bodyPr>
          <a:lstStyle/>
          <a:p>
            <a:pPr marL="0" lvl="0" indent="0" algn="ctr" rtl="0">
              <a:spcBef>
                <a:spcPts val="0"/>
              </a:spcBef>
              <a:spcAft>
                <a:spcPts val="0"/>
              </a:spcAft>
              <a:buNone/>
            </a:pPr>
            <a:endParaRPr sz="2900">
              <a:latin typeface="Calibri"/>
              <a:ea typeface="Calibri"/>
              <a:cs typeface="Calibri"/>
              <a:sym typeface="Calibri"/>
            </a:endParaRPr>
          </a:p>
        </p:txBody>
      </p:sp>
      <p:pic>
        <p:nvPicPr>
          <p:cNvPr id="9" name="Google Shape;152;p19"/>
          <p:cNvPicPr preferRelativeResize="0"/>
          <p:nvPr userDrawn="1"/>
        </p:nvPicPr>
        <p:blipFill>
          <a:blip r:embed="rId3"/>
          <a:stretch>
            <a:fillRect/>
          </a:stretch>
        </p:blipFill>
        <p:spPr>
          <a:xfrm>
            <a:off x="11014527" y="6382328"/>
            <a:ext cx="1103614" cy="375229"/>
          </a:xfrm>
          <a:prstGeom prst="rect">
            <a:avLst/>
          </a:prstGeom>
          <a:noFill/>
          <a:ln>
            <a:noFill/>
          </a:ln>
        </p:spPr>
      </p:pic>
      <p:sp>
        <p:nvSpPr>
          <p:cNvPr id="10" name="Google Shape;97;p14"/>
          <p:cNvSpPr/>
          <p:nvPr userDrawn="1"/>
        </p:nvSpPr>
        <p:spPr>
          <a:xfrm rot="10800000">
            <a:off x="10956223" y="-8895"/>
            <a:ext cx="1245300" cy="2532300"/>
          </a:xfrm>
          <a:prstGeom prst="rtTriangle">
            <a:avLst/>
          </a:prstGeom>
          <a:solidFill>
            <a:schemeClr val="accent4"/>
          </a:solidFill>
          <a:ln>
            <a:noFill/>
          </a:ln>
        </p:spPr>
        <p:txBody>
          <a:bodyPr spcFirstLastPara="1" wrap="square" lIns="91423" tIns="91423" rIns="91423" bIns="91423" anchor="ctr" anchorCtr="0">
            <a:noAutofit/>
          </a:bodyPr>
          <a:lstStyle/>
          <a:p>
            <a:pPr marL="0" lvl="0" indent="0" algn="ctr" rtl="0">
              <a:spcBef>
                <a:spcPts val="0"/>
              </a:spcBef>
              <a:spcAft>
                <a:spcPts val="0"/>
              </a:spcAft>
              <a:buNone/>
            </a:pPr>
            <a:r>
              <a:rPr lang="x-none" sz="2900">
                <a:latin typeface="Calibri"/>
                <a:ea typeface="Calibri"/>
                <a:cs typeface="Calibri"/>
                <a:sym typeface="Calibri"/>
              </a:rPr>
              <a:t> </a:t>
            </a:r>
            <a:endParaRPr sz="2900">
              <a:latin typeface="Calibri"/>
              <a:ea typeface="Calibri"/>
              <a:cs typeface="Calibri"/>
              <a:sym typeface="Calibri"/>
            </a:endParaRPr>
          </a:p>
        </p:txBody>
      </p:sp>
      <p:sp>
        <p:nvSpPr>
          <p:cNvPr id="5" name="Marcador de texto 2">
            <a:extLst>
              <a:ext uri="{FF2B5EF4-FFF2-40B4-BE49-F238E27FC236}">
                <a16:creationId xmlns:a16="http://schemas.microsoft.com/office/drawing/2014/main" id="{A30BF919-1C67-7267-80BE-B4CF276F1BA3}"/>
              </a:ext>
            </a:extLst>
          </p:cNvPr>
          <p:cNvSpPr>
            <a:spLocks noGrp="1"/>
          </p:cNvSpPr>
          <p:nvPr>
            <p:ph type="body" sz="quarter" idx="11" hasCustomPrompt="1"/>
          </p:nvPr>
        </p:nvSpPr>
        <p:spPr>
          <a:xfrm>
            <a:off x="391397" y="363632"/>
            <a:ext cx="6397499" cy="1012825"/>
          </a:xfrm>
          <a:prstGeom prst="rect">
            <a:avLst/>
          </a:prstGeom>
        </p:spPr>
        <p:txBody>
          <a:bodyPr/>
          <a:lstStyle>
            <a:lvl1pPr marL="0" indent="0" algn="l">
              <a:buNone/>
              <a:defRPr sz="5700" b="1">
                <a:solidFill>
                  <a:srgbClr val="CC0000"/>
                </a:solidFill>
                <a:latin typeface="Oswald" pitchFamily="2" charset="77"/>
              </a:defRPr>
            </a:lvl1pPr>
          </a:lstStyle>
          <a:p>
            <a:pPr lvl="0"/>
            <a:r>
              <a:rPr lang="es-CO"/>
              <a:t>TITULO</a:t>
            </a:r>
          </a:p>
        </p:txBody>
      </p:sp>
    </p:spTree>
    <p:extLst>
      <p:ext uri="{BB962C8B-B14F-4D97-AF65-F5344CB8AC3E}">
        <p14:creationId xmlns:p14="http://schemas.microsoft.com/office/powerpoint/2010/main" val="2346431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6" name="Google Shape;84;p13"/>
          <p:cNvSpPr/>
          <p:nvPr userDrawn="1"/>
        </p:nvSpPr>
        <p:spPr>
          <a:xfrm>
            <a:off x="0" y="-2125"/>
            <a:ext cx="12206700" cy="6857700"/>
          </a:xfrm>
          <a:prstGeom prst="rect">
            <a:avLst/>
          </a:prstGeom>
          <a:solidFill>
            <a:srgbClr val="E4032E"/>
          </a:solidFill>
          <a:ln>
            <a:noFill/>
          </a:ln>
        </p:spPr>
        <p:txBody>
          <a:bodyPr spcFirstLastPara="1" wrap="square" lIns="91423" tIns="91423" rIns="91423" bIns="91423" anchor="ctr" anchorCtr="0">
            <a:noAutofit/>
          </a:bodyPr>
          <a:lstStyle/>
          <a:p>
            <a:pPr marL="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5" name="Google Shape;120;p16"/>
          <p:cNvSpPr/>
          <p:nvPr userDrawn="1"/>
        </p:nvSpPr>
        <p:spPr>
          <a:xfrm flipH="1">
            <a:off x="0" y="0"/>
            <a:ext cx="6397500" cy="6858000"/>
          </a:xfrm>
          <a:prstGeom prst="parallelogram">
            <a:avLst>
              <a:gd name="adj" fmla="val 45538"/>
            </a:avLst>
          </a:prstGeom>
          <a:solidFill>
            <a:srgbClr val="CC0000"/>
          </a:solidFill>
          <a:ln>
            <a:noFill/>
          </a:ln>
        </p:spPr>
        <p:txBody>
          <a:bodyPr spcFirstLastPara="1" wrap="square" lIns="91423" tIns="91423" rIns="91423" bIns="91423" anchor="ctr" anchorCtr="0">
            <a:noAutofit/>
          </a:bodyPr>
          <a:lstStyle/>
          <a:p>
            <a:pPr marL="0" lvl="0" indent="0" algn="ctr" rtl="0">
              <a:spcBef>
                <a:spcPts val="0"/>
              </a:spcBef>
              <a:spcAft>
                <a:spcPts val="0"/>
              </a:spcAft>
              <a:buNone/>
            </a:pPr>
            <a:r>
              <a:rPr lang="x-none" sz="2900">
                <a:latin typeface="Calibri"/>
                <a:ea typeface="Calibri"/>
                <a:cs typeface="Calibri"/>
                <a:sym typeface="Calibri"/>
              </a:rPr>
              <a:t> </a:t>
            </a:r>
            <a:endParaRPr sz="2900">
              <a:latin typeface="Calibri"/>
              <a:ea typeface="Calibri"/>
              <a:cs typeface="Calibri"/>
              <a:sym typeface="Calibri"/>
            </a:endParaRPr>
          </a:p>
        </p:txBody>
      </p:sp>
      <p:sp>
        <p:nvSpPr>
          <p:cNvPr id="10" name="Google Shape;129;p17"/>
          <p:cNvSpPr/>
          <p:nvPr userDrawn="1"/>
        </p:nvSpPr>
        <p:spPr>
          <a:xfrm rot="10800000">
            <a:off x="10970259" y="0"/>
            <a:ext cx="1245300" cy="2532300"/>
          </a:xfrm>
          <a:prstGeom prst="rtTriangle">
            <a:avLst/>
          </a:prstGeom>
          <a:solidFill>
            <a:schemeClr val="accent4"/>
          </a:solidFill>
          <a:ln>
            <a:noFill/>
          </a:ln>
        </p:spPr>
        <p:txBody>
          <a:bodyPr spcFirstLastPara="1" wrap="square" lIns="91423" tIns="91423" rIns="91423" bIns="91423" anchor="ctr" anchorCtr="0">
            <a:noAutofit/>
          </a:bodyPr>
          <a:lstStyle/>
          <a:p>
            <a:pPr marL="0" lvl="0" indent="0" algn="ctr" rtl="0">
              <a:spcBef>
                <a:spcPts val="0"/>
              </a:spcBef>
              <a:spcAft>
                <a:spcPts val="0"/>
              </a:spcAft>
              <a:buNone/>
            </a:pPr>
            <a:r>
              <a:rPr lang="x-none" sz="2900">
                <a:latin typeface="Calibri"/>
                <a:ea typeface="Calibri"/>
                <a:cs typeface="Calibri"/>
                <a:sym typeface="Calibri"/>
              </a:rPr>
              <a:t> </a:t>
            </a:r>
            <a:endParaRPr sz="2900">
              <a:latin typeface="Calibri"/>
              <a:ea typeface="Calibri"/>
              <a:cs typeface="Calibri"/>
              <a:sym typeface="Calibri"/>
            </a:endParaRPr>
          </a:p>
        </p:txBody>
      </p:sp>
      <p:sp>
        <p:nvSpPr>
          <p:cNvPr id="11" name="Google Shape;117;p16"/>
          <p:cNvSpPr/>
          <p:nvPr userDrawn="1"/>
        </p:nvSpPr>
        <p:spPr>
          <a:xfrm flipH="1">
            <a:off x="10943683" y="2532197"/>
            <a:ext cx="1245300" cy="4325400"/>
          </a:xfrm>
          <a:prstGeom prst="rtTriangle">
            <a:avLst/>
          </a:prstGeom>
          <a:solidFill>
            <a:srgbClr val="FF0000"/>
          </a:solidFill>
          <a:ln>
            <a:noFill/>
          </a:ln>
        </p:spPr>
        <p:txBody>
          <a:bodyPr spcFirstLastPara="1" wrap="square" lIns="91423" tIns="91423" rIns="91423" bIns="91423" anchor="ctr" anchorCtr="0">
            <a:noAutofit/>
          </a:bodyPr>
          <a:lstStyle/>
          <a:p>
            <a:pPr marL="0" lvl="0" indent="0" algn="ctr" rtl="0">
              <a:spcBef>
                <a:spcPts val="0"/>
              </a:spcBef>
              <a:spcAft>
                <a:spcPts val="0"/>
              </a:spcAft>
              <a:buNone/>
            </a:pPr>
            <a:endParaRPr sz="2900">
              <a:latin typeface="Calibri"/>
              <a:ea typeface="Calibri"/>
              <a:cs typeface="Calibri"/>
              <a:sym typeface="Calibri"/>
            </a:endParaRPr>
          </a:p>
        </p:txBody>
      </p:sp>
      <p:pic>
        <p:nvPicPr>
          <p:cNvPr id="12" name="Google Shape;152;p19"/>
          <p:cNvPicPr preferRelativeResize="0"/>
          <p:nvPr userDrawn="1"/>
        </p:nvPicPr>
        <p:blipFill>
          <a:blip r:embed="rId2"/>
          <a:stretch>
            <a:fillRect/>
          </a:stretch>
        </p:blipFill>
        <p:spPr>
          <a:xfrm>
            <a:off x="11040404" y="6390954"/>
            <a:ext cx="1103614" cy="375229"/>
          </a:xfrm>
          <a:prstGeom prst="rect">
            <a:avLst/>
          </a:prstGeom>
          <a:noFill/>
          <a:ln>
            <a:noFill/>
          </a:ln>
        </p:spPr>
      </p:pic>
      <p:sp>
        <p:nvSpPr>
          <p:cNvPr id="2" name="Marcador de texto 2">
            <a:extLst>
              <a:ext uri="{FF2B5EF4-FFF2-40B4-BE49-F238E27FC236}">
                <a16:creationId xmlns:a16="http://schemas.microsoft.com/office/drawing/2014/main" id="{6B7F8AFD-852E-ACFB-627F-521860B1F09E}"/>
              </a:ext>
            </a:extLst>
          </p:cNvPr>
          <p:cNvSpPr>
            <a:spLocks noGrp="1"/>
          </p:cNvSpPr>
          <p:nvPr>
            <p:ph type="body" sz="quarter" idx="11" hasCustomPrompt="1"/>
          </p:nvPr>
        </p:nvSpPr>
        <p:spPr>
          <a:xfrm>
            <a:off x="2897252" y="2449015"/>
            <a:ext cx="6397499" cy="1012825"/>
          </a:xfrm>
          <a:prstGeom prst="rect">
            <a:avLst/>
          </a:prstGeom>
        </p:spPr>
        <p:txBody>
          <a:bodyPr/>
          <a:lstStyle>
            <a:lvl1pPr marL="0" indent="0" algn="ctr">
              <a:buNone/>
              <a:defRPr sz="5700" b="1">
                <a:solidFill>
                  <a:schemeClr val="bg1"/>
                </a:solidFill>
                <a:latin typeface="Oswald" pitchFamily="2" charset="77"/>
              </a:defRPr>
            </a:lvl1pPr>
          </a:lstStyle>
          <a:p>
            <a:pPr lvl="0"/>
            <a:r>
              <a:rPr lang="es-CO"/>
              <a:t>TITULO ABCDEFGHI</a:t>
            </a:r>
          </a:p>
        </p:txBody>
      </p:sp>
      <p:sp>
        <p:nvSpPr>
          <p:cNvPr id="3" name="Marcador de texto 2">
            <a:extLst>
              <a:ext uri="{FF2B5EF4-FFF2-40B4-BE49-F238E27FC236}">
                <a16:creationId xmlns:a16="http://schemas.microsoft.com/office/drawing/2014/main" id="{B4C14127-75FF-747B-9C9E-52E2978C055D}"/>
              </a:ext>
            </a:extLst>
          </p:cNvPr>
          <p:cNvSpPr>
            <a:spLocks noGrp="1"/>
          </p:cNvSpPr>
          <p:nvPr>
            <p:ph type="body" sz="quarter" idx="12" hasCustomPrompt="1"/>
          </p:nvPr>
        </p:nvSpPr>
        <p:spPr>
          <a:xfrm>
            <a:off x="2897251" y="3579077"/>
            <a:ext cx="6397499" cy="1012825"/>
          </a:xfrm>
          <a:prstGeom prst="rect">
            <a:avLst/>
          </a:prstGeom>
        </p:spPr>
        <p:txBody>
          <a:bodyPr/>
          <a:lstStyle>
            <a:lvl1pPr marL="0" indent="0" algn="ctr">
              <a:buNone/>
              <a:defRPr sz="5700" b="1">
                <a:solidFill>
                  <a:schemeClr val="bg1"/>
                </a:solidFill>
                <a:latin typeface="Oswald" pitchFamily="2" charset="77"/>
              </a:defRPr>
            </a:lvl1pPr>
          </a:lstStyle>
          <a:p>
            <a:pPr marL="0" lvl="0" indent="0" algn="ctr" rtl="0">
              <a:spcBef>
                <a:spcPts val="0"/>
              </a:spcBef>
              <a:spcAft>
                <a:spcPts val="0"/>
              </a:spcAft>
              <a:buNone/>
            </a:pPr>
            <a:r>
              <a:rPr lang="es-CO" sz="5700" b="1" err="1">
                <a:solidFill>
                  <a:schemeClr val="lt1"/>
                </a:solidFill>
                <a:latin typeface="Oswald"/>
                <a:ea typeface="Oswald"/>
                <a:cs typeface="Oswald"/>
                <a:sym typeface="Oswald"/>
              </a:rPr>
              <a:t>cap</a:t>
            </a:r>
            <a:r>
              <a:rPr lang="es-CO" sz="5700" b="1">
                <a:solidFill>
                  <a:schemeClr val="lt1"/>
                </a:solidFill>
                <a:latin typeface="Oswald"/>
                <a:ea typeface="Oswald"/>
                <a:cs typeface="Oswald"/>
                <a:sym typeface="Oswald"/>
              </a:rPr>
              <a:t> </a:t>
            </a:r>
            <a:r>
              <a:rPr lang="es-CO" sz="5700" b="1" err="1">
                <a:solidFill>
                  <a:schemeClr val="lt1"/>
                </a:solidFill>
                <a:latin typeface="Oswald"/>
                <a:ea typeface="Oswald"/>
                <a:cs typeface="Oswald"/>
                <a:sym typeface="Oswald"/>
              </a:rPr>
              <a:t>xxxxx</a:t>
            </a:r>
            <a:endParaRPr lang="es-CO" sz="5700" b="1">
              <a:solidFill>
                <a:schemeClr val="lt1"/>
              </a:solidFill>
              <a:latin typeface="Oswald"/>
              <a:ea typeface="Oswald"/>
              <a:cs typeface="Oswald"/>
              <a:sym typeface="Oswald"/>
            </a:endParaRPr>
          </a:p>
        </p:txBody>
      </p:sp>
    </p:spTree>
    <p:extLst>
      <p:ext uri="{BB962C8B-B14F-4D97-AF65-F5344CB8AC3E}">
        <p14:creationId xmlns:p14="http://schemas.microsoft.com/office/powerpoint/2010/main" val="398115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positiva de título 02">
    <p:spTree>
      <p:nvGrpSpPr>
        <p:cNvPr id="1" name=""/>
        <p:cNvGrpSpPr/>
        <p:nvPr/>
      </p:nvGrpSpPr>
      <p:grpSpPr>
        <a:xfrm>
          <a:off x="0" y="0"/>
          <a:ext cx="0" cy="0"/>
          <a:chOff x="0" y="0"/>
          <a:chExt cx="0" cy="0"/>
        </a:xfrm>
      </p:grpSpPr>
      <p:sp>
        <p:nvSpPr>
          <p:cNvPr id="10" name="Google Shape;84;p13"/>
          <p:cNvSpPr/>
          <p:nvPr userDrawn="1"/>
        </p:nvSpPr>
        <p:spPr>
          <a:xfrm>
            <a:off x="0" y="-2125"/>
            <a:ext cx="12206700" cy="6857700"/>
          </a:xfrm>
          <a:prstGeom prst="rect">
            <a:avLst/>
          </a:prstGeom>
          <a:solidFill>
            <a:srgbClr val="E4032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Calibri"/>
              <a:ea typeface="Calibri"/>
              <a:cs typeface="Calibri"/>
              <a:sym typeface="Calibri"/>
            </a:endParaRPr>
          </a:p>
        </p:txBody>
      </p:sp>
      <p:sp>
        <p:nvSpPr>
          <p:cNvPr id="7" name="Google Shape;96;p14"/>
          <p:cNvSpPr/>
          <p:nvPr userDrawn="1"/>
        </p:nvSpPr>
        <p:spPr>
          <a:xfrm flipH="1">
            <a:off x="10965015" y="2532197"/>
            <a:ext cx="1245300" cy="4325400"/>
          </a:xfrm>
          <a:prstGeom prst="rtTriangle">
            <a:avLst/>
          </a:prstGeom>
          <a:solidFill>
            <a:srgbClr val="FF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8" name="Google Shape;97;p14"/>
          <p:cNvSpPr/>
          <p:nvPr userDrawn="1"/>
        </p:nvSpPr>
        <p:spPr>
          <a:xfrm rot="10800000">
            <a:off x="10965015" y="-103"/>
            <a:ext cx="1245300" cy="25323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x-none">
                <a:latin typeface="Calibri"/>
                <a:ea typeface="Calibri"/>
                <a:cs typeface="Calibri"/>
                <a:sym typeface="Calibri"/>
              </a:rPr>
              <a:t> </a:t>
            </a:r>
            <a:endParaRPr>
              <a:latin typeface="Calibri"/>
              <a:ea typeface="Calibri"/>
              <a:cs typeface="Calibri"/>
              <a:sym typeface="Calibri"/>
            </a:endParaRPr>
          </a:p>
        </p:txBody>
      </p:sp>
      <p:sp>
        <p:nvSpPr>
          <p:cNvPr id="9" name="Google Shape;99;p14"/>
          <p:cNvSpPr/>
          <p:nvPr userDrawn="1"/>
        </p:nvSpPr>
        <p:spPr>
          <a:xfrm flipH="1">
            <a:off x="-1160900" y="479700"/>
            <a:ext cx="3074100" cy="6378300"/>
          </a:xfrm>
          <a:prstGeom prst="parallelogram">
            <a:avLst>
              <a:gd name="adj" fmla="val 71939"/>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x-none">
                <a:latin typeface="Calibri"/>
                <a:ea typeface="Calibri"/>
                <a:cs typeface="Calibri"/>
                <a:sym typeface="Calibri"/>
              </a:rPr>
              <a:t> </a:t>
            </a:r>
            <a:endParaRPr>
              <a:latin typeface="Calibri"/>
              <a:ea typeface="Calibri"/>
              <a:cs typeface="Calibri"/>
              <a:sym typeface="Calibri"/>
            </a:endParaRPr>
          </a:p>
        </p:txBody>
      </p:sp>
      <p:pic>
        <p:nvPicPr>
          <p:cNvPr id="11" name="Google Shape;87;p13" descr="Texto&#10;&#10;Descripción generada automáticamente"/>
          <p:cNvPicPr preferRelativeResize="0"/>
          <p:nvPr userDrawn="1"/>
        </p:nvPicPr>
        <p:blipFill>
          <a:blip r:embed="rId2"/>
          <a:stretch>
            <a:fillRect/>
          </a:stretch>
        </p:blipFill>
        <p:spPr>
          <a:xfrm>
            <a:off x="4205901" y="5290386"/>
            <a:ext cx="3794898" cy="1295052"/>
          </a:xfrm>
          <a:prstGeom prst="rect">
            <a:avLst/>
          </a:prstGeom>
          <a:noFill/>
          <a:ln>
            <a:noFill/>
          </a:ln>
        </p:spPr>
      </p:pic>
    </p:spTree>
    <p:extLst>
      <p:ext uri="{BB962C8B-B14F-4D97-AF65-F5344CB8AC3E}">
        <p14:creationId xmlns:p14="http://schemas.microsoft.com/office/powerpoint/2010/main" val="2230543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22/01/2026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398174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40771E8B-6CA5-40B2-8038-0E112F3DAC1C}" type="datetimeFigureOut">
              <a:rPr lang="es-ES" smtClean="0"/>
              <a:t>22/01/2026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339700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40771E8B-6CA5-40B2-8038-0E112F3DAC1C}" type="datetimeFigureOut">
              <a:rPr lang="es-ES" smtClean="0"/>
              <a:t>22/01/2026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979029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40771E8B-6CA5-40B2-8038-0E112F3DAC1C}" type="datetimeFigureOut">
              <a:rPr lang="es-ES" smtClean="0"/>
              <a:t>22/01/2026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1752394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40771E8B-6CA5-40B2-8038-0E112F3DAC1C}" type="datetimeFigureOut">
              <a:rPr lang="es-ES" smtClean="0"/>
              <a:t>22/01/2026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630658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0771E8B-6CA5-40B2-8038-0E112F3DAC1C}" type="datetimeFigureOut">
              <a:rPr lang="es-ES" smtClean="0"/>
              <a:t>22/01/2026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682375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0771E8B-6CA5-40B2-8038-0E112F3DAC1C}" type="datetimeFigureOut">
              <a:rPr lang="es-ES" smtClean="0"/>
              <a:t>22/01/2026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1360449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0771E8B-6CA5-40B2-8038-0E112F3DAC1C}" type="datetimeFigureOut">
              <a:rPr lang="es-ES" smtClean="0"/>
              <a:t>22/01/2026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83603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0771E8B-6CA5-40B2-8038-0E112F3DAC1C}" type="datetimeFigureOut">
              <a:rPr lang="es-ES" smtClean="0"/>
              <a:t>22/01/2026</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F1556C4-DFC3-4611-A7CC-780699185E26}" type="slidenum">
              <a:rPr lang="es-ES" smtClean="0"/>
              <a:t>‹Nº›</a:t>
            </a:fld>
            <a:endParaRPr lang="es-ES"/>
          </a:p>
        </p:txBody>
      </p:sp>
    </p:spTree>
    <p:extLst>
      <p:ext uri="{BB962C8B-B14F-4D97-AF65-F5344CB8AC3E}">
        <p14:creationId xmlns:p14="http://schemas.microsoft.com/office/powerpoint/2010/main" val="2933118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14.xml"/><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2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2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chart" Target="../charts/chart19.xml"/></Relationships>
</file>

<file path=ppt/slides/_rels/slide2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chart" Target="../charts/chart21.xml"/></Relationships>
</file>

<file path=ppt/slides/_rels/slide2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pn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3.xml"/><Relationship Id="rId4" Type="http://schemas.openxmlformats.org/officeDocument/2006/relationships/image" Target="../media/image8.svg"/></Relationships>
</file>

<file path=ppt/slides/_rels/slide3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chart" Target="../charts/char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FC045A90-E02C-F1E8-A7FA-8E7DA4DF880C}"/>
              </a:ext>
            </a:extLst>
          </p:cNvPr>
          <p:cNvSpPr txBox="1"/>
          <p:nvPr/>
        </p:nvSpPr>
        <p:spPr>
          <a:xfrm>
            <a:off x="1087794" y="1362269"/>
            <a:ext cx="10016412"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1211407">
              <a:defRPr/>
            </a:pPr>
            <a:r>
              <a:rPr lang="es-MX" sz="6000" b="1" dirty="0">
                <a:solidFill>
                  <a:prstClr val="white"/>
                </a:solidFill>
                <a:latin typeface="Calibri" panose="020F0502020204030204"/>
              </a:rPr>
              <a:t>Informe final de Seguimiento a la Gestión  Institucional </a:t>
            </a:r>
            <a:r>
              <a:rPr lang="es-MX" sz="6000" b="1" dirty="0">
                <a:solidFill>
                  <a:prstClr val="white"/>
                </a:solidFill>
                <a:latin typeface="Calibri" panose="020F0502020204030204"/>
                <a:cs typeface="Calibri"/>
              </a:rPr>
              <a:t>IV Trimestre</a:t>
            </a:r>
            <a:r>
              <a:rPr lang="es-MX" sz="6000" b="1" dirty="0">
                <a:solidFill>
                  <a:prstClr val="white"/>
                </a:solidFill>
                <a:latin typeface="Calibri" panose="020F0502020204030204"/>
              </a:rPr>
              <a:t> 2025</a:t>
            </a:r>
            <a:r>
              <a:rPr lang="es-CO" sz="6000" b="1" dirty="0">
                <a:solidFill>
                  <a:prstClr val="white"/>
                </a:solidFill>
                <a:latin typeface="Calibri" panose="020F0502020204030204"/>
                <a:cs typeface="Aharoni"/>
              </a:rPr>
              <a:t> </a:t>
            </a:r>
            <a:endParaRPr lang="es-CO" sz="6000" b="1" dirty="0">
              <a:solidFill>
                <a:prstClr val="white"/>
              </a:solidFill>
              <a:latin typeface="Calibri" panose="020F0502020204030204"/>
              <a:cs typeface="Aharoni" pitchFamily="2" charset="-79"/>
            </a:endParaRPr>
          </a:p>
        </p:txBody>
      </p:sp>
      <p:sp>
        <p:nvSpPr>
          <p:cNvPr id="5" name="CuadroTexto 4">
            <a:extLst>
              <a:ext uri="{FF2B5EF4-FFF2-40B4-BE49-F238E27FC236}">
                <a16:creationId xmlns:a16="http://schemas.microsoft.com/office/drawing/2014/main" id="{8B8A9413-2EA1-96AD-FCBB-1255ADBA5C5D}"/>
              </a:ext>
            </a:extLst>
          </p:cNvPr>
          <p:cNvSpPr txBox="1"/>
          <p:nvPr/>
        </p:nvSpPr>
        <p:spPr>
          <a:xfrm>
            <a:off x="2537581" y="4588304"/>
            <a:ext cx="7116838"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4000" dirty="0">
                <a:solidFill>
                  <a:schemeClr val="bg1"/>
                </a:solidFill>
                <a:latin typeface="Calibri Light"/>
                <a:ea typeface="Calibri"/>
                <a:cs typeface="Calibri"/>
              </a:rPr>
              <a:t>Oficina Asesora de Planeación</a:t>
            </a:r>
          </a:p>
          <a:p>
            <a:pPr algn="ctr"/>
            <a:r>
              <a:rPr lang="es-ES" sz="2400" dirty="0">
                <a:solidFill>
                  <a:schemeClr val="bg1"/>
                </a:solidFill>
                <a:latin typeface="Calibri Light"/>
                <a:ea typeface="Calibri"/>
                <a:cs typeface="Calibri"/>
              </a:rPr>
              <a:t>2025</a:t>
            </a:r>
          </a:p>
        </p:txBody>
      </p:sp>
      <p:sp>
        <p:nvSpPr>
          <p:cNvPr id="2" name="CuadroTexto 1">
            <a:extLst>
              <a:ext uri="{FF2B5EF4-FFF2-40B4-BE49-F238E27FC236}">
                <a16:creationId xmlns:a16="http://schemas.microsoft.com/office/drawing/2014/main" id="{28D92F4A-9894-B8A9-B5D1-0B32F9A4383D}"/>
              </a:ext>
              <a:ext uri="{C183D7F6-B498-43B3-948B-1728B52AA6E4}">
                <adec:decorative xmlns:adec="http://schemas.microsoft.com/office/drawing/2017/decorative" val="1"/>
              </a:ext>
            </a:extLst>
          </p:cNvPr>
          <p:cNvSpPr txBox="1"/>
          <p:nvPr/>
        </p:nvSpPr>
        <p:spPr>
          <a:xfrm>
            <a:off x="9271629" y="5543050"/>
            <a:ext cx="2756336" cy="721544"/>
          </a:xfrm>
          <a:prstGeom prst="rect">
            <a:avLst/>
          </a:prstGeom>
          <a:noFill/>
        </p:spPr>
        <p:txBody>
          <a:bodyPr wrap="square" rtlCol="0">
            <a:spAutoFit/>
          </a:bodyPr>
          <a:lstStyle/>
          <a:p>
            <a:pPr defTabSz="623346">
              <a:defRPr/>
            </a:pPr>
            <a:r>
              <a:rPr lang="es-CO" sz="1363" dirty="0">
                <a:solidFill>
                  <a:prstClr val="white"/>
                </a:solidFill>
                <a:latin typeface="Calibri"/>
              </a:rPr>
              <a:t>Plan de Acción</a:t>
            </a:r>
            <a:br>
              <a:rPr lang="es-CO" sz="1363" dirty="0">
                <a:solidFill>
                  <a:prstClr val="white"/>
                </a:solidFill>
                <a:latin typeface="Calibri"/>
              </a:rPr>
            </a:br>
            <a:r>
              <a:rPr lang="es-CO" sz="1363" dirty="0">
                <a:solidFill>
                  <a:prstClr val="white"/>
                </a:solidFill>
                <a:latin typeface="Calibri"/>
              </a:rPr>
              <a:t>Planes Institucionales </a:t>
            </a:r>
            <a:br>
              <a:rPr lang="es-CO" sz="1363" dirty="0">
                <a:solidFill>
                  <a:prstClr val="white"/>
                </a:solidFill>
                <a:latin typeface="Calibri"/>
              </a:rPr>
            </a:br>
            <a:r>
              <a:rPr lang="es-CO" sz="1363" dirty="0">
                <a:solidFill>
                  <a:prstClr val="white"/>
                </a:solidFill>
                <a:latin typeface="Calibri"/>
              </a:rPr>
              <a:t>Ejecución Proyectos de Inversión </a:t>
            </a:r>
          </a:p>
        </p:txBody>
      </p:sp>
    </p:spTree>
    <p:extLst>
      <p:ext uri="{BB962C8B-B14F-4D97-AF65-F5344CB8AC3E}">
        <p14:creationId xmlns:p14="http://schemas.microsoft.com/office/powerpoint/2010/main" val="4075421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Grafica separatoria resultados de planes institucionales" title="Grafica separatoria resultados de planes institucionales ">
            <a:extLst>
              <a:ext uri="{FF2B5EF4-FFF2-40B4-BE49-F238E27FC236}">
                <a16:creationId xmlns:a16="http://schemas.microsoft.com/office/drawing/2014/main" id="{9074C658-C6A0-2ACE-C091-609AAF82A2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01" y="-438642"/>
            <a:ext cx="12228401" cy="6689226"/>
          </a:xfrm>
          <a:prstGeom prst="rect">
            <a:avLst/>
          </a:prstGeom>
        </p:spPr>
      </p:pic>
      <p:sp>
        <p:nvSpPr>
          <p:cNvPr id="3" name="Rectángulo 2" descr="Portada Planes Institucionales " title="Portada Planes Institucionales ">
            <a:extLst>
              <a:ext uri="{FF2B5EF4-FFF2-40B4-BE49-F238E27FC236}">
                <a16:creationId xmlns:a16="http://schemas.microsoft.com/office/drawing/2014/main" id="{AC8BD3A1-4AA9-EDFC-0053-1589D5278AEA}"/>
              </a:ext>
            </a:extLst>
          </p:cNvPr>
          <p:cNvSpPr/>
          <p:nvPr/>
        </p:nvSpPr>
        <p:spPr>
          <a:xfrm>
            <a:off x="1" y="4211704"/>
            <a:ext cx="12192000" cy="2643530"/>
          </a:xfrm>
          <a:prstGeom prst="rect">
            <a:avLst/>
          </a:prstGeom>
          <a:gradFill>
            <a:gsLst>
              <a:gs pos="7000">
                <a:sysClr val="window" lastClr="FFFFFF">
                  <a:alpha val="0"/>
                </a:sysClr>
              </a:gs>
              <a:gs pos="28000">
                <a:sysClr val="window" lastClr="FFFFFF"/>
              </a:gs>
            </a:gsLst>
            <a:lin ang="5400000" scaled="0"/>
          </a:gradFill>
          <a:ln w="25400" cap="flat" cmpd="sng" algn="ctr">
            <a:noFill/>
            <a:prstDash val="solid"/>
          </a:ln>
          <a:effectLst/>
        </p:spPr>
        <p:txBody>
          <a:bodyPr rtlCol="0" anchor="ctr"/>
          <a:lstStyle/>
          <a:p>
            <a:pPr marL="0" marR="0" lvl="0" indent="0" algn="ctr" defTabSz="623346" rtl="0" eaLnBrk="1" fontAlgn="auto" latinLnBrk="0" hangingPunct="1">
              <a:lnSpc>
                <a:spcPct val="100000"/>
              </a:lnSpc>
              <a:spcBef>
                <a:spcPts val="0"/>
              </a:spcBef>
              <a:spcAft>
                <a:spcPts val="0"/>
              </a:spcAft>
              <a:buClrTx/>
              <a:buSzTx/>
              <a:buFontTx/>
              <a:buNone/>
              <a:tabLst/>
              <a:defRPr/>
            </a:pPr>
            <a:endParaRPr kumimoji="0" lang="es-CO" sz="1227" b="0" i="0" u="none" strike="noStrike" kern="0" cap="none" spc="0" normalizeH="0" baseline="0" noProof="0">
              <a:ln>
                <a:noFill/>
              </a:ln>
              <a:solidFill>
                <a:prstClr val="white"/>
              </a:solidFill>
              <a:effectLst/>
              <a:uLnTx/>
              <a:uFillTx/>
              <a:latin typeface="Calibri"/>
              <a:ea typeface="+mn-ea"/>
              <a:cs typeface="+mn-cs"/>
            </a:endParaRPr>
          </a:p>
        </p:txBody>
      </p:sp>
      <p:sp>
        <p:nvSpPr>
          <p:cNvPr id="4" name="Título 7">
            <a:extLst>
              <a:ext uri="{FF2B5EF4-FFF2-40B4-BE49-F238E27FC236}">
                <a16:creationId xmlns:a16="http://schemas.microsoft.com/office/drawing/2014/main" id="{00603501-2CCC-7030-DFAC-33DD480238A7}"/>
              </a:ext>
            </a:extLst>
          </p:cNvPr>
          <p:cNvSpPr txBox="1">
            <a:spLocks/>
          </p:cNvSpPr>
          <p:nvPr/>
        </p:nvSpPr>
        <p:spPr>
          <a:xfrm>
            <a:off x="1245357" y="5138589"/>
            <a:ext cx="9752682" cy="1112012"/>
          </a:xfrm>
          <a:prstGeom prst="rect">
            <a:avLst/>
          </a:prstGeom>
          <a:noFill/>
          <a:ln>
            <a:noFill/>
            <a:prstDash/>
          </a:ln>
          <a:effectLst/>
        </p:spPr>
        <p:txBody>
          <a:bodyPr rot="0" spcFirstLastPara="0" vertOverflow="overflow" horzOverflow="overflow" vert="horz" wrap="square" lIns="62334" tIns="31167" rIns="62334" bIns="31167" numCol="1" spcCol="0" rtlCol="0" fromWordArt="0" anchor="t" anchorCtr="0" forceAA="0" compatLnSpc="1">
            <a:prstTxWarp prst="textNoShape">
              <a:avLst/>
            </a:prstTxWarp>
            <a:spAutoFit/>
          </a:bodyPr>
          <a:lstStyle>
            <a:lvl1pPr algn="ctr" defTabSz="1462704" rtl="0" eaLnBrk="1" latinLnBrk="0" hangingPunct="1">
              <a:spcBef>
                <a:spcPct val="0"/>
              </a:spcBef>
              <a:buNone/>
              <a:defRPr sz="7000" kern="1200">
                <a:solidFill>
                  <a:schemeClr val="tx1"/>
                </a:solidFill>
                <a:latin typeface="+mj-lt"/>
                <a:ea typeface="+mj-ea"/>
                <a:cs typeface="+mj-cs"/>
              </a:defRPr>
            </a:lvl1pPr>
          </a:lstStyle>
          <a:p>
            <a:pPr marL="0" marR="0" lvl="0" indent="0" algn="ctr" defTabSz="623346" rtl="0" eaLnBrk="1" fontAlgn="auto" latinLnBrk="0" hangingPunct="1">
              <a:lnSpc>
                <a:spcPct val="100000"/>
              </a:lnSpc>
              <a:spcBef>
                <a:spcPts val="0"/>
              </a:spcBef>
              <a:spcAft>
                <a:spcPts val="0"/>
              </a:spcAft>
              <a:buClrTx/>
              <a:buSzTx/>
              <a:buFontTx/>
              <a:buNone/>
              <a:tabLst/>
              <a:defRPr/>
            </a:pPr>
            <a:r>
              <a:rPr kumimoji="0" lang="es-ES" sz="6817"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Impact" panose="020B0806030902050204" pitchFamily="34" charset="0"/>
                <a:ea typeface="+mj-ea"/>
                <a:cs typeface="+mj-cs"/>
              </a:rPr>
              <a:t>Planes Institucionales</a:t>
            </a:r>
            <a:endParaRPr kumimoji="0" lang="es-CO" sz="6817"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Impact" panose="020B0806030902050204" pitchFamily="34" charset="0"/>
              <a:ea typeface="+mj-ea"/>
              <a:cs typeface="+mj-cs"/>
            </a:endParaRPr>
          </a:p>
        </p:txBody>
      </p:sp>
      <p:pic>
        <p:nvPicPr>
          <p:cNvPr id="6" name="Gráfico 5">
            <a:extLst>
              <a:ext uri="{FF2B5EF4-FFF2-40B4-BE49-F238E27FC236}">
                <a16:creationId xmlns:a16="http://schemas.microsoft.com/office/drawing/2014/main" id="{A60C2F39-712F-6458-6E0F-6DBACA53E277}"/>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2451" y="78253"/>
            <a:ext cx="4403997" cy="1058325"/>
          </a:xfrm>
          <a:prstGeom prst="rect">
            <a:avLst/>
          </a:prstGeom>
        </p:spPr>
      </p:pic>
    </p:spTree>
    <p:extLst>
      <p:ext uri="{BB962C8B-B14F-4D97-AF65-F5344CB8AC3E}">
        <p14:creationId xmlns:p14="http://schemas.microsoft.com/office/powerpoint/2010/main" val="1249431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05967B8A-2B2D-74EB-5C9F-81B21DD8B7B7}"/>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6C777A3F-77EC-C08B-1A87-BF7CD1D97E1D}"/>
              </a:ext>
            </a:extLst>
          </p:cNvPr>
          <p:cNvSpPr/>
          <p:nvPr/>
        </p:nvSpPr>
        <p:spPr>
          <a:xfrm>
            <a:off x="462077" y="273369"/>
            <a:ext cx="9749985" cy="584775"/>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defRPr/>
            </a:pPr>
            <a:r>
              <a:rPr lang="es-CO" sz="3200" b="1" dirty="0">
                <a:solidFill>
                  <a:prstClr val="black">
                    <a:lumMod val="75000"/>
                    <a:lumOff val="25000"/>
                  </a:prstClr>
                </a:solidFill>
                <a:latin typeface="Aptos ExtraBold"/>
              </a:rPr>
              <a:t>Planes Institucionales   </a:t>
            </a:r>
          </a:p>
        </p:txBody>
      </p:sp>
      <p:sp>
        <p:nvSpPr>
          <p:cNvPr id="6" name="CuadroTexto 14">
            <a:extLst>
              <a:ext uri="{FF2B5EF4-FFF2-40B4-BE49-F238E27FC236}">
                <a16:creationId xmlns:a16="http://schemas.microsoft.com/office/drawing/2014/main" id="{727485CE-9239-D04C-5D1C-EBFA43B04D0F}"/>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a:t>
            </a:r>
          </a:p>
        </p:txBody>
      </p:sp>
      <p:sp>
        <p:nvSpPr>
          <p:cNvPr id="3" name="CuadroTexto 2">
            <a:extLst>
              <a:ext uri="{FF2B5EF4-FFF2-40B4-BE49-F238E27FC236}">
                <a16:creationId xmlns:a16="http://schemas.microsoft.com/office/drawing/2014/main" id="{08202DF9-27AB-714D-A2F4-AC11002DEDAB}"/>
              </a:ext>
            </a:extLst>
          </p:cNvPr>
          <p:cNvSpPr txBox="1"/>
          <p:nvPr/>
        </p:nvSpPr>
        <p:spPr>
          <a:xfrm>
            <a:off x="3977436" y="5999855"/>
            <a:ext cx="6098874" cy="246221"/>
          </a:xfrm>
          <a:prstGeom prst="rect">
            <a:avLst/>
          </a:prstGeom>
          <a:noFill/>
        </p:spPr>
        <p:txBody>
          <a:bodyPr wrap="square">
            <a:spAutoFit/>
          </a:bodyPr>
          <a:lstStyle/>
          <a:p>
            <a:pPr defTabSz="378652">
              <a:defRPr/>
            </a:pPr>
            <a:r>
              <a:rPr lang="es-ES" sz="1000" i="1" kern="0" dirty="0">
                <a:solidFill>
                  <a:prstClr val="black"/>
                </a:solidFill>
                <a:latin typeface="Calibri" panose="020F0502020204030204"/>
              </a:rPr>
              <a:t>Fuente: Dependencias– U.A.E Cuerpo Oficial de Bomberos de Bogotá </a:t>
            </a:r>
            <a:endParaRPr lang="es-CO" sz="1000" i="1" kern="0" dirty="0">
              <a:solidFill>
                <a:prstClr val="black"/>
              </a:solidFill>
              <a:latin typeface="Calibri" panose="020F0502020204030204"/>
            </a:endParaRPr>
          </a:p>
        </p:txBody>
      </p:sp>
      <p:graphicFrame>
        <p:nvGraphicFramePr>
          <p:cNvPr id="5" name="Tabla 4">
            <a:extLst>
              <a:ext uri="{FF2B5EF4-FFF2-40B4-BE49-F238E27FC236}">
                <a16:creationId xmlns:a16="http://schemas.microsoft.com/office/drawing/2014/main" id="{37CD3BBE-F81D-0EA5-3F47-D652B100D3C2}"/>
              </a:ext>
            </a:extLst>
          </p:cNvPr>
          <p:cNvGraphicFramePr>
            <a:graphicFrameLocks noGrp="1"/>
          </p:cNvGraphicFramePr>
          <p:nvPr>
            <p:extLst>
              <p:ext uri="{D42A27DB-BD31-4B8C-83A1-F6EECF244321}">
                <p14:modId xmlns:p14="http://schemas.microsoft.com/office/powerpoint/2010/main" val="376249665"/>
              </p:ext>
            </p:extLst>
          </p:nvPr>
        </p:nvGraphicFramePr>
        <p:xfrm>
          <a:off x="916448" y="1036729"/>
          <a:ext cx="9978714" cy="4754233"/>
        </p:xfrm>
        <a:graphic>
          <a:graphicData uri="http://schemas.openxmlformats.org/drawingml/2006/table">
            <a:tbl>
              <a:tblPr/>
              <a:tblGrid>
                <a:gridCol w="2170493">
                  <a:extLst>
                    <a:ext uri="{9D8B030D-6E8A-4147-A177-3AD203B41FA5}">
                      <a16:colId xmlns:a16="http://schemas.microsoft.com/office/drawing/2014/main" val="3554231512"/>
                    </a:ext>
                  </a:extLst>
                </a:gridCol>
                <a:gridCol w="948164">
                  <a:extLst>
                    <a:ext uri="{9D8B030D-6E8A-4147-A177-3AD203B41FA5}">
                      <a16:colId xmlns:a16="http://schemas.microsoft.com/office/drawing/2014/main" val="2307382656"/>
                    </a:ext>
                  </a:extLst>
                </a:gridCol>
                <a:gridCol w="6860057">
                  <a:extLst>
                    <a:ext uri="{9D8B030D-6E8A-4147-A177-3AD203B41FA5}">
                      <a16:colId xmlns:a16="http://schemas.microsoft.com/office/drawing/2014/main" val="393391167"/>
                    </a:ext>
                  </a:extLst>
                </a:gridCol>
              </a:tblGrid>
              <a:tr h="263863">
                <a:tc>
                  <a:txBody>
                    <a:bodyPr/>
                    <a:lstStyle/>
                    <a:p>
                      <a:pPr algn="ctr" rtl="0" fontAlgn="ctr">
                        <a:buNone/>
                      </a:pPr>
                      <a:r>
                        <a:rPr lang="es-CO" sz="800" b="1" i="0" u="none" strike="noStrike">
                          <a:solidFill>
                            <a:srgbClr val="FFFFFF"/>
                          </a:solidFill>
                          <a:effectLst/>
                          <a:latin typeface="Calibri" panose="020F0502020204030204" pitchFamily="34" charset="0"/>
                        </a:rPr>
                        <a:t>PLANES INSTITUCIONALES</a:t>
                      </a: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203764"/>
                    </a:solidFill>
                  </a:tcPr>
                </a:tc>
                <a:tc rowSpan="2">
                  <a:txBody>
                    <a:bodyPr/>
                    <a:lstStyle/>
                    <a:p>
                      <a:pPr algn="ctr" rtl="0" fontAlgn="ctr">
                        <a:buNone/>
                      </a:pPr>
                      <a:r>
                        <a:rPr lang="es-CO" sz="800" b="1" i="0" u="none" strike="noStrike">
                          <a:solidFill>
                            <a:srgbClr val="FFFFFF"/>
                          </a:solidFill>
                          <a:effectLst/>
                          <a:latin typeface="Calibri" panose="020F0502020204030204" pitchFamily="34" charset="0"/>
                        </a:rPr>
                        <a:t>% DE AVANCE II TRIMESTRE ACUMULADO</a:t>
                      </a: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03764"/>
                    </a:solidFill>
                  </a:tcPr>
                </a:tc>
                <a:tc rowSpan="2">
                  <a:txBody>
                    <a:bodyPr/>
                    <a:lstStyle/>
                    <a:p>
                      <a:pPr algn="ctr" rtl="0" fontAlgn="ctr">
                        <a:buNone/>
                      </a:pPr>
                      <a:r>
                        <a:rPr lang="es-CO" sz="800" b="1" i="0" u="none" strike="noStrike">
                          <a:solidFill>
                            <a:srgbClr val="FFFFFF"/>
                          </a:solidFill>
                          <a:effectLst/>
                          <a:latin typeface="Calibri" panose="020F0502020204030204" pitchFamily="34" charset="0"/>
                        </a:rPr>
                        <a:t>AVANCE CUALITATIVO</a:t>
                      </a: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03764"/>
                    </a:solidFill>
                  </a:tcPr>
                </a:tc>
                <a:extLst>
                  <a:ext uri="{0D108BD9-81ED-4DB2-BD59-A6C34878D82A}">
                    <a16:rowId xmlns:a16="http://schemas.microsoft.com/office/drawing/2014/main" val="3915344778"/>
                  </a:ext>
                </a:extLst>
              </a:tr>
              <a:tr h="123136">
                <a:tc>
                  <a:txBody>
                    <a:bodyPr/>
                    <a:lstStyle/>
                    <a:p>
                      <a:pPr algn="ctr" rtl="0" fontAlgn="ctr">
                        <a:buNone/>
                      </a:pPr>
                      <a:r>
                        <a:rPr lang="es-CO" sz="800" b="1" i="0" u="none" strike="noStrike">
                          <a:solidFill>
                            <a:srgbClr val="FFFFFF"/>
                          </a:solidFill>
                          <a:effectLst/>
                          <a:latin typeface="Calibri" panose="020F0502020204030204" pitchFamily="34" charset="0"/>
                        </a:rPr>
                        <a:t>(Decreto 612-2018)</a:t>
                      </a: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203764"/>
                    </a:solidFill>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2055159719"/>
                  </a:ext>
                </a:extLst>
              </a:tr>
              <a:tr h="606300">
                <a:tc>
                  <a:txBody>
                    <a:bodyPr/>
                    <a:lstStyle/>
                    <a:p>
                      <a:pPr algn="just" rtl="0" fontAlgn="ctr">
                        <a:buNone/>
                      </a:pPr>
                      <a:r>
                        <a:rPr lang="es-MX" sz="800" b="0" i="0" u="none" strike="noStrike" dirty="0">
                          <a:solidFill>
                            <a:srgbClr val="000000"/>
                          </a:solidFill>
                          <a:effectLst/>
                          <a:latin typeface="Calibri" panose="020F0502020204030204" pitchFamily="34" charset="0"/>
                        </a:rPr>
                        <a:t>Plan Institucional de Participación 2025 ​</a:t>
                      </a: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rtl="0" fontAlgn="ctr">
                        <a:buNone/>
                      </a:pPr>
                      <a:r>
                        <a:rPr lang="es-CO" sz="1050" b="1" i="0" u="none" strike="noStrike" dirty="0">
                          <a:solidFill>
                            <a:srgbClr val="000000"/>
                          </a:solidFill>
                          <a:effectLst/>
                          <a:highlight>
                            <a:srgbClr val="FFFF00"/>
                          </a:highlight>
                          <a:latin typeface="Calibri" panose="020F0502020204030204" pitchFamily="34" charset="0"/>
                        </a:rPr>
                        <a:t>67 %</a:t>
                      </a: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just" rtl="0" fontAlgn="ctr">
                        <a:buNone/>
                      </a:pPr>
                      <a:r>
                        <a:rPr lang="es-MX" sz="800" b="0" i="0" u="none" strike="noStrike" dirty="0">
                          <a:solidFill>
                            <a:srgbClr val="000000"/>
                          </a:solidFill>
                          <a:effectLst/>
                          <a:latin typeface="Calibri" panose="020F0502020204030204" pitchFamily="34" charset="0"/>
                        </a:rPr>
                        <a:t> </a:t>
                      </a: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633410063"/>
                  </a:ext>
                </a:extLst>
              </a:tr>
              <a:tr h="1506954">
                <a:tc>
                  <a:txBody>
                    <a:bodyPr/>
                    <a:lstStyle/>
                    <a:p>
                      <a:pPr algn="just" rtl="0" fontAlgn="ctr">
                        <a:buNone/>
                      </a:pPr>
                      <a:r>
                        <a:rPr lang="es-MX" sz="800" b="0" i="0" u="none" strike="noStrike" dirty="0">
                          <a:solidFill>
                            <a:srgbClr val="000000"/>
                          </a:solidFill>
                          <a:effectLst/>
                          <a:latin typeface="Calibri" panose="020F0502020204030204" pitchFamily="34" charset="0"/>
                        </a:rPr>
                        <a:t>Plan Estratégico de Tecnologías de la Información y las Comunicaciones – PETI ​</a:t>
                      </a: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rtl="0" fontAlgn="ctr">
                        <a:buNone/>
                      </a:pPr>
                      <a:r>
                        <a:rPr lang="es-CO" sz="1050" b="1" i="0" u="none" strike="noStrike" dirty="0">
                          <a:solidFill>
                            <a:srgbClr val="000000"/>
                          </a:solidFill>
                          <a:effectLst/>
                          <a:highlight>
                            <a:srgbClr val="FFFF00"/>
                          </a:highlight>
                          <a:latin typeface="Calibri" panose="020F0502020204030204" pitchFamily="34" charset="0"/>
                        </a:rPr>
                        <a:t>49%</a:t>
                      </a: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rtl="0" fontAlgn="ctr">
                        <a:buNone/>
                      </a:pPr>
                      <a:endParaRPr lang="es-MX" sz="800" b="0" i="0" u="none" strike="noStrike" dirty="0">
                        <a:solidFill>
                          <a:srgbClr val="000000"/>
                        </a:solidFill>
                        <a:effectLst/>
                        <a:latin typeface="Calibri" panose="020F0502020204030204" pitchFamily="34" charset="0"/>
                      </a:endParaRP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95447289"/>
                  </a:ext>
                </a:extLst>
              </a:tr>
              <a:tr h="231027">
                <a:tc rowSpan="2">
                  <a:txBody>
                    <a:bodyPr/>
                    <a:lstStyle/>
                    <a:p>
                      <a:pPr algn="just" rtl="0" fontAlgn="ctr">
                        <a:buNone/>
                      </a:pPr>
                      <a:r>
                        <a:rPr lang="es-MX" sz="800" b="0" i="0" u="none" strike="noStrike">
                          <a:solidFill>
                            <a:srgbClr val="000000"/>
                          </a:solidFill>
                          <a:effectLst/>
                          <a:latin typeface="Calibri" panose="020F0502020204030204" pitchFamily="34" charset="0"/>
                        </a:rPr>
                        <a:t>Plan de Seguridad y Privacidad de la Información. - PESI</a:t>
                      </a: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rowSpan="2">
                  <a:txBody>
                    <a:bodyPr/>
                    <a:lstStyle/>
                    <a:p>
                      <a:pPr algn="ctr" rtl="0" fontAlgn="ctr">
                        <a:buNone/>
                      </a:pPr>
                      <a:r>
                        <a:rPr lang="es-CO" sz="1050" b="1" i="0" u="none" strike="noStrike" dirty="0">
                          <a:solidFill>
                            <a:srgbClr val="000000"/>
                          </a:solidFill>
                          <a:effectLst/>
                          <a:latin typeface="Calibri" panose="020F0502020204030204" pitchFamily="34" charset="0"/>
                        </a:rPr>
                        <a:t>25%</a:t>
                      </a: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rtl="0" fontAlgn="ctr">
                        <a:buNone/>
                      </a:pPr>
                      <a:endParaRPr lang="es-MX" sz="800" b="0" i="0" u="none" strike="noStrike" dirty="0">
                        <a:solidFill>
                          <a:srgbClr val="000000"/>
                        </a:solidFill>
                        <a:effectLst/>
                        <a:latin typeface="Calibri" panose="020F0502020204030204" pitchFamily="34" charset="0"/>
                      </a:endParaRP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6">
                        <a:lumMod val="20000"/>
                        <a:lumOff val="80000"/>
                      </a:schemeClr>
                    </a:solidFill>
                  </a:tcPr>
                </a:tc>
                <a:extLst>
                  <a:ext uri="{0D108BD9-81ED-4DB2-BD59-A6C34878D82A}">
                    <a16:rowId xmlns:a16="http://schemas.microsoft.com/office/drawing/2014/main" val="4093463890"/>
                  </a:ext>
                </a:extLst>
              </a:tr>
              <a:tr h="155972">
                <a:tc vMerge="1">
                  <a:txBody>
                    <a:bodyPr/>
                    <a:lstStyle/>
                    <a:p>
                      <a:endParaRPr lang="es-CO"/>
                    </a:p>
                  </a:txBody>
                  <a:tcPr/>
                </a:tc>
                <a:tc vMerge="1">
                  <a:txBody>
                    <a:bodyPr/>
                    <a:lstStyle/>
                    <a:p>
                      <a:endParaRPr lang="es-CO"/>
                    </a:p>
                  </a:txBody>
                  <a:tcPr/>
                </a:tc>
                <a:tc>
                  <a:txBody>
                    <a:bodyPr/>
                    <a:lstStyle/>
                    <a:p>
                      <a:pPr algn="just" rtl="0" fontAlgn="ctr">
                        <a:buNone/>
                      </a:pPr>
                      <a:endParaRPr lang="es-MX" sz="800" b="0" i="0" u="none" strike="noStrike" dirty="0">
                        <a:solidFill>
                          <a:srgbClr val="000000"/>
                        </a:solidFill>
                        <a:effectLst/>
                        <a:latin typeface="Calibri" panose="020F0502020204030204" pitchFamily="34" charset="0"/>
                      </a:endParaRP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870869949"/>
                  </a:ext>
                </a:extLst>
              </a:tr>
              <a:tr h="237289">
                <a:tc rowSpan="2">
                  <a:txBody>
                    <a:bodyPr/>
                    <a:lstStyle/>
                    <a:p>
                      <a:pPr algn="just" rtl="0" fontAlgn="ctr">
                        <a:buNone/>
                      </a:pPr>
                      <a:r>
                        <a:rPr lang="es-MX" sz="800" b="0" i="0" u="none" strike="noStrike">
                          <a:solidFill>
                            <a:srgbClr val="000000"/>
                          </a:solidFill>
                          <a:effectLst/>
                          <a:latin typeface="Calibri" panose="020F0502020204030204" pitchFamily="34" charset="0"/>
                        </a:rPr>
                        <a:t>Plan de Tratamiento de Riesgos de Seguridad y Privacidad de la Información​</a:t>
                      </a: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rowSpan="2">
                  <a:txBody>
                    <a:bodyPr/>
                    <a:lstStyle/>
                    <a:p>
                      <a:pPr algn="ctr" rtl="0" fontAlgn="ctr">
                        <a:buNone/>
                      </a:pPr>
                      <a:r>
                        <a:rPr lang="es-CO" sz="1050" b="1" i="0" u="none" strike="noStrike" dirty="0">
                          <a:solidFill>
                            <a:srgbClr val="000000"/>
                          </a:solidFill>
                          <a:effectLst/>
                          <a:latin typeface="Calibri" panose="020F0502020204030204" pitchFamily="34" charset="0"/>
                        </a:rPr>
                        <a:t>43,8%</a:t>
                      </a: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rtl="0" fontAlgn="ctr">
                        <a:buNone/>
                      </a:pPr>
                      <a:endParaRPr lang="es-MX" sz="800" b="0" i="0" u="none" strike="noStrike" dirty="0">
                        <a:solidFill>
                          <a:srgbClr val="000000"/>
                        </a:solidFill>
                        <a:effectLst/>
                        <a:latin typeface="Calibri" panose="020F0502020204030204" pitchFamily="34" charset="0"/>
                      </a:endParaRP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6">
                        <a:lumMod val="20000"/>
                        <a:lumOff val="80000"/>
                      </a:schemeClr>
                    </a:solidFill>
                  </a:tcPr>
                </a:tc>
                <a:extLst>
                  <a:ext uri="{0D108BD9-81ED-4DB2-BD59-A6C34878D82A}">
                    <a16:rowId xmlns:a16="http://schemas.microsoft.com/office/drawing/2014/main" val="2110459209"/>
                  </a:ext>
                </a:extLst>
              </a:tr>
              <a:tr h="117273">
                <a:tc vMerge="1">
                  <a:txBody>
                    <a:bodyPr/>
                    <a:lstStyle/>
                    <a:p>
                      <a:endParaRPr lang="es-CO"/>
                    </a:p>
                  </a:txBody>
                  <a:tcPr/>
                </a:tc>
                <a:tc vMerge="1">
                  <a:txBody>
                    <a:bodyPr/>
                    <a:lstStyle/>
                    <a:p>
                      <a:endParaRPr lang="es-CO"/>
                    </a:p>
                  </a:txBody>
                  <a:tcPr/>
                </a:tc>
                <a:tc>
                  <a:txBody>
                    <a:bodyPr/>
                    <a:lstStyle/>
                    <a:p>
                      <a:pPr algn="just" rtl="0" fontAlgn="ctr">
                        <a:buNone/>
                      </a:pPr>
                      <a:endParaRPr lang="es-CO" sz="800" b="0" i="0" u="none" strike="noStrike" dirty="0">
                        <a:solidFill>
                          <a:srgbClr val="000000"/>
                        </a:solidFill>
                        <a:effectLst/>
                        <a:latin typeface="Calibri" panose="020F0502020204030204" pitchFamily="34" charset="0"/>
                      </a:endParaRP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22225797"/>
                  </a:ext>
                </a:extLst>
              </a:tr>
              <a:tr h="606300">
                <a:tc>
                  <a:txBody>
                    <a:bodyPr/>
                    <a:lstStyle/>
                    <a:p>
                      <a:pPr algn="just" rtl="0" fontAlgn="ctr">
                        <a:buNone/>
                      </a:pPr>
                      <a:r>
                        <a:rPr lang="es-CO" sz="800" b="0" i="0" u="none" strike="noStrike" dirty="0">
                          <a:solidFill>
                            <a:srgbClr val="000000"/>
                          </a:solidFill>
                          <a:effectLst/>
                          <a:latin typeface="Calibri" panose="020F0502020204030204" pitchFamily="34" charset="0"/>
                        </a:rPr>
                        <a:t>Plan Institucional de Archivos  PINAR​</a:t>
                      </a: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rtl="0" fontAlgn="ctr">
                        <a:buNone/>
                      </a:pPr>
                      <a:r>
                        <a:rPr lang="es-CO" sz="1050" b="1" i="0" u="none" strike="noStrike" dirty="0">
                          <a:solidFill>
                            <a:srgbClr val="000000"/>
                          </a:solidFill>
                          <a:effectLst/>
                          <a:latin typeface="Calibri" panose="020F0502020204030204" pitchFamily="34" charset="0"/>
                        </a:rPr>
                        <a:t>33,4%</a:t>
                      </a: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rtl="0" fontAlgn="ctr">
                        <a:buNone/>
                      </a:pPr>
                      <a:endParaRPr lang="es-MX" sz="800" b="0" i="0" u="none" strike="noStrike" dirty="0">
                        <a:solidFill>
                          <a:srgbClr val="000000"/>
                        </a:solidFill>
                        <a:effectLst/>
                        <a:latin typeface="Calibri" panose="020F0502020204030204" pitchFamily="34" charset="0"/>
                      </a:endParaRP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947261700"/>
                  </a:ext>
                </a:extLst>
              </a:tr>
              <a:tr h="117273">
                <a:tc rowSpan="7">
                  <a:txBody>
                    <a:bodyPr/>
                    <a:lstStyle/>
                    <a:p>
                      <a:pPr algn="just" rtl="0" fontAlgn="ctr">
                        <a:buNone/>
                      </a:pPr>
                      <a:r>
                        <a:rPr lang="es-MX" sz="800" b="0" i="0" u="none" strike="noStrike" dirty="0">
                          <a:solidFill>
                            <a:srgbClr val="000000"/>
                          </a:solidFill>
                          <a:effectLst/>
                          <a:latin typeface="Calibri" panose="020F0502020204030204" pitchFamily="34" charset="0"/>
                        </a:rPr>
                        <a:t>Plan Institucional de Gestión Ambiental - PIGA</a:t>
                      </a: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rowSpan="7">
                  <a:txBody>
                    <a:bodyPr/>
                    <a:lstStyle/>
                    <a:p>
                      <a:pPr algn="ctr" rtl="0" fontAlgn="ctr">
                        <a:buNone/>
                      </a:pPr>
                      <a:r>
                        <a:rPr lang="es-CO" sz="1050" b="1" i="0" u="none" strike="noStrike" dirty="0">
                          <a:solidFill>
                            <a:srgbClr val="000000"/>
                          </a:solidFill>
                          <a:effectLst/>
                          <a:latin typeface="Calibri" panose="020F0502020204030204" pitchFamily="34" charset="0"/>
                        </a:rPr>
                        <a:t>50%</a:t>
                      </a: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rtl="0" fontAlgn="ctr">
                        <a:buNone/>
                      </a:pPr>
                      <a:endParaRPr lang="es-MX" sz="800" b="0" i="0" u="none" strike="noStrike" dirty="0">
                        <a:solidFill>
                          <a:srgbClr val="000000"/>
                        </a:solidFill>
                        <a:effectLst/>
                        <a:latin typeface="Calibri" panose="020F0502020204030204" pitchFamily="34" charset="0"/>
                      </a:endParaRP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2">
                        <a:lumMod val="20000"/>
                        <a:lumOff val="80000"/>
                      </a:schemeClr>
                    </a:solidFill>
                  </a:tcPr>
                </a:tc>
                <a:extLst>
                  <a:ext uri="{0D108BD9-81ED-4DB2-BD59-A6C34878D82A}">
                    <a16:rowId xmlns:a16="http://schemas.microsoft.com/office/drawing/2014/main" val="3338238081"/>
                  </a:ext>
                </a:extLst>
              </a:tr>
              <a:tr h="117273">
                <a:tc vMerge="1">
                  <a:txBody>
                    <a:bodyPr/>
                    <a:lstStyle/>
                    <a:p>
                      <a:endParaRPr lang="es-CO"/>
                    </a:p>
                  </a:txBody>
                  <a:tcPr/>
                </a:tc>
                <a:tc vMerge="1">
                  <a:txBody>
                    <a:bodyPr/>
                    <a:lstStyle/>
                    <a:p>
                      <a:endParaRPr lang="es-CO"/>
                    </a:p>
                  </a:txBody>
                  <a:tcPr/>
                </a:tc>
                <a:tc>
                  <a:txBody>
                    <a:bodyPr/>
                    <a:lstStyle/>
                    <a:p>
                      <a:pPr algn="just" rtl="0" fontAlgn="ctr">
                        <a:buNone/>
                      </a:pPr>
                      <a:endParaRPr lang="es-MX" sz="800" b="0" i="0" u="none" strike="noStrike" dirty="0">
                        <a:solidFill>
                          <a:srgbClr val="000000"/>
                        </a:solidFill>
                        <a:effectLst/>
                        <a:latin typeface="Calibri" panose="020F0502020204030204" pitchFamily="34" charset="0"/>
                      </a:endParaRP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lumMod val="20000"/>
                        <a:lumOff val="80000"/>
                      </a:schemeClr>
                    </a:solidFill>
                  </a:tcPr>
                </a:tc>
                <a:extLst>
                  <a:ext uri="{0D108BD9-81ED-4DB2-BD59-A6C34878D82A}">
                    <a16:rowId xmlns:a16="http://schemas.microsoft.com/office/drawing/2014/main" val="2667303799"/>
                  </a:ext>
                </a:extLst>
              </a:tr>
              <a:tr h="117273">
                <a:tc vMerge="1">
                  <a:txBody>
                    <a:bodyPr/>
                    <a:lstStyle/>
                    <a:p>
                      <a:endParaRPr lang="es-CO"/>
                    </a:p>
                  </a:txBody>
                  <a:tcPr/>
                </a:tc>
                <a:tc vMerge="1">
                  <a:txBody>
                    <a:bodyPr/>
                    <a:lstStyle/>
                    <a:p>
                      <a:endParaRPr lang="es-CO"/>
                    </a:p>
                  </a:txBody>
                  <a:tcPr/>
                </a:tc>
                <a:tc>
                  <a:txBody>
                    <a:bodyPr/>
                    <a:lstStyle/>
                    <a:p>
                      <a:pPr algn="just" rtl="0" fontAlgn="ctr">
                        <a:buNone/>
                      </a:pPr>
                      <a:endParaRPr lang="es-CO" sz="800" b="0" i="0" u="none" strike="noStrike" dirty="0">
                        <a:solidFill>
                          <a:srgbClr val="000000"/>
                        </a:solidFill>
                        <a:effectLst/>
                        <a:latin typeface="Calibri" panose="020F0502020204030204" pitchFamily="34" charset="0"/>
                      </a:endParaRP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lumMod val="20000"/>
                        <a:lumOff val="80000"/>
                      </a:schemeClr>
                    </a:solidFill>
                  </a:tcPr>
                </a:tc>
                <a:extLst>
                  <a:ext uri="{0D108BD9-81ED-4DB2-BD59-A6C34878D82A}">
                    <a16:rowId xmlns:a16="http://schemas.microsoft.com/office/drawing/2014/main" val="3545308627"/>
                  </a:ext>
                </a:extLst>
              </a:tr>
              <a:tr h="117273">
                <a:tc vMerge="1">
                  <a:txBody>
                    <a:bodyPr/>
                    <a:lstStyle/>
                    <a:p>
                      <a:endParaRPr lang="es-CO"/>
                    </a:p>
                  </a:txBody>
                  <a:tcPr/>
                </a:tc>
                <a:tc vMerge="1">
                  <a:txBody>
                    <a:bodyPr/>
                    <a:lstStyle/>
                    <a:p>
                      <a:endParaRPr lang="es-CO"/>
                    </a:p>
                  </a:txBody>
                  <a:tcPr/>
                </a:tc>
                <a:tc>
                  <a:txBody>
                    <a:bodyPr/>
                    <a:lstStyle/>
                    <a:p>
                      <a:pPr algn="just" rtl="0" fontAlgn="ctr">
                        <a:buNone/>
                      </a:pPr>
                      <a:endParaRPr lang="es-MX" sz="800" b="0" i="0" u="none" strike="noStrike" dirty="0">
                        <a:solidFill>
                          <a:srgbClr val="000000"/>
                        </a:solidFill>
                        <a:effectLst/>
                        <a:latin typeface="Calibri" panose="020F0502020204030204" pitchFamily="34" charset="0"/>
                      </a:endParaRP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lumMod val="20000"/>
                        <a:lumOff val="80000"/>
                      </a:schemeClr>
                    </a:solidFill>
                  </a:tcPr>
                </a:tc>
                <a:extLst>
                  <a:ext uri="{0D108BD9-81ED-4DB2-BD59-A6C34878D82A}">
                    <a16:rowId xmlns:a16="http://schemas.microsoft.com/office/drawing/2014/main" val="2904387883"/>
                  </a:ext>
                </a:extLst>
              </a:tr>
              <a:tr h="117273">
                <a:tc vMerge="1">
                  <a:txBody>
                    <a:bodyPr/>
                    <a:lstStyle/>
                    <a:p>
                      <a:endParaRPr lang="es-CO"/>
                    </a:p>
                  </a:txBody>
                  <a:tcPr/>
                </a:tc>
                <a:tc vMerge="1">
                  <a:txBody>
                    <a:bodyPr/>
                    <a:lstStyle/>
                    <a:p>
                      <a:endParaRPr lang="es-CO"/>
                    </a:p>
                  </a:txBody>
                  <a:tcPr/>
                </a:tc>
                <a:tc>
                  <a:txBody>
                    <a:bodyPr/>
                    <a:lstStyle/>
                    <a:p>
                      <a:pPr algn="just" rtl="0" fontAlgn="ctr">
                        <a:buNone/>
                      </a:pPr>
                      <a:endParaRPr lang="es-MX" sz="800" b="0" i="0" u="none" strike="noStrike" dirty="0">
                        <a:solidFill>
                          <a:srgbClr val="000000"/>
                        </a:solidFill>
                        <a:effectLst/>
                        <a:latin typeface="Calibri" panose="020F0502020204030204" pitchFamily="34" charset="0"/>
                      </a:endParaRP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lumMod val="20000"/>
                        <a:lumOff val="80000"/>
                      </a:schemeClr>
                    </a:solidFill>
                  </a:tcPr>
                </a:tc>
                <a:extLst>
                  <a:ext uri="{0D108BD9-81ED-4DB2-BD59-A6C34878D82A}">
                    <a16:rowId xmlns:a16="http://schemas.microsoft.com/office/drawing/2014/main" val="3119826489"/>
                  </a:ext>
                </a:extLst>
              </a:tr>
              <a:tr h="117273">
                <a:tc vMerge="1">
                  <a:txBody>
                    <a:bodyPr/>
                    <a:lstStyle/>
                    <a:p>
                      <a:endParaRPr lang="es-CO"/>
                    </a:p>
                  </a:txBody>
                  <a:tcPr/>
                </a:tc>
                <a:tc vMerge="1">
                  <a:txBody>
                    <a:bodyPr/>
                    <a:lstStyle/>
                    <a:p>
                      <a:endParaRPr lang="es-CO"/>
                    </a:p>
                  </a:txBody>
                  <a:tcPr/>
                </a:tc>
                <a:tc>
                  <a:txBody>
                    <a:bodyPr/>
                    <a:lstStyle/>
                    <a:p>
                      <a:pPr algn="just" rtl="0" fontAlgn="ctr">
                        <a:buNone/>
                      </a:pPr>
                      <a:endParaRPr lang="es-MX" sz="800" b="0" i="0" u="none" strike="noStrike" dirty="0">
                        <a:solidFill>
                          <a:srgbClr val="000000"/>
                        </a:solidFill>
                        <a:effectLst/>
                        <a:latin typeface="Calibri" panose="020F0502020204030204" pitchFamily="34" charset="0"/>
                      </a:endParaRP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2">
                        <a:lumMod val="20000"/>
                        <a:lumOff val="80000"/>
                      </a:schemeClr>
                    </a:solidFill>
                  </a:tcPr>
                </a:tc>
                <a:extLst>
                  <a:ext uri="{0D108BD9-81ED-4DB2-BD59-A6C34878D82A}">
                    <a16:rowId xmlns:a16="http://schemas.microsoft.com/office/drawing/2014/main" val="3900644771"/>
                  </a:ext>
                </a:extLst>
              </a:tr>
              <a:tr h="117273">
                <a:tc vMerge="1">
                  <a:txBody>
                    <a:bodyPr/>
                    <a:lstStyle/>
                    <a:p>
                      <a:endParaRPr lang="es-CO"/>
                    </a:p>
                  </a:txBody>
                  <a:tcPr/>
                </a:tc>
                <a:tc vMerge="1">
                  <a:txBody>
                    <a:bodyPr/>
                    <a:lstStyle/>
                    <a:p>
                      <a:endParaRPr lang="es-CO"/>
                    </a:p>
                  </a:txBody>
                  <a:tcPr/>
                </a:tc>
                <a:tc>
                  <a:txBody>
                    <a:bodyPr/>
                    <a:lstStyle/>
                    <a:p>
                      <a:pPr algn="just" rtl="0" fontAlgn="ctr">
                        <a:buNone/>
                      </a:pPr>
                      <a:endParaRPr lang="es-MX" sz="800" b="0" i="0" u="none" strike="noStrike" dirty="0">
                        <a:solidFill>
                          <a:srgbClr val="000000"/>
                        </a:solidFill>
                        <a:effectLst/>
                        <a:latin typeface="Calibri" panose="020F0502020204030204" pitchFamily="34" charset="0"/>
                      </a:endParaRPr>
                    </a:p>
                  </a:txBody>
                  <a:tcPr marL="5472" marR="5472" marT="5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471230714"/>
                  </a:ext>
                </a:extLst>
              </a:tr>
            </a:tbl>
          </a:graphicData>
        </a:graphic>
      </p:graphicFrame>
    </p:spTree>
    <p:extLst>
      <p:ext uri="{BB962C8B-B14F-4D97-AF65-F5344CB8AC3E}">
        <p14:creationId xmlns:p14="http://schemas.microsoft.com/office/powerpoint/2010/main" val="504984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2C82EAA5-875F-F68F-73EF-521F9E4AFEC4}"/>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32C7015A-57C8-6D3D-E58E-15BF35CF9564}"/>
              </a:ext>
            </a:extLst>
          </p:cNvPr>
          <p:cNvSpPr/>
          <p:nvPr/>
        </p:nvSpPr>
        <p:spPr>
          <a:xfrm>
            <a:off x="462077" y="357170"/>
            <a:ext cx="9749985" cy="584775"/>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defRPr/>
            </a:pPr>
            <a:r>
              <a:rPr lang="es-CO" sz="3200" b="1" dirty="0">
                <a:solidFill>
                  <a:prstClr val="black">
                    <a:lumMod val="75000"/>
                    <a:lumOff val="25000"/>
                  </a:prstClr>
                </a:solidFill>
                <a:latin typeface="Aptos ExtraBold"/>
              </a:rPr>
              <a:t>Planes Institucionales   </a:t>
            </a:r>
          </a:p>
        </p:txBody>
      </p:sp>
      <p:sp>
        <p:nvSpPr>
          <p:cNvPr id="6" name="CuadroTexto 14">
            <a:extLst>
              <a:ext uri="{FF2B5EF4-FFF2-40B4-BE49-F238E27FC236}">
                <a16:creationId xmlns:a16="http://schemas.microsoft.com/office/drawing/2014/main" id="{B217A598-6915-72B6-0B07-1B9A82165660}"/>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a:t>
            </a:r>
          </a:p>
        </p:txBody>
      </p:sp>
      <p:sp>
        <p:nvSpPr>
          <p:cNvPr id="3" name="CuadroTexto 2">
            <a:extLst>
              <a:ext uri="{FF2B5EF4-FFF2-40B4-BE49-F238E27FC236}">
                <a16:creationId xmlns:a16="http://schemas.microsoft.com/office/drawing/2014/main" id="{F5EF23D5-5B97-10D3-F51A-D6CC9006FFAF}"/>
              </a:ext>
            </a:extLst>
          </p:cNvPr>
          <p:cNvSpPr txBox="1"/>
          <p:nvPr/>
        </p:nvSpPr>
        <p:spPr>
          <a:xfrm>
            <a:off x="3960183" y="5242160"/>
            <a:ext cx="6098874" cy="246221"/>
          </a:xfrm>
          <a:prstGeom prst="rect">
            <a:avLst/>
          </a:prstGeom>
          <a:noFill/>
        </p:spPr>
        <p:txBody>
          <a:bodyPr wrap="square">
            <a:spAutoFit/>
          </a:bodyPr>
          <a:lstStyle/>
          <a:p>
            <a:pPr defTabSz="378652">
              <a:defRPr/>
            </a:pPr>
            <a:r>
              <a:rPr lang="es-ES" sz="1000" i="1" kern="0" dirty="0">
                <a:solidFill>
                  <a:prstClr val="black"/>
                </a:solidFill>
                <a:latin typeface="Calibri" panose="020F0502020204030204"/>
              </a:rPr>
              <a:t>Fuente: Dependencias– U.A.E Cuerpo Oficial de Bomberos de Bogotá </a:t>
            </a:r>
            <a:endParaRPr lang="es-CO" sz="1000" i="1" kern="0" dirty="0">
              <a:solidFill>
                <a:prstClr val="black"/>
              </a:solidFill>
              <a:latin typeface="Calibri" panose="020F0502020204030204"/>
            </a:endParaRPr>
          </a:p>
        </p:txBody>
      </p:sp>
      <p:graphicFrame>
        <p:nvGraphicFramePr>
          <p:cNvPr id="2" name="Tabla 1">
            <a:extLst>
              <a:ext uri="{FF2B5EF4-FFF2-40B4-BE49-F238E27FC236}">
                <a16:creationId xmlns:a16="http://schemas.microsoft.com/office/drawing/2014/main" id="{159E6108-4C4D-89D7-73E6-2F4F5A2DF167}"/>
              </a:ext>
            </a:extLst>
          </p:cNvPr>
          <p:cNvGraphicFramePr>
            <a:graphicFrameLocks noGrp="1"/>
          </p:cNvGraphicFramePr>
          <p:nvPr>
            <p:extLst>
              <p:ext uri="{D42A27DB-BD31-4B8C-83A1-F6EECF244321}">
                <p14:modId xmlns:p14="http://schemas.microsoft.com/office/powerpoint/2010/main" val="234906200"/>
              </p:ext>
            </p:extLst>
          </p:nvPr>
        </p:nvGraphicFramePr>
        <p:xfrm>
          <a:off x="890558" y="1492729"/>
          <a:ext cx="9633668" cy="3638550"/>
        </p:xfrm>
        <a:graphic>
          <a:graphicData uri="http://schemas.openxmlformats.org/drawingml/2006/table">
            <a:tbl>
              <a:tblPr/>
              <a:tblGrid>
                <a:gridCol w="2313773">
                  <a:extLst>
                    <a:ext uri="{9D8B030D-6E8A-4147-A177-3AD203B41FA5}">
                      <a16:colId xmlns:a16="http://schemas.microsoft.com/office/drawing/2014/main" val="1385495154"/>
                    </a:ext>
                  </a:extLst>
                </a:gridCol>
                <a:gridCol w="1240175">
                  <a:extLst>
                    <a:ext uri="{9D8B030D-6E8A-4147-A177-3AD203B41FA5}">
                      <a16:colId xmlns:a16="http://schemas.microsoft.com/office/drawing/2014/main" val="305078854"/>
                    </a:ext>
                  </a:extLst>
                </a:gridCol>
                <a:gridCol w="6079720">
                  <a:extLst>
                    <a:ext uri="{9D8B030D-6E8A-4147-A177-3AD203B41FA5}">
                      <a16:colId xmlns:a16="http://schemas.microsoft.com/office/drawing/2014/main" val="2680147589"/>
                    </a:ext>
                  </a:extLst>
                </a:gridCol>
              </a:tblGrid>
              <a:tr h="428625">
                <a:tc>
                  <a:txBody>
                    <a:bodyPr/>
                    <a:lstStyle/>
                    <a:p>
                      <a:pPr algn="ctr" rtl="0" fontAlgn="ctr">
                        <a:buNone/>
                      </a:pPr>
                      <a:r>
                        <a:rPr lang="es-CO" sz="800" b="1" i="0" u="none" strike="noStrike" dirty="0">
                          <a:solidFill>
                            <a:srgbClr val="FFFFFF"/>
                          </a:solidFill>
                          <a:effectLst/>
                          <a:latin typeface="Calibri" panose="020F0502020204030204" pitchFamily="34" charset="0"/>
                        </a:rPr>
                        <a:t>PLANES INSTITUCIONALES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203764"/>
                    </a:solidFill>
                  </a:tcPr>
                </a:tc>
                <a:tc rowSpan="2">
                  <a:txBody>
                    <a:bodyPr/>
                    <a:lstStyle/>
                    <a:p>
                      <a:pPr algn="ctr" rtl="0" fontAlgn="ctr">
                        <a:buNone/>
                      </a:pPr>
                      <a:r>
                        <a:rPr lang="es-CO" sz="800" b="1" i="0" u="none" strike="noStrike">
                          <a:solidFill>
                            <a:srgbClr val="FFFFFF"/>
                          </a:solidFill>
                          <a:effectLst/>
                          <a:latin typeface="Calibri" panose="020F0502020204030204" pitchFamily="34" charset="0"/>
                        </a:rPr>
                        <a:t>% DE AVANCE II TRIMESTRE ACUMULADO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03764"/>
                    </a:solidFill>
                  </a:tcPr>
                </a:tc>
                <a:tc rowSpan="2">
                  <a:txBody>
                    <a:bodyPr/>
                    <a:lstStyle/>
                    <a:p>
                      <a:pPr algn="ctr" rtl="0" fontAlgn="ctr">
                        <a:buNone/>
                      </a:pPr>
                      <a:r>
                        <a:rPr lang="es-CO" sz="800" b="1" i="0" u="none" strike="noStrike">
                          <a:solidFill>
                            <a:srgbClr val="FFFFFF"/>
                          </a:solidFill>
                          <a:effectLst/>
                          <a:latin typeface="Calibri" panose="020F0502020204030204" pitchFamily="34" charset="0"/>
                        </a:rPr>
                        <a:t>AVANCE CUALITATIVO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03764"/>
                    </a:solidFill>
                  </a:tcPr>
                </a:tc>
                <a:extLst>
                  <a:ext uri="{0D108BD9-81ED-4DB2-BD59-A6C34878D82A}">
                    <a16:rowId xmlns:a16="http://schemas.microsoft.com/office/drawing/2014/main" val="2825380517"/>
                  </a:ext>
                </a:extLst>
              </a:tr>
              <a:tr h="200025">
                <a:tc>
                  <a:txBody>
                    <a:bodyPr/>
                    <a:lstStyle/>
                    <a:p>
                      <a:pPr algn="ctr" rtl="0" fontAlgn="ctr">
                        <a:buNone/>
                      </a:pPr>
                      <a:r>
                        <a:rPr lang="es-CO" sz="800" b="1" i="0" u="none" strike="noStrike">
                          <a:solidFill>
                            <a:srgbClr val="FFFFFF"/>
                          </a:solidFill>
                          <a:effectLst/>
                          <a:latin typeface="Calibri" panose="020F0502020204030204" pitchFamily="34" charset="0"/>
                        </a:rPr>
                        <a:t>(Decreto 612-2018)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203764"/>
                    </a:solidFill>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3968291551"/>
                  </a:ext>
                </a:extLst>
              </a:tr>
              <a:tr h="428625">
                <a:tc>
                  <a:txBody>
                    <a:bodyPr/>
                    <a:lstStyle/>
                    <a:p>
                      <a:pPr algn="l" rtl="0" fontAlgn="ctr">
                        <a:buNone/>
                      </a:pPr>
                      <a:r>
                        <a:rPr lang="es-MX" sz="800" b="0" i="0" u="none" strike="noStrike" dirty="0">
                          <a:solidFill>
                            <a:srgbClr val="000000"/>
                          </a:solidFill>
                          <a:effectLst/>
                          <a:latin typeface="Calibri" panose="020F0502020204030204" pitchFamily="34" charset="0"/>
                        </a:rPr>
                        <a:t>Plan Institucional de Capacitación, PIC​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s-CO" sz="800" b="1" i="0" u="none" strike="noStrike" dirty="0">
                          <a:solidFill>
                            <a:srgbClr val="000000"/>
                          </a:solidFill>
                          <a:effectLst/>
                          <a:latin typeface="Calibri" panose="020F0502020204030204" pitchFamily="34" charset="0"/>
                        </a:rPr>
                        <a:t>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rtl="0" fontAlgn="ctr">
                        <a:buNone/>
                      </a:pPr>
                      <a:endParaRPr lang="es-MX" sz="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337018770"/>
                  </a:ext>
                </a:extLst>
              </a:tr>
              <a:tr h="428625">
                <a:tc>
                  <a:txBody>
                    <a:bodyPr/>
                    <a:lstStyle/>
                    <a:p>
                      <a:pPr algn="l" rtl="0" fontAlgn="ctr">
                        <a:buNone/>
                      </a:pPr>
                      <a:r>
                        <a:rPr lang="es-MX" sz="800" b="0" i="0" u="none" strike="noStrike" dirty="0">
                          <a:solidFill>
                            <a:srgbClr val="000000"/>
                          </a:solidFill>
                          <a:effectLst/>
                          <a:latin typeface="Calibri" panose="020F0502020204030204" pitchFamily="34" charset="0"/>
                        </a:rPr>
                        <a:t>Plan de Bienestar y Estímulos​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s-CO" sz="800" b="1" i="0" u="none" strike="noStrike" dirty="0">
                          <a:solidFill>
                            <a:srgbClr val="000000"/>
                          </a:solidFill>
                          <a:effectLst/>
                          <a:latin typeface="Calibri" panose="020F0502020204030204" pitchFamily="34" charset="0"/>
                        </a:rPr>
                        <a:t>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rtl="0" fontAlgn="ctr">
                        <a:buNone/>
                      </a:pPr>
                      <a:endParaRPr lang="es-MX" sz="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895331904"/>
                  </a:ext>
                </a:extLst>
              </a:tr>
              <a:tr h="428625">
                <a:tc>
                  <a:txBody>
                    <a:bodyPr/>
                    <a:lstStyle/>
                    <a:p>
                      <a:pPr algn="l" rtl="0" fontAlgn="ctr">
                        <a:buNone/>
                      </a:pPr>
                      <a:r>
                        <a:rPr lang="es-MX" sz="800" b="0" i="0" u="none" strike="noStrike">
                          <a:solidFill>
                            <a:srgbClr val="000000"/>
                          </a:solidFill>
                          <a:effectLst/>
                          <a:latin typeface="Calibri" panose="020F0502020204030204" pitchFamily="34" charset="0"/>
                        </a:rPr>
                        <a:t>Plan de acción de Integridad​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s-CO" sz="800" b="1" i="0" u="none" strike="noStrike" dirty="0">
                          <a:solidFill>
                            <a:srgbClr val="000000"/>
                          </a:solidFill>
                          <a:effectLst/>
                          <a:latin typeface="Calibri" panose="020F0502020204030204" pitchFamily="34" charset="0"/>
                        </a:rPr>
                        <a:t>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rtl="0" fontAlgn="ctr">
                        <a:buNone/>
                      </a:pPr>
                      <a:r>
                        <a:rPr lang="es-MX" sz="8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06617845"/>
                  </a:ext>
                </a:extLst>
              </a:tr>
              <a:tr h="428625">
                <a:tc>
                  <a:txBody>
                    <a:bodyPr/>
                    <a:lstStyle/>
                    <a:p>
                      <a:pPr algn="l" rtl="0" fontAlgn="ctr">
                        <a:buNone/>
                      </a:pPr>
                      <a:r>
                        <a:rPr lang="es-MX" sz="800" b="0" i="0" u="none" strike="noStrike">
                          <a:solidFill>
                            <a:srgbClr val="000000"/>
                          </a:solidFill>
                          <a:effectLst/>
                          <a:latin typeface="Calibri" panose="020F0502020204030204" pitchFamily="34" charset="0"/>
                        </a:rPr>
                        <a:t>Plan de Previsión de Recursos Humanos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s-CO" sz="800" b="1" i="0" u="none" strike="noStrike" dirty="0">
                          <a:solidFill>
                            <a:srgbClr val="000000"/>
                          </a:solidFill>
                          <a:effectLst/>
                          <a:latin typeface="Calibri" panose="020F0502020204030204" pitchFamily="34" charset="0"/>
                        </a:rPr>
                        <a:t>50%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rtl="0" fontAlgn="ctr">
                        <a:buNone/>
                      </a:pPr>
                      <a:endParaRPr lang="es-MX" sz="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848207273"/>
                  </a:ext>
                </a:extLst>
              </a:tr>
              <a:tr h="428625">
                <a:tc>
                  <a:txBody>
                    <a:bodyPr/>
                    <a:lstStyle/>
                    <a:p>
                      <a:pPr algn="l" rtl="0" fontAlgn="ctr">
                        <a:buNone/>
                      </a:pPr>
                      <a:r>
                        <a:rPr lang="es-CO" sz="800" b="0" i="0" u="none" strike="noStrike">
                          <a:solidFill>
                            <a:srgbClr val="000000"/>
                          </a:solidFill>
                          <a:effectLst/>
                          <a:latin typeface="Calibri" panose="020F0502020204030204" pitchFamily="34" charset="0"/>
                        </a:rPr>
                        <a:t> Plan Anual de Vacantes​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s-CO" sz="800" b="1" i="0" u="none" strike="noStrike" dirty="0">
                          <a:solidFill>
                            <a:srgbClr val="000000"/>
                          </a:solidFill>
                          <a:effectLst/>
                          <a:latin typeface="Calibri" panose="020F0502020204030204" pitchFamily="34" charset="0"/>
                        </a:rPr>
                        <a:t>50%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rtl="0" fontAlgn="ctr">
                        <a:buNone/>
                      </a:pPr>
                      <a:endParaRPr lang="es-MX" sz="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3407736"/>
                  </a:ext>
                </a:extLst>
              </a:tr>
              <a:tr h="428625">
                <a:tc>
                  <a:txBody>
                    <a:bodyPr/>
                    <a:lstStyle/>
                    <a:p>
                      <a:pPr algn="l" rtl="0" fontAlgn="ctr">
                        <a:buNone/>
                      </a:pPr>
                      <a:r>
                        <a:rPr lang="es-MX" sz="800" b="0" i="0" u="none" strike="noStrike">
                          <a:solidFill>
                            <a:srgbClr val="000000"/>
                          </a:solidFill>
                          <a:effectLst/>
                          <a:latin typeface="Calibri" panose="020F0502020204030204" pitchFamily="34" charset="0"/>
                        </a:rPr>
                        <a:t>Plan de Trabajo Anual en Seguridad y Salud en el Trabajo​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s-CO" sz="800" b="1" i="0" u="none" strike="noStrike" dirty="0">
                          <a:solidFill>
                            <a:srgbClr val="000000"/>
                          </a:solidFill>
                          <a:effectLst/>
                          <a:latin typeface="Calibri" panose="020F0502020204030204" pitchFamily="34" charset="0"/>
                        </a:rPr>
                        <a:t>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rtl="0" fontAlgn="ctr">
                        <a:buNone/>
                      </a:pPr>
                      <a:endParaRPr lang="es-MX" sz="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912644224"/>
                  </a:ext>
                </a:extLst>
              </a:tr>
              <a:tr h="438150">
                <a:tc>
                  <a:txBody>
                    <a:bodyPr/>
                    <a:lstStyle/>
                    <a:p>
                      <a:pPr algn="l" rtl="0" fontAlgn="ctr">
                        <a:buNone/>
                      </a:pPr>
                      <a:r>
                        <a:rPr lang="es-MX" sz="800" b="0" i="0" u="none" strike="noStrike" dirty="0">
                          <a:solidFill>
                            <a:srgbClr val="000000"/>
                          </a:solidFill>
                          <a:effectLst/>
                          <a:latin typeface="Calibri" panose="020F0502020204030204" pitchFamily="34" charset="0"/>
                        </a:rPr>
                        <a:t>Plan Estratégico de Talento Humano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rtl="0" fontAlgn="ctr">
                        <a:buNone/>
                      </a:pPr>
                      <a:r>
                        <a:rPr lang="es-CO" sz="800" b="1" i="0" u="none" strike="noStrike" dirty="0">
                          <a:solidFill>
                            <a:srgbClr val="000000"/>
                          </a:solidFill>
                          <a:effectLst/>
                          <a:latin typeface="Calibri" panose="020F0502020204030204" pitchFamily="34" charset="0"/>
                        </a:rPr>
                        <a:t>38%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rtl="0" fontAlgn="ctr">
                        <a:buNone/>
                      </a:pPr>
                      <a:endParaRPr lang="es-MX" sz="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413904312"/>
                  </a:ext>
                </a:extLst>
              </a:tr>
            </a:tbl>
          </a:graphicData>
        </a:graphic>
      </p:graphicFrame>
    </p:spTree>
    <p:extLst>
      <p:ext uri="{BB962C8B-B14F-4D97-AF65-F5344CB8AC3E}">
        <p14:creationId xmlns:p14="http://schemas.microsoft.com/office/powerpoint/2010/main" val="164132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FC045A90-E02C-F1E8-A7FA-8E7DA4DF880C}"/>
              </a:ext>
            </a:extLst>
          </p:cNvPr>
          <p:cNvSpPr txBox="1"/>
          <p:nvPr/>
        </p:nvSpPr>
        <p:spPr>
          <a:xfrm>
            <a:off x="1087794" y="1362269"/>
            <a:ext cx="10016412"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1211407" rtl="0" eaLnBrk="1" fontAlgn="auto" latinLnBrk="0" hangingPunct="1">
              <a:lnSpc>
                <a:spcPct val="100000"/>
              </a:lnSpc>
              <a:spcBef>
                <a:spcPts val="0"/>
              </a:spcBef>
              <a:spcAft>
                <a:spcPts val="0"/>
              </a:spcAft>
              <a:buClrTx/>
              <a:buSzTx/>
              <a:buFontTx/>
              <a:buNone/>
              <a:tabLst/>
              <a:defRPr/>
            </a:pPr>
            <a:r>
              <a:rPr kumimoji="0" lang="es-MX" sz="6000" b="1" i="0" u="none" strike="noStrike" kern="1200" cap="none" spc="0" normalizeH="0" baseline="0" noProof="0" dirty="0">
                <a:ln>
                  <a:noFill/>
                </a:ln>
                <a:solidFill>
                  <a:prstClr val="white"/>
                </a:solidFill>
                <a:effectLst/>
                <a:uLnTx/>
                <a:uFillTx/>
                <a:latin typeface="Calibri" panose="020F0502020204030204"/>
                <a:ea typeface="+mn-ea"/>
                <a:cs typeface="+mn-cs"/>
              </a:rPr>
              <a:t>Informe de Seguimiento a la Gestión  Institucional </a:t>
            </a:r>
            <a:r>
              <a:rPr kumimoji="0" lang="es-MX" sz="6000" b="1" i="0" u="none" strike="noStrike" kern="1200" cap="none" spc="0" normalizeH="0" baseline="0" noProof="0" dirty="0">
                <a:ln>
                  <a:noFill/>
                </a:ln>
                <a:solidFill>
                  <a:prstClr val="white"/>
                </a:solidFill>
                <a:effectLst/>
                <a:uLnTx/>
                <a:uFillTx/>
                <a:latin typeface="Calibri" panose="020F0502020204030204"/>
                <a:ea typeface="+mn-ea"/>
                <a:cs typeface="Calibri"/>
              </a:rPr>
              <a:t>Cuarto  Trimestre</a:t>
            </a:r>
            <a:r>
              <a:rPr kumimoji="0" lang="es-MX" sz="6000" b="1" i="0" u="none" strike="noStrike" kern="1200" cap="none" spc="0" normalizeH="0" baseline="0" noProof="0" dirty="0">
                <a:ln>
                  <a:noFill/>
                </a:ln>
                <a:solidFill>
                  <a:prstClr val="white"/>
                </a:solidFill>
                <a:effectLst/>
                <a:uLnTx/>
                <a:uFillTx/>
                <a:latin typeface="Calibri" panose="020F0502020204030204"/>
                <a:ea typeface="+mn-ea"/>
                <a:cs typeface="+mn-cs"/>
              </a:rPr>
              <a:t> 2025</a:t>
            </a:r>
            <a:r>
              <a:rPr kumimoji="0" lang="es-CO" sz="6000" b="1" i="0" u="none" strike="noStrike" kern="1200" cap="none" spc="0" normalizeH="0" baseline="0" noProof="0" dirty="0">
                <a:ln>
                  <a:noFill/>
                </a:ln>
                <a:solidFill>
                  <a:prstClr val="white"/>
                </a:solidFill>
                <a:effectLst/>
                <a:uLnTx/>
                <a:uFillTx/>
                <a:latin typeface="Calibri" panose="020F0502020204030204"/>
                <a:ea typeface="+mn-ea"/>
                <a:cs typeface="Aharoni"/>
              </a:rPr>
              <a:t> </a:t>
            </a:r>
            <a:endParaRPr kumimoji="0" lang="es-CO" sz="6000" b="1" i="0" u="none" strike="noStrike" kern="1200" cap="none" spc="0" normalizeH="0" baseline="0" noProof="0" dirty="0">
              <a:ln>
                <a:noFill/>
              </a:ln>
              <a:solidFill>
                <a:prstClr val="white"/>
              </a:solidFill>
              <a:effectLst/>
              <a:uLnTx/>
              <a:uFillTx/>
              <a:latin typeface="Calibri" panose="020F0502020204030204"/>
              <a:ea typeface="+mn-ea"/>
              <a:cs typeface="Aharoni" pitchFamily="2" charset="-79"/>
            </a:endParaRPr>
          </a:p>
        </p:txBody>
      </p:sp>
      <p:sp>
        <p:nvSpPr>
          <p:cNvPr id="5" name="CuadroTexto 4">
            <a:extLst>
              <a:ext uri="{FF2B5EF4-FFF2-40B4-BE49-F238E27FC236}">
                <a16:creationId xmlns:a16="http://schemas.microsoft.com/office/drawing/2014/main" id="{8B8A9413-2EA1-96AD-FCBB-1255ADBA5C5D}"/>
              </a:ext>
            </a:extLst>
          </p:cNvPr>
          <p:cNvSpPr txBox="1"/>
          <p:nvPr/>
        </p:nvSpPr>
        <p:spPr>
          <a:xfrm>
            <a:off x="2537581" y="4588304"/>
            <a:ext cx="7116838"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0" i="0" u="none" strike="noStrike" kern="1200" cap="none" spc="0" normalizeH="0" baseline="0" noProof="0" dirty="0">
                <a:ln>
                  <a:noFill/>
                </a:ln>
                <a:solidFill>
                  <a:prstClr val="white"/>
                </a:solidFill>
                <a:effectLst/>
                <a:uLnTx/>
                <a:uFillTx/>
                <a:latin typeface="Calibri Light"/>
                <a:ea typeface="Calibri"/>
                <a:cs typeface="Calibri"/>
              </a:rPr>
              <a:t>Oficina Asesora de Planeación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dirty="0">
              <a:ln>
                <a:noFill/>
              </a:ln>
              <a:solidFill>
                <a:prstClr val="white"/>
              </a:solidFill>
              <a:effectLst/>
              <a:uLnTx/>
              <a:uFillTx/>
              <a:latin typeface="Calibri Light"/>
              <a:ea typeface="Calibri"/>
              <a:cs typeface="Calibri"/>
            </a:endParaRPr>
          </a:p>
        </p:txBody>
      </p:sp>
      <p:sp>
        <p:nvSpPr>
          <p:cNvPr id="2" name="CuadroTexto 1">
            <a:extLst>
              <a:ext uri="{FF2B5EF4-FFF2-40B4-BE49-F238E27FC236}">
                <a16:creationId xmlns:a16="http://schemas.microsoft.com/office/drawing/2014/main" id="{28D92F4A-9894-B8A9-B5D1-0B32F9A4383D}"/>
              </a:ext>
              <a:ext uri="{C183D7F6-B498-43B3-948B-1728B52AA6E4}">
                <adec:decorative xmlns:adec="http://schemas.microsoft.com/office/drawing/2017/decorative" val="1"/>
              </a:ext>
            </a:extLst>
          </p:cNvPr>
          <p:cNvSpPr txBox="1"/>
          <p:nvPr/>
        </p:nvSpPr>
        <p:spPr>
          <a:xfrm>
            <a:off x="9271629" y="5543050"/>
            <a:ext cx="2756336" cy="1141018"/>
          </a:xfrm>
          <a:prstGeom prst="rect">
            <a:avLst/>
          </a:prstGeom>
          <a:noFill/>
        </p:spPr>
        <p:txBody>
          <a:bodyPr wrap="square" rtlCol="0">
            <a:spAutoFit/>
          </a:bodyPr>
          <a:lstStyle/>
          <a:p>
            <a:pPr marL="0" marR="0" lvl="0" indent="0" algn="l" defTabSz="623346" rtl="0" eaLnBrk="1" fontAlgn="auto" latinLnBrk="0" hangingPunct="1">
              <a:lnSpc>
                <a:spcPct val="100000"/>
              </a:lnSpc>
              <a:spcBef>
                <a:spcPts val="0"/>
              </a:spcBef>
              <a:spcAft>
                <a:spcPts val="0"/>
              </a:spcAft>
              <a:buClrTx/>
              <a:buSzTx/>
              <a:buFontTx/>
              <a:buNone/>
              <a:tabLst/>
              <a:defRPr/>
            </a:pPr>
            <a:r>
              <a:rPr kumimoji="0" lang="es-CO" sz="1363" b="0" i="0" u="none" strike="noStrike" kern="1200" cap="none" spc="0" normalizeH="0" baseline="0" noProof="0">
                <a:ln>
                  <a:noFill/>
                </a:ln>
                <a:solidFill>
                  <a:prstClr val="white"/>
                </a:solidFill>
                <a:effectLst/>
                <a:uLnTx/>
                <a:uFillTx/>
                <a:latin typeface="Calibri"/>
                <a:ea typeface="+mn-ea"/>
                <a:cs typeface="+mn-cs"/>
              </a:rPr>
              <a:t>Plan Estratégico Institucional </a:t>
            </a:r>
            <a:br>
              <a:rPr kumimoji="0" lang="es-CO" sz="1363" b="0" i="0" u="none" strike="noStrike" kern="1200" cap="none" spc="0" normalizeH="0" baseline="0" noProof="0">
                <a:ln>
                  <a:noFill/>
                </a:ln>
                <a:solidFill>
                  <a:prstClr val="white"/>
                </a:solidFill>
                <a:effectLst/>
                <a:uLnTx/>
                <a:uFillTx/>
                <a:latin typeface="Calibri"/>
                <a:ea typeface="+mn-ea"/>
                <a:cs typeface="+mn-cs"/>
              </a:rPr>
            </a:br>
            <a:r>
              <a:rPr kumimoji="0" lang="es-CO" sz="1363" b="0" i="0" u="none" strike="noStrike" kern="1200" cap="none" spc="0" normalizeH="0" baseline="0" noProof="0">
                <a:ln>
                  <a:noFill/>
                </a:ln>
                <a:solidFill>
                  <a:prstClr val="white"/>
                </a:solidFill>
                <a:effectLst/>
                <a:uLnTx/>
                <a:uFillTx/>
                <a:latin typeface="Calibri"/>
                <a:ea typeface="+mn-ea"/>
                <a:cs typeface="+mn-cs"/>
              </a:rPr>
              <a:t>Plan de Acción</a:t>
            </a:r>
            <a:br>
              <a:rPr kumimoji="0" lang="es-CO" sz="1363" b="0" i="0" u="none" strike="noStrike" kern="1200" cap="none" spc="0" normalizeH="0" baseline="0" noProof="0">
                <a:ln>
                  <a:noFill/>
                </a:ln>
                <a:solidFill>
                  <a:prstClr val="white"/>
                </a:solidFill>
                <a:effectLst/>
                <a:uLnTx/>
                <a:uFillTx/>
                <a:latin typeface="Calibri"/>
                <a:ea typeface="+mn-ea"/>
                <a:cs typeface="+mn-cs"/>
              </a:rPr>
            </a:br>
            <a:r>
              <a:rPr kumimoji="0" lang="es-CO" sz="1363" b="0" i="0" u="none" strike="noStrike" kern="1200" cap="none" spc="0" normalizeH="0" baseline="0" noProof="0">
                <a:ln>
                  <a:noFill/>
                </a:ln>
                <a:solidFill>
                  <a:prstClr val="white"/>
                </a:solidFill>
                <a:effectLst/>
                <a:uLnTx/>
                <a:uFillTx/>
                <a:latin typeface="Calibri"/>
                <a:ea typeface="+mn-ea"/>
                <a:cs typeface="+mn-cs"/>
              </a:rPr>
              <a:t>Planes Institucionales </a:t>
            </a:r>
            <a:br>
              <a:rPr kumimoji="0" lang="es-CO" sz="1363" b="0" i="0" u="none" strike="noStrike" kern="1200" cap="none" spc="0" normalizeH="0" baseline="0" noProof="0">
                <a:ln>
                  <a:noFill/>
                </a:ln>
                <a:solidFill>
                  <a:prstClr val="white"/>
                </a:solidFill>
                <a:effectLst/>
                <a:uLnTx/>
                <a:uFillTx/>
                <a:latin typeface="Calibri"/>
                <a:ea typeface="+mn-ea"/>
                <a:cs typeface="+mn-cs"/>
              </a:rPr>
            </a:br>
            <a:r>
              <a:rPr kumimoji="0" lang="es-CO" sz="1363" b="0" i="0" u="none" strike="noStrike" kern="1200" cap="none" spc="0" normalizeH="0" baseline="0" noProof="0">
                <a:ln>
                  <a:noFill/>
                </a:ln>
                <a:solidFill>
                  <a:prstClr val="white"/>
                </a:solidFill>
                <a:effectLst/>
                <a:uLnTx/>
                <a:uFillTx/>
                <a:latin typeface="Calibri"/>
                <a:ea typeface="+mn-ea"/>
                <a:cs typeface="+mn-cs"/>
              </a:rPr>
              <a:t>Implementación MIPG</a:t>
            </a:r>
          </a:p>
          <a:p>
            <a:pPr marL="0" marR="0" lvl="0" indent="0" algn="l" defTabSz="623346" rtl="0" eaLnBrk="1" fontAlgn="auto" latinLnBrk="0" hangingPunct="1">
              <a:lnSpc>
                <a:spcPct val="100000"/>
              </a:lnSpc>
              <a:spcBef>
                <a:spcPts val="0"/>
              </a:spcBef>
              <a:spcAft>
                <a:spcPts val="0"/>
              </a:spcAft>
              <a:buClrTx/>
              <a:buSzTx/>
              <a:buFontTx/>
              <a:buNone/>
              <a:tabLst/>
              <a:defRPr/>
            </a:pPr>
            <a:r>
              <a:rPr kumimoji="0" lang="es-CO" sz="1363" b="0" i="0" u="none" strike="noStrike" kern="1200" cap="none" spc="0" normalizeH="0" baseline="0" noProof="0">
                <a:ln>
                  <a:noFill/>
                </a:ln>
                <a:solidFill>
                  <a:prstClr val="white"/>
                </a:solidFill>
                <a:effectLst/>
                <a:uLnTx/>
                <a:uFillTx/>
                <a:latin typeface="Calibri"/>
                <a:ea typeface="+mn-ea"/>
                <a:cs typeface="+mn-cs"/>
              </a:rPr>
              <a:t>Ejecución Proyectos de Inversión </a:t>
            </a:r>
          </a:p>
        </p:txBody>
      </p:sp>
    </p:spTree>
    <p:extLst>
      <p:ext uri="{BB962C8B-B14F-4D97-AF65-F5344CB8AC3E}">
        <p14:creationId xmlns:p14="http://schemas.microsoft.com/office/powerpoint/2010/main" val="243514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48A059BF-3781-C398-33D9-C6420F8556E6}"/>
              </a:ext>
            </a:extLst>
          </p:cNvPr>
          <p:cNvSpPr txBox="1"/>
          <p:nvPr/>
        </p:nvSpPr>
        <p:spPr>
          <a:xfrm>
            <a:off x="1402207" y="2150078"/>
            <a:ext cx="10124564"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4000" b="1" i="0" u="none" strike="noStrike" kern="1200" cap="none" spc="0" normalizeH="0" baseline="0" noProof="0" dirty="0">
                <a:ln>
                  <a:noFill/>
                </a:ln>
                <a:solidFill>
                  <a:srgbClr val="D32D37"/>
                </a:solidFill>
                <a:effectLst/>
                <a:uLnTx/>
                <a:uFillTx/>
                <a:latin typeface="Aptos Black"/>
                <a:ea typeface="+mn-lt"/>
                <a:cs typeface="+mn-lt"/>
              </a:rPr>
              <a:t>PI 8126 - Fortalecimiento institucional de la UAECOB para un gobierno confiable Bogotá D.C</a:t>
            </a:r>
          </a:p>
        </p:txBody>
      </p:sp>
    </p:spTree>
    <p:extLst>
      <p:ext uri="{BB962C8B-B14F-4D97-AF65-F5344CB8AC3E}">
        <p14:creationId xmlns:p14="http://schemas.microsoft.com/office/powerpoint/2010/main" val="3419879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AD3BF8DD-8210-18F5-6948-67B2BA40B52E}"/>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6FB4C09D-AC61-F788-9A1E-E8F4655073F5}"/>
              </a:ext>
            </a:extLst>
          </p:cNvPr>
          <p:cNvSpPr/>
          <p:nvPr/>
        </p:nvSpPr>
        <p:spPr>
          <a:xfrm>
            <a:off x="551011" y="199382"/>
            <a:ext cx="9944117" cy="830997"/>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dirty="0">
                <a:ln>
                  <a:noFill/>
                </a:ln>
                <a:solidFill>
                  <a:prstClr val="black"/>
                </a:solidFill>
                <a:effectLst/>
                <a:uLnTx/>
                <a:uFillTx/>
                <a:latin typeface="Aptos ExtraBold"/>
                <a:ea typeface="+mn-ea"/>
                <a:cs typeface="+mn-cs"/>
              </a:rPr>
              <a:t>P.I. 8126 Fortalecimiento institucional de la UAECOB para un gobierno confiable Bogotá D.C</a:t>
            </a:r>
          </a:p>
        </p:txBody>
      </p:sp>
      <p:sp>
        <p:nvSpPr>
          <p:cNvPr id="3" name="CuadroTexto 14">
            <a:extLst>
              <a:ext uri="{FF2B5EF4-FFF2-40B4-BE49-F238E27FC236}">
                <a16:creationId xmlns:a16="http://schemas.microsoft.com/office/drawing/2014/main" id="{5D733BE8-F43C-93AA-D9DE-64B06124F5F4}"/>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 </a:t>
            </a:r>
          </a:p>
        </p:txBody>
      </p:sp>
      <p:sp>
        <p:nvSpPr>
          <p:cNvPr id="4" name="CuadroTexto 3">
            <a:extLst>
              <a:ext uri="{FF2B5EF4-FFF2-40B4-BE49-F238E27FC236}">
                <a16:creationId xmlns:a16="http://schemas.microsoft.com/office/drawing/2014/main" id="{C44579FF-95DA-9B37-9EC6-AE03199A0CD7}"/>
              </a:ext>
            </a:extLst>
          </p:cNvPr>
          <p:cNvSpPr txBox="1"/>
          <p:nvPr/>
        </p:nvSpPr>
        <p:spPr>
          <a:xfrm>
            <a:off x="613488" y="1075081"/>
            <a:ext cx="5022202" cy="181588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rPr>
              <a:t>1-Implementar el 100% de las actividades de seguimiento y control de los requisitos y directrices de las políticas del Modelo integrado de Planeación y Gestión – MIPG. </a:t>
            </a:r>
          </a:p>
          <a:p>
            <a:pPr marL="0" marR="0" lvl="0" indent="0" algn="just" defTabSz="914400" rtl="0" eaLnBrk="1" fontAlgn="auto" latinLnBrk="0" hangingPunct="1">
              <a:lnSpc>
                <a:spcPct val="2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rPr>
              <a:t>Responsable: Oficina Asesora de Planeación.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cxnSp>
        <p:nvCxnSpPr>
          <p:cNvPr id="5" name="Conector recto 4">
            <a:extLst>
              <a:ext uri="{FF2B5EF4-FFF2-40B4-BE49-F238E27FC236}">
                <a16:creationId xmlns:a16="http://schemas.microsoft.com/office/drawing/2014/main" id="{F1F45120-ACCB-9B64-DD4E-FC85703063ED}"/>
              </a:ext>
            </a:extLst>
          </p:cNvPr>
          <p:cNvCxnSpPr>
            <a:cxnSpLocks/>
          </p:cNvCxnSpPr>
          <p:nvPr/>
        </p:nvCxnSpPr>
        <p:spPr>
          <a:xfrm>
            <a:off x="5775650" y="918130"/>
            <a:ext cx="0" cy="5230743"/>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7" name="CuadroTexto 6">
            <a:extLst>
              <a:ext uri="{FF2B5EF4-FFF2-40B4-BE49-F238E27FC236}">
                <a16:creationId xmlns:a16="http://schemas.microsoft.com/office/drawing/2014/main" id="{EAC1556A-2BAE-DEF4-336D-393F440BFD09}"/>
              </a:ext>
            </a:extLst>
          </p:cNvPr>
          <p:cNvSpPr txBox="1"/>
          <p:nvPr/>
        </p:nvSpPr>
        <p:spPr>
          <a:xfrm>
            <a:off x="884466" y="3161421"/>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100% </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8" name="Rectángulo 7">
            <a:extLst>
              <a:ext uri="{FF2B5EF4-FFF2-40B4-BE49-F238E27FC236}">
                <a16:creationId xmlns:a16="http://schemas.microsoft.com/office/drawing/2014/main" id="{974647F7-A2C6-1489-322E-7581B2233F36}"/>
              </a:ext>
            </a:extLst>
          </p:cNvPr>
          <p:cNvSpPr/>
          <p:nvPr/>
        </p:nvSpPr>
        <p:spPr>
          <a:xfrm>
            <a:off x="697074" y="3251417"/>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0" name="CuadroTexto 9">
            <a:extLst>
              <a:ext uri="{FF2B5EF4-FFF2-40B4-BE49-F238E27FC236}">
                <a16:creationId xmlns:a16="http://schemas.microsoft.com/office/drawing/2014/main" id="{5545E221-1746-2E55-6C04-81F71B2C0292}"/>
              </a:ext>
            </a:extLst>
          </p:cNvPr>
          <p:cNvSpPr txBox="1"/>
          <p:nvPr/>
        </p:nvSpPr>
        <p:spPr>
          <a:xfrm>
            <a:off x="884466" y="3814564"/>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Avance: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100% </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1" name="Rectángulo 10">
            <a:extLst>
              <a:ext uri="{FF2B5EF4-FFF2-40B4-BE49-F238E27FC236}">
                <a16:creationId xmlns:a16="http://schemas.microsoft.com/office/drawing/2014/main" id="{973E4099-439F-F26C-7B43-704D8DCE528A}"/>
              </a:ext>
            </a:extLst>
          </p:cNvPr>
          <p:cNvSpPr/>
          <p:nvPr/>
        </p:nvSpPr>
        <p:spPr>
          <a:xfrm>
            <a:off x="697074" y="3904560"/>
            <a:ext cx="205274" cy="205274"/>
          </a:xfrm>
          <a:prstGeom prst="rect">
            <a:avLst/>
          </a:prstGeom>
          <a:solidFill>
            <a:srgbClr val="0070C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2" name="CuadroTexto 11">
            <a:extLst>
              <a:ext uri="{FF2B5EF4-FFF2-40B4-BE49-F238E27FC236}">
                <a16:creationId xmlns:a16="http://schemas.microsoft.com/office/drawing/2014/main" id="{34AA6330-D408-3591-44AF-8346C52FC79B}"/>
              </a:ext>
            </a:extLst>
          </p:cNvPr>
          <p:cNvSpPr txBox="1"/>
          <p:nvPr/>
        </p:nvSpPr>
        <p:spPr>
          <a:xfrm>
            <a:off x="421045" y="2745042"/>
            <a:ext cx="171294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Meta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3" name="CuadroTexto 12">
            <a:extLst>
              <a:ext uri="{FF2B5EF4-FFF2-40B4-BE49-F238E27FC236}">
                <a16:creationId xmlns:a16="http://schemas.microsoft.com/office/drawing/2014/main" id="{4D0D1174-6FE3-E249-7442-6F1D81D77D3B}"/>
              </a:ext>
            </a:extLst>
          </p:cNvPr>
          <p:cNvSpPr txBox="1"/>
          <p:nvPr/>
        </p:nvSpPr>
        <p:spPr>
          <a:xfrm>
            <a:off x="300493" y="5180811"/>
            <a:ext cx="3003677"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Apropiación: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$ 1.090.591.638</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4" name="CuadroTexto 13">
            <a:extLst>
              <a:ext uri="{FF2B5EF4-FFF2-40B4-BE49-F238E27FC236}">
                <a16:creationId xmlns:a16="http://schemas.microsoft.com/office/drawing/2014/main" id="{2D7924F4-F1D7-F1A3-CB07-031650C164DC}"/>
              </a:ext>
            </a:extLst>
          </p:cNvPr>
          <p:cNvSpPr txBox="1"/>
          <p:nvPr/>
        </p:nvSpPr>
        <p:spPr>
          <a:xfrm>
            <a:off x="311800" y="4816932"/>
            <a:ext cx="248738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Presupuesto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5" name="CuadroTexto 14">
            <a:extLst>
              <a:ext uri="{FF2B5EF4-FFF2-40B4-BE49-F238E27FC236}">
                <a16:creationId xmlns:a16="http://schemas.microsoft.com/office/drawing/2014/main" id="{E056CC39-1B3B-6A2B-B606-A21427761247}"/>
              </a:ext>
            </a:extLst>
          </p:cNvPr>
          <p:cNvSpPr txBox="1"/>
          <p:nvPr/>
        </p:nvSpPr>
        <p:spPr>
          <a:xfrm>
            <a:off x="311800" y="5473469"/>
            <a:ext cx="3414224"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Compromisos: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$ 1.090.591.638</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6" name="CuadroTexto 15">
            <a:extLst>
              <a:ext uri="{FF2B5EF4-FFF2-40B4-BE49-F238E27FC236}">
                <a16:creationId xmlns:a16="http://schemas.microsoft.com/office/drawing/2014/main" id="{A52CEC90-0B2B-786C-C184-33D97934B0FD}"/>
              </a:ext>
            </a:extLst>
          </p:cNvPr>
          <p:cNvSpPr txBox="1"/>
          <p:nvPr/>
        </p:nvSpPr>
        <p:spPr>
          <a:xfrm>
            <a:off x="326280" y="5766127"/>
            <a:ext cx="3003677"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Giros: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$ 1.064.854.172</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7" name="CuadroTexto 16">
            <a:extLst>
              <a:ext uri="{FF2B5EF4-FFF2-40B4-BE49-F238E27FC236}">
                <a16:creationId xmlns:a16="http://schemas.microsoft.com/office/drawing/2014/main" id="{229673AB-3F60-3C86-48DD-A98954BCA084}"/>
              </a:ext>
            </a:extLst>
          </p:cNvPr>
          <p:cNvSpPr txBox="1"/>
          <p:nvPr/>
        </p:nvSpPr>
        <p:spPr>
          <a:xfrm>
            <a:off x="6006582" y="1112404"/>
            <a:ext cx="5367433" cy="150342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2-Formular y ejecutar el 100% de las actividades asociadas al modelo de relacionamiento con la ciudadanía; participación y  colaboración ciudadana y, medidas de integridad y anticorrupción.</a:t>
            </a:r>
          </a:p>
          <a:p>
            <a:pPr marL="0" marR="0" lvl="0" indent="0" algn="just" defTabSz="914400" rtl="0" eaLnBrk="1" fontAlgn="auto" latinLnBrk="0" hangingPunct="1">
              <a:lnSpc>
                <a:spcPct val="2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rPr>
              <a:t>Responsable: Oficina Asesora de Planeación.</a:t>
            </a:r>
          </a:p>
        </p:txBody>
      </p:sp>
      <p:sp>
        <p:nvSpPr>
          <p:cNvPr id="19" name="CuadroTexto 18">
            <a:extLst>
              <a:ext uri="{FF2B5EF4-FFF2-40B4-BE49-F238E27FC236}">
                <a16:creationId xmlns:a16="http://schemas.microsoft.com/office/drawing/2014/main" id="{04505DEE-362C-4F24-4673-2774CD2E6017}"/>
              </a:ext>
            </a:extLst>
          </p:cNvPr>
          <p:cNvSpPr txBox="1"/>
          <p:nvPr/>
        </p:nvSpPr>
        <p:spPr>
          <a:xfrm>
            <a:off x="6705649" y="3199237"/>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100% </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20" name="Rectángulo 19">
            <a:extLst>
              <a:ext uri="{FF2B5EF4-FFF2-40B4-BE49-F238E27FC236}">
                <a16:creationId xmlns:a16="http://schemas.microsoft.com/office/drawing/2014/main" id="{DC61AB29-843B-34D3-917C-5C1D36E646A8}"/>
              </a:ext>
            </a:extLst>
          </p:cNvPr>
          <p:cNvSpPr/>
          <p:nvPr/>
        </p:nvSpPr>
        <p:spPr>
          <a:xfrm>
            <a:off x="6452037" y="3275297"/>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21" name="CuadroTexto 20">
            <a:extLst>
              <a:ext uri="{FF2B5EF4-FFF2-40B4-BE49-F238E27FC236}">
                <a16:creationId xmlns:a16="http://schemas.microsoft.com/office/drawing/2014/main" id="{675EC3CF-D5DC-C132-1F3E-F9D0A1AB4189}"/>
              </a:ext>
            </a:extLst>
          </p:cNvPr>
          <p:cNvSpPr txBox="1"/>
          <p:nvPr/>
        </p:nvSpPr>
        <p:spPr>
          <a:xfrm>
            <a:off x="9535778" y="4012754"/>
            <a:ext cx="1726163"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5400" b="1" i="0" u="none" strike="noStrike" kern="1200" cap="none" spc="0" normalizeH="0" baseline="0" noProof="0">
                <a:ln>
                  <a:noFill/>
                </a:ln>
                <a:solidFill>
                  <a:prstClr val="white"/>
                </a:solidFill>
                <a:effectLst/>
                <a:uLnTx/>
                <a:uFillTx/>
                <a:latin typeface="Aptos" panose="020B0004020202020204"/>
                <a:ea typeface="+mn-ea"/>
                <a:cs typeface="+mn-cs"/>
              </a:rPr>
              <a:t>61%</a:t>
            </a:r>
            <a:endParaRPr kumimoji="0" lang="es-CO" sz="54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22" name="CuadroTexto 21">
            <a:extLst>
              <a:ext uri="{FF2B5EF4-FFF2-40B4-BE49-F238E27FC236}">
                <a16:creationId xmlns:a16="http://schemas.microsoft.com/office/drawing/2014/main" id="{AD899673-8849-A6C7-1852-B0F56833C066}"/>
              </a:ext>
            </a:extLst>
          </p:cNvPr>
          <p:cNvSpPr txBox="1"/>
          <p:nvPr/>
        </p:nvSpPr>
        <p:spPr>
          <a:xfrm>
            <a:off x="6705649" y="3852380"/>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Avance: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100% </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3" name="Rectángulo 22">
            <a:extLst>
              <a:ext uri="{FF2B5EF4-FFF2-40B4-BE49-F238E27FC236}">
                <a16:creationId xmlns:a16="http://schemas.microsoft.com/office/drawing/2014/main" id="{F27B59F8-6D96-776C-34E6-351B7F602D8D}"/>
              </a:ext>
            </a:extLst>
          </p:cNvPr>
          <p:cNvSpPr/>
          <p:nvPr/>
        </p:nvSpPr>
        <p:spPr>
          <a:xfrm>
            <a:off x="6518257" y="3942376"/>
            <a:ext cx="205274" cy="205274"/>
          </a:xfrm>
          <a:prstGeom prst="rect">
            <a:avLst/>
          </a:prstGeom>
          <a:solidFill>
            <a:srgbClr val="0070C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24" name="CuadroTexto 23">
            <a:extLst>
              <a:ext uri="{FF2B5EF4-FFF2-40B4-BE49-F238E27FC236}">
                <a16:creationId xmlns:a16="http://schemas.microsoft.com/office/drawing/2014/main" id="{0CA2342A-606D-B0B8-765B-57F10F954989}"/>
              </a:ext>
            </a:extLst>
          </p:cNvPr>
          <p:cNvSpPr txBox="1"/>
          <p:nvPr/>
        </p:nvSpPr>
        <p:spPr>
          <a:xfrm>
            <a:off x="6242228" y="2782858"/>
            <a:ext cx="171294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Meta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5" name="CuadroTexto 24">
            <a:extLst>
              <a:ext uri="{FF2B5EF4-FFF2-40B4-BE49-F238E27FC236}">
                <a16:creationId xmlns:a16="http://schemas.microsoft.com/office/drawing/2014/main" id="{5BC38FFB-A3A1-115F-2705-953B0386D1B6}"/>
              </a:ext>
            </a:extLst>
          </p:cNvPr>
          <p:cNvSpPr txBox="1"/>
          <p:nvPr/>
        </p:nvSpPr>
        <p:spPr>
          <a:xfrm>
            <a:off x="7110707" y="5102679"/>
            <a:ext cx="3003677"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Apropiación: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$ 326.433.334</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6" name="CuadroTexto 25">
            <a:extLst>
              <a:ext uri="{FF2B5EF4-FFF2-40B4-BE49-F238E27FC236}">
                <a16:creationId xmlns:a16="http://schemas.microsoft.com/office/drawing/2014/main" id="{920E22A4-BD96-F89C-A90D-A00489B4EDDE}"/>
              </a:ext>
            </a:extLst>
          </p:cNvPr>
          <p:cNvSpPr txBox="1"/>
          <p:nvPr/>
        </p:nvSpPr>
        <p:spPr>
          <a:xfrm>
            <a:off x="5863515" y="4686300"/>
            <a:ext cx="248738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Presupuesto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7" name="CuadroTexto 26">
            <a:extLst>
              <a:ext uri="{FF2B5EF4-FFF2-40B4-BE49-F238E27FC236}">
                <a16:creationId xmlns:a16="http://schemas.microsoft.com/office/drawing/2014/main" id="{F72DC6B1-5E8E-8E3A-7735-BD46F51DDF87}"/>
              </a:ext>
            </a:extLst>
          </p:cNvPr>
          <p:cNvSpPr txBox="1"/>
          <p:nvPr/>
        </p:nvSpPr>
        <p:spPr>
          <a:xfrm>
            <a:off x="6886772" y="5475904"/>
            <a:ext cx="3414224"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Compromisos: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$ 326.433.334</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8" name="CuadroTexto 27">
            <a:extLst>
              <a:ext uri="{FF2B5EF4-FFF2-40B4-BE49-F238E27FC236}">
                <a16:creationId xmlns:a16="http://schemas.microsoft.com/office/drawing/2014/main" id="{995719BE-B34C-4665-EE0A-396C692A992E}"/>
              </a:ext>
            </a:extLst>
          </p:cNvPr>
          <p:cNvSpPr txBox="1"/>
          <p:nvPr/>
        </p:nvSpPr>
        <p:spPr>
          <a:xfrm>
            <a:off x="7810503" y="5849129"/>
            <a:ext cx="3003677"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Giros: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$ 320.766.667</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graphicFrame>
        <p:nvGraphicFramePr>
          <p:cNvPr id="31" name="Tabla 30">
            <a:extLst>
              <a:ext uri="{FF2B5EF4-FFF2-40B4-BE49-F238E27FC236}">
                <a16:creationId xmlns:a16="http://schemas.microsoft.com/office/drawing/2014/main" id="{4ED80020-5A5F-6040-5425-30945D7E9037}"/>
              </a:ext>
            </a:extLst>
          </p:cNvPr>
          <p:cNvGraphicFramePr>
            <a:graphicFrameLocks noGrp="1"/>
          </p:cNvGraphicFramePr>
          <p:nvPr/>
        </p:nvGraphicFramePr>
        <p:xfrm>
          <a:off x="1229150" y="6270702"/>
          <a:ext cx="9268729" cy="518160"/>
        </p:xfrm>
        <a:graphic>
          <a:graphicData uri="http://schemas.openxmlformats.org/drawingml/2006/table">
            <a:tbl>
              <a:tblPr firstRow="1" bandRow="1">
                <a:tableStyleId>{5C22544A-7EE6-4342-B048-85BDC9FD1C3A}</a:tableStyleId>
              </a:tblPr>
              <a:tblGrid>
                <a:gridCol w="4525182">
                  <a:extLst>
                    <a:ext uri="{9D8B030D-6E8A-4147-A177-3AD203B41FA5}">
                      <a16:colId xmlns:a16="http://schemas.microsoft.com/office/drawing/2014/main" val="2814354756"/>
                    </a:ext>
                  </a:extLst>
                </a:gridCol>
                <a:gridCol w="4743547">
                  <a:extLst>
                    <a:ext uri="{9D8B030D-6E8A-4147-A177-3AD203B41FA5}">
                      <a16:colId xmlns:a16="http://schemas.microsoft.com/office/drawing/2014/main" val="1557970858"/>
                    </a:ext>
                  </a:extLst>
                </a:gridCol>
              </a:tblGrid>
              <a:tr h="0">
                <a:tc>
                  <a:txBody>
                    <a:bodyPr/>
                    <a:lstStyle/>
                    <a:p>
                      <a:pPr algn="ctr"/>
                      <a:r>
                        <a:rPr lang="es-MX" sz="1100" dirty="0"/>
                        <a:t>Bogdata</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s-MX" sz="1100" dirty="0"/>
                        <a:t>Segplan </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245861610"/>
                  </a:ext>
                </a:extLst>
              </a:tr>
              <a:tr h="200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00" dirty="0"/>
                        <a:t>Fuente de información Financiera (Corte 31 de diciembre)</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MX" sz="1100" dirty="0"/>
                        <a:t>Información de Metas (Corte 31 de diciembre) </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3064589"/>
                  </a:ext>
                </a:extLst>
              </a:tr>
            </a:tbl>
          </a:graphicData>
        </a:graphic>
      </p:graphicFrame>
      <p:graphicFrame>
        <p:nvGraphicFramePr>
          <p:cNvPr id="6" name="Gráfico 5">
            <a:extLst>
              <a:ext uri="{FF2B5EF4-FFF2-40B4-BE49-F238E27FC236}">
                <a16:creationId xmlns:a16="http://schemas.microsoft.com/office/drawing/2014/main" id="{47D7808A-7671-0C7C-EB47-3B7EBD2885EB}"/>
              </a:ext>
            </a:extLst>
          </p:cNvPr>
          <p:cNvGraphicFramePr>
            <a:graphicFrameLocks/>
          </p:cNvGraphicFramePr>
          <p:nvPr/>
        </p:nvGraphicFramePr>
        <p:xfrm>
          <a:off x="2359025" y="2615829"/>
          <a:ext cx="3051628" cy="21691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Gráfico 29">
            <a:extLst>
              <a:ext uri="{FF2B5EF4-FFF2-40B4-BE49-F238E27FC236}">
                <a16:creationId xmlns:a16="http://schemas.microsoft.com/office/drawing/2014/main" id="{D6E05BF5-BA8F-B6C8-54E5-530F29D98492}"/>
              </a:ext>
            </a:extLst>
          </p:cNvPr>
          <p:cNvGraphicFramePr>
            <a:graphicFrameLocks/>
          </p:cNvGraphicFramePr>
          <p:nvPr/>
        </p:nvGraphicFramePr>
        <p:xfrm>
          <a:off x="8221344" y="2644967"/>
          <a:ext cx="3051628" cy="21691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54474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7A7C4AAA-0FBE-B55A-1E74-62F27AEDE87A}"/>
            </a:ext>
          </a:extLst>
        </p:cNvPr>
        <p:cNvGrpSpPr/>
        <p:nvPr/>
      </p:nvGrpSpPr>
      <p:grpSpPr>
        <a:xfrm>
          <a:off x="0" y="0"/>
          <a:ext cx="0" cy="0"/>
          <a:chOff x="0" y="0"/>
          <a:chExt cx="0" cy="0"/>
        </a:xfrm>
      </p:grpSpPr>
      <p:sp>
        <p:nvSpPr>
          <p:cNvPr id="31" name="Rectángulo 30">
            <a:extLst>
              <a:ext uri="{FF2B5EF4-FFF2-40B4-BE49-F238E27FC236}">
                <a16:creationId xmlns:a16="http://schemas.microsoft.com/office/drawing/2014/main" id="{461C8D7F-8D3F-F547-E5F6-C8F7AA3F3925}"/>
              </a:ext>
            </a:extLst>
          </p:cNvPr>
          <p:cNvSpPr/>
          <p:nvPr/>
        </p:nvSpPr>
        <p:spPr>
          <a:xfrm>
            <a:off x="551011" y="199382"/>
            <a:ext cx="9414083" cy="830997"/>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a:ln>
                  <a:noFill/>
                </a:ln>
                <a:solidFill>
                  <a:prstClr val="black"/>
                </a:solidFill>
                <a:effectLst/>
                <a:uLnTx/>
                <a:uFillTx/>
                <a:latin typeface="Aptos ExtraBold"/>
                <a:ea typeface="+mn-ea"/>
                <a:cs typeface="+mn-cs"/>
              </a:rPr>
              <a:t>P.I. 8126 </a:t>
            </a:r>
            <a:r>
              <a:rPr kumimoji="0" lang="es-MX" sz="2400" b="1" i="0" u="none" strike="noStrike" kern="1200" cap="none" spc="0" normalizeH="0" baseline="0" noProof="0">
                <a:ln>
                  <a:noFill/>
                </a:ln>
                <a:solidFill>
                  <a:prstClr val="black">
                    <a:lumMod val="75000"/>
                    <a:lumOff val="25000"/>
                  </a:prstClr>
                </a:solidFill>
                <a:effectLst/>
                <a:uLnTx/>
                <a:uFillTx/>
                <a:latin typeface="Aptos ExtraBold"/>
                <a:ea typeface="+mn-ea"/>
                <a:cs typeface="+mn-cs"/>
              </a:rPr>
              <a:t>Fortalecimiento institucional de la UAECOB para un gobierno confiable Bogotá D.C</a:t>
            </a:r>
          </a:p>
        </p:txBody>
      </p:sp>
      <p:sp>
        <p:nvSpPr>
          <p:cNvPr id="32" name="CuadroTexto 14">
            <a:extLst>
              <a:ext uri="{FF2B5EF4-FFF2-40B4-BE49-F238E27FC236}">
                <a16:creationId xmlns:a16="http://schemas.microsoft.com/office/drawing/2014/main" id="{CE72692F-6CB3-0ED8-A27C-1E4EF266ED24}"/>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 </a:t>
            </a:r>
          </a:p>
        </p:txBody>
      </p:sp>
      <p:sp>
        <p:nvSpPr>
          <p:cNvPr id="33" name="CuadroTexto 32">
            <a:extLst>
              <a:ext uri="{FF2B5EF4-FFF2-40B4-BE49-F238E27FC236}">
                <a16:creationId xmlns:a16="http://schemas.microsoft.com/office/drawing/2014/main" id="{3CA86FAD-14F0-2BE7-BE12-A50A32B0DDEB}"/>
              </a:ext>
            </a:extLst>
          </p:cNvPr>
          <p:cNvSpPr txBox="1"/>
          <p:nvPr/>
        </p:nvSpPr>
        <p:spPr>
          <a:xfrm>
            <a:off x="613488" y="1175854"/>
            <a:ext cx="5022202" cy="101098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3-Implementar el 100% de los sistemas y modelos de gestión que defina la UAECOB en el marco del MIPG.</a:t>
            </a:r>
          </a:p>
          <a:p>
            <a:pPr marL="0" marR="0" lvl="0" indent="0" algn="just" defTabSz="914400" rtl="0" eaLnBrk="1" fontAlgn="auto" latinLnBrk="0" hangingPunct="1">
              <a:lnSpc>
                <a:spcPct val="200000"/>
              </a:lnSpc>
              <a:spcBef>
                <a:spcPts val="0"/>
              </a:spcBef>
              <a:spcAft>
                <a:spcPts val="0"/>
              </a:spcAft>
              <a:buClrTx/>
              <a:buSzTx/>
              <a:buFontTx/>
              <a:buNone/>
              <a:tabLst/>
              <a:defRPr/>
            </a:pPr>
            <a:r>
              <a:rPr kumimoji="0" lang="es-CO" sz="1600" b="0" i="0" u="none" strike="noStrike" kern="1200" cap="none" spc="0" normalizeH="0" baseline="0" noProof="0">
                <a:ln>
                  <a:noFill/>
                </a:ln>
                <a:solidFill>
                  <a:prstClr val="black"/>
                </a:solidFill>
                <a:effectLst/>
                <a:uLnTx/>
                <a:uFillTx/>
                <a:latin typeface="Aptos" panose="020B0004020202020204"/>
                <a:ea typeface="+mn-ea"/>
                <a:cs typeface="+mn-cs"/>
              </a:rPr>
              <a:t>Responsable: Oficina Asesora de Planeación.</a:t>
            </a:r>
          </a:p>
        </p:txBody>
      </p:sp>
      <p:sp>
        <p:nvSpPr>
          <p:cNvPr id="45" name="CuadroTexto 44">
            <a:extLst>
              <a:ext uri="{FF2B5EF4-FFF2-40B4-BE49-F238E27FC236}">
                <a16:creationId xmlns:a16="http://schemas.microsoft.com/office/drawing/2014/main" id="{919028A2-7CDD-1261-E241-C4F0AE751D49}"/>
              </a:ext>
            </a:extLst>
          </p:cNvPr>
          <p:cNvSpPr txBox="1"/>
          <p:nvPr/>
        </p:nvSpPr>
        <p:spPr>
          <a:xfrm>
            <a:off x="6006582" y="1175854"/>
            <a:ext cx="5367433" cy="101098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4-Administrar, soportar y mantener el 100% del servicio de Herramientas de Colaboración y sistemas de información.</a:t>
            </a:r>
          </a:p>
          <a:p>
            <a:pPr marL="0" marR="0" lvl="0" indent="0" algn="just" defTabSz="914400" rtl="0" eaLnBrk="1" fontAlgn="auto" latinLnBrk="0" hangingPunct="1">
              <a:lnSpc>
                <a:spcPct val="200000"/>
              </a:lnSpc>
              <a:spcBef>
                <a:spcPts val="0"/>
              </a:spcBef>
              <a:spcAft>
                <a:spcPts val="0"/>
              </a:spcAft>
              <a:buClrTx/>
              <a:buSzTx/>
              <a:buFontTx/>
              <a:buNone/>
              <a:tabLst/>
              <a:defRPr/>
            </a:pPr>
            <a:r>
              <a:rPr kumimoji="0" lang="es-CO" sz="1600" b="0" i="0" u="none" strike="noStrike" kern="1200" cap="none" spc="0" normalizeH="0" baseline="0" noProof="0">
                <a:ln>
                  <a:noFill/>
                </a:ln>
                <a:solidFill>
                  <a:prstClr val="black"/>
                </a:solidFill>
                <a:effectLst/>
                <a:uLnTx/>
                <a:uFillTx/>
                <a:latin typeface="Aptos" panose="020B0004020202020204"/>
                <a:ea typeface="+mn-ea"/>
                <a:cs typeface="+mn-cs"/>
              </a:rPr>
              <a:t>Responsable: Tecnologías de la información.</a:t>
            </a:r>
          </a:p>
        </p:txBody>
      </p:sp>
      <p:sp>
        <p:nvSpPr>
          <p:cNvPr id="47" name="CuadroTexto 46">
            <a:extLst>
              <a:ext uri="{FF2B5EF4-FFF2-40B4-BE49-F238E27FC236}">
                <a16:creationId xmlns:a16="http://schemas.microsoft.com/office/drawing/2014/main" id="{5D136A80-C151-5B87-85AB-25FCFD7AD6C9}"/>
              </a:ext>
            </a:extLst>
          </p:cNvPr>
          <p:cNvSpPr txBox="1"/>
          <p:nvPr/>
        </p:nvSpPr>
        <p:spPr>
          <a:xfrm>
            <a:off x="6578863" y="2927522"/>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100% </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48" name="Rectángulo 47">
            <a:extLst>
              <a:ext uri="{FF2B5EF4-FFF2-40B4-BE49-F238E27FC236}">
                <a16:creationId xmlns:a16="http://schemas.microsoft.com/office/drawing/2014/main" id="{B5D39B3C-0773-47C0-D302-71875A786FD8}"/>
              </a:ext>
            </a:extLst>
          </p:cNvPr>
          <p:cNvSpPr/>
          <p:nvPr/>
        </p:nvSpPr>
        <p:spPr>
          <a:xfrm>
            <a:off x="6391471" y="3017518"/>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50" name="CuadroTexto 49">
            <a:extLst>
              <a:ext uri="{FF2B5EF4-FFF2-40B4-BE49-F238E27FC236}">
                <a16:creationId xmlns:a16="http://schemas.microsoft.com/office/drawing/2014/main" id="{30DACCF8-D6BC-B8AC-629F-9D55629565B5}"/>
              </a:ext>
            </a:extLst>
          </p:cNvPr>
          <p:cNvSpPr txBox="1"/>
          <p:nvPr/>
        </p:nvSpPr>
        <p:spPr>
          <a:xfrm>
            <a:off x="6578863" y="3580665"/>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Avance: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rPr>
              <a:t>100%</a:t>
            </a:r>
          </a:p>
        </p:txBody>
      </p:sp>
      <p:sp>
        <p:nvSpPr>
          <p:cNvPr id="51" name="Rectángulo 50">
            <a:extLst>
              <a:ext uri="{FF2B5EF4-FFF2-40B4-BE49-F238E27FC236}">
                <a16:creationId xmlns:a16="http://schemas.microsoft.com/office/drawing/2014/main" id="{6E74A7EE-AFD4-474E-3AFE-8EDEB6AF15B2}"/>
              </a:ext>
            </a:extLst>
          </p:cNvPr>
          <p:cNvSpPr/>
          <p:nvPr/>
        </p:nvSpPr>
        <p:spPr>
          <a:xfrm>
            <a:off x="6391471" y="3670661"/>
            <a:ext cx="205274" cy="205274"/>
          </a:xfrm>
          <a:prstGeom prst="rect">
            <a:avLst/>
          </a:prstGeom>
          <a:solidFill>
            <a:srgbClr val="0070C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52" name="CuadroTexto 51">
            <a:extLst>
              <a:ext uri="{FF2B5EF4-FFF2-40B4-BE49-F238E27FC236}">
                <a16:creationId xmlns:a16="http://schemas.microsoft.com/office/drawing/2014/main" id="{8602BE54-DC5F-7F8C-744E-A33098D21B3D}"/>
              </a:ext>
            </a:extLst>
          </p:cNvPr>
          <p:cNvSpPr txBox="1"/>
          <p:nvPr/>
        </p:nvSpPr>
        <p:spPr>
          <a:xfrm>
            <a:off x="6115442" y="2511143"/>
            <a:ext cx="171294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Meta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53" name="CuadroTexto 52">
            <a:extLst>
              <a:ext uri="{FF2B5EF4-FFF2-40B4-BE49-F238E27FC236}">
                <a16:creationId xmlns:a16="http://schemas.microsoft.com/office/drawing/2014/main" id="{1056E289-6C57-8563-BED1-7FD2958DD01F}"/>
              </a:ext>
            </a:extLst>
          </p:cNvPr>
          <p:cNvSpPr txBox="1"/>
          <p:nvPr/>
        </p:nvSpPr>
        <p:spPr>
          <a:xfrm>
            <a:off x="7188459" y="5261614"/>
            <a:ext cx="3003677"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Apropiación: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$ 2.763.290.030</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54" name="CuadroTexto 53">
            <a:extLst>
              <a:ext uri="{FF2B5EF4-FFF2-40B4-BE49-F238E27FC236}">
                <a16:creationId xmlns:a16="http://schemas.microsoft.com/office/drawing/2014/main" id="{170ED5F9-3487-814F-B04D-9FE5580796D8}"/>
              </a:ext>
            </a:extLst>
          </p:cNvPr>
          <p:cNvSpPr txBox="1"/>
          <p:nvPr/>
        </p:nvSpPr>
        <p:spPr>
          <a:xfrm>
            <a:off x="6006582" y="4882483"/>
            <a:ext cx="2487383" cy="40011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prstClr val="black"/>
                </a:solidFill>
                <a:effectLst/>
                <a:uLnTx/>
                <a:uFillTx/>
                <a:latin typeface="Aptos" panose="020B0004020202020204"/>
                <a:ea typeface="+mn-ea"/>
                <a:cs typeface="+mn-cs"/>
              </a:rPr>
              <a:t>Presupuesto 2025:</a:t>
            </a:r>
            <a:endParaRPr kumimoji="0" lang="es-CO" sz="2000" b="1"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55" name="CuadroTexto 54">
            <a:extLst>
              <a:ext uri="{FF2B5EF4-FFF2-40B4-BE49-F238E27FC236}">
                <a16:creationId xmlns:a16="http://schemas.microsoft.com/office/drawing/2014/main" id="{FB709BF8-2E99-0D46-5248-FFC75969790E}"/>
              </a:ext>
            </a:extLst>
          </p:cNvPr>
          <p:cNvSpPr txBox="1"/>
          <p:nvPr/>
        </p:nvSpPr>
        <p:spPr>
          <a:xfrm>
            <a:off x="7025335" y="5592388"/>
            <a:ext cx="3414224"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Compromisos: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$ 2.763.266.330</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56" name="CuadroTexto 55">
            <a:extLst>
              <a:ext uri="{FF2B5EF4-FFF2-40B4-BE49-F238E27FC236}">
                <a16:creationId xmlns:a16="http://schemas.microsoft.com/office/drawing/2014/main" id="{34469320-8211-81A1-9147-C1CED3DB88EC}"/>
              </a:ext>
            </a:extLst>
          </p:cNvPr>
          <p:cNvSpPr txBox="1"/>
          <p:nvPr/>
        </p:nvSpPr>
        <p:spPr>
          <a:xfrm>
            <a:off x="7692930" y="5936170"/>
            <a:ext cx="3003677"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Giros: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$ 2.457.957.988</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cxnSp>
        <p:nvCxnSpPr>
          <p:cNvPr id="57" name="Conector recto 56">
            <a:extLst>
              <a:ext uri="{FF2B5EF4-FFF2-40B4-BE49-F238E27FC236}">
                <a16:creationId xmlns:a16="http://schemas.microsoft.com/office/drawing/2014/main" id="{D86CFF97-AF24-B1DA-8441-F774C76641D3}"/>
              </a:ext>
            </a:extLst>
          </p:cNvPr>
          <p:cNvCxnSpPr>
            <a:cxnSpLocks/>
          </p:cNvCxnSpPr>
          <p:nvPr/>
        </p:nvCxnSpPr>
        <p:spPr>
          <a:xfrm>
            <a:off x="5775650" y="918130"/>
            <a:ext cx="0" cy="5304244"/>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14" name="CuadroTexto 13">
            <a:extLst>
              <a:ext uri="{FF2B5EF4-FFF2-40B4-BE49-F238E27FC236}">
                <a16:creationId xmlns:a16="http://schemas.microsoft.com/office/drawing/2014/main" id="{D8F61D74-5B79-6128-2DB8-8AA7622CC96F}"/>
              </a:ext>
            </a:extLst>
          </p:cNvPr>
          <p:cNvSpPr txBox="1"/>
          <p:nvPr/>
        </p:nvSpPr>
        <p:spPr>
          <a:xfrm>
            <a:off x="1045809" y="2899530"/>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35%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5" name="Rectángulo 14">
            <a:extLst>
              <a:ext uri="{FF2B5EF4-FFF2-40B4-BE49-F238E27FC236}">
                <a16:creationId xmlns:a16="http://schemas.microsoft.com/office/drawing/2014/main" id="{BD7139E6-8F53-279A-F426-78D9AF9B453D}"/>
              </a:ext>
            </a:extLst>
          </p:cNvPr>
          <p:cNvSpPr/>
          <p:nvPr/>
        </p:nvSpPr>
        <p:spPr>
          <a:xfrm>
            <a:off x="858417" y="2989526"/>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6" name="CuadroTexto 15">
            <a:extLst>
              <a:ext uri="{FF2B5EF4-FFF2-40B4-BE49-F238E27FC236}">
                <a16:creationId xmlns:a16="http://schemas.microsoft.com/office/drawing/2014/main" id="{6503F7EC-8288-4140-DD05-396E8B26BFD3}"/>
              </a:ext>
            </a:extLst>
          </p:cNvPr>
          <p:cNvSpPr txBox="1"/>
          <p:nvPr/>
        </p:nvSpPr>
        <p:spPr>
          <a:xfrm>
            <a:off x="1045809" y="3552673"/>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Avance: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rPr>
              <a:t>35%</a:t>
            </a:r>
          </a:p>
        </p:txBody>
      </p:sp>
      <p:sp>
        <p:nvSpPr>
          <p:cNvPr id="17" name="Rectángulo 16">
            <a:extLst>
              <a:ext uri="{FF2B5EF4-FFF2-40B4-BE49-F238E27FC236}">
                <a16:creationId xmlns:a16="http://schemas.microsoft.com/office/drawing/2014/main" id="{F69D724E-41C7-046F-6995-CB0D4396D8A7}"/>
              </a:ext>
            </a:extLst>
          </p:cNvPr>
          <p:cNvSpPr/>
          <p:nvPr/>
        </p:nvSpPr>
        <p:spPr>
          <a:xfrm>
            <a:off x="858417" y="3642669"/>
            <a:ext cx="205274" cy="205274"/>
          </a:xfrm>
          <a:prstGeom prst="rect">
            <a:avLst/>
          </a:prstGeom>
          <a:solidFill>
            <a:srgbClr val="0070C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8" name="CuadroTexto 17">
            <a:extLst>
              <a:ext uri="{FF2B5EF4-FFF2-40B4-BE49-F238E27FC236}">
                <a16:creationId xmlns:a16="http://schemas.microsoft.com/office/drawing/2014/main" id="{B0E82BDC-E6EE-3A5B-93DB-A085A0B4EECA}"/>
              </a:ext>
            </a:extLst>
          </p:cNvPr>
          <p:cNvSpPr txBox="1"/>
          <p:nvPr/>
        </p:nvSpPr>
        <p:spPr>
          <a:xfrm>
            <a:off x="582388" y="2483151"/>
            <a:ext cx="2142897"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Meta 2025: </a:t>
            </a:r>
          </a:p>
        </p:txBody>
      </p:sp>
      <p:sp>
        <p:nvSpPr>
          <p:cNvPr id="19" name="CuadroTexto 18">
            <a:extLst>
              <a:ext uri="{FF2B5EF4-FFF2-40B4-BE49-F238E27FC236}">
                <a16:creationId xmlns:a16="http://schemas.microsoft.com/office/drawing/2014/main" id="{ADC8ACB1-2F55-5A32-76FE-0386905BE52E}"/>
              </a:ext>
            </a:extLst>
          </p:cNvPr>
          <p:cNvSpPr txBox="1"/>
          <p:nvPr/>
        </p:nvSpPr>
        <p:spPr>
          <a:xfrm>
            <a:off x="1522289" y="5269394"/>
            <a:ext cx="3003677"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Apropiación: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$ 74.000.000</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0" name="CuadroTexto 19">
            <a:extLst>
              <a:ext uri="{FF2B5EF4-FFF2-40B4-BE49-F238E27FC236}">
                <a16:creationId xmlns:a16="http://schemas.microsoft.com/office/drawing/2014/main" id="{7D8BF245-3FA8-5EF8-6B25-C1A5CCA8CC18}"/>
              </a:ext>
            </a:extLst>
          </p:cNvPr>
          <p:cNvSpPr txBox="1"/>
          <p:nvPr/>
        </p:nvSpPr>
        <p:spPr>
          <a:xfrm>
            <a:off x="278597" y="4783093"/>
            <a:ext cx="2487383" cy="40011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prstClr val="black"/>
                </a:solidFill>
                <a:effectLst/>
                <a:uLnTx/>
                <a:uFillTx/>
                <a:latin typeface="Aptos" panose="020B0004020202020204"/>
                <a:ea typeface="+mn-ea"/>
                <a:cs typeface="+mn-cs"/>
              </a:rPr>
              <a:t>Presupuesto 2025:</a:t>
            </a:r>
            <a:endParaRPr kumimoji="0" lang="es-CO" sz="20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1" name="CuadroTexto 20">
            <a:extLst>
              <a:ext uri="{FF2B5EF4-FFF2-40B4-BE49-F238E27FC236}">
                <a16:creationId xmlns:a16="http://schemas.microsoft.com/office/drawing/2014/main" id="{F2849D43-A006-4E3A-6B5F-F17620896646}"/>
              </a:ext>
            </a:extLst>
          </p:cNvPr>
          <p:cNvSpPr txBox="1"/>
          <p:nvPr/>
        </p:nvSpPr>
        <p:spPr>
          <a:xfrm>
            <a:off x="1111742" y="5592388"/>
            <a:ext cx="3414224"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Compromisos: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$ 74.000.000</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2" name="CuadroTexto 21">
            <a:extLst>
              <a:ext uri="{FF2B5EF4-FFF2-40B4-BE49-F238E27FC236}">
                <a16:creationId xmlns:a16="http://schemas.microsoft.com/office/drawing/2014/main" id="{A0414486-CFCA-2F0A-F89D-8FB72897A846}"/>
              </a:ext>
            </a:extLst>
          </p:cNvPr>
          <p:cNvSpPr txBox="1"/>
          <p:nvPr/>
        </p:nvSpPr>
        <p:spPr>
          <a:xfrm>
            <a:off x="1693716" y="5883820"/>
            <a:ext cx="3003677"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Giros: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$ 66.800.000</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graphicFrame>
        <p:nvGraphicFramePr>
          <p:cNvPr id="7" name="Gráfico 6">
            <a:extLst>
              <a:ext uri="{FF2B5EF4-FFF2-40B4-BE49-F238E27FC236}">
                <a16:creationId xmlns:a16="http://schemas.microsoft.com/office/drawing/2014/main" id="{1672F382-2716-F2CD-FF41-D861CF6FE879}"/>
              </a:ext>
            </a:extLst>
          </p:cNvPr>
          <p:cNvGraphicFramePr>
            <a:graphicFrameLocks/>
          </p:cNvGraphicFramePr>
          <p:nvPr/>
        </p:nvGraphicFramePr>
        <p:xfrm>
          <a:off x="8493868" y="2332311"/>
          <a:ext cx="3003675" cy="22045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Gráfico 1">
            <a:extLst>
              <a:ext uri="{FF2B5EF4-FFF2-40B4-BE49-F238E27FC236}">
                <a16:creationId xmlns:a16="http://schemas.microsoft.com/office/drawing/2014/main" id="{499026EB-910E-4308-AA1A-23CD557C9168}"/>
              </a:ext>
            </a:extLst>
          </p:cNvPr>
          <p:cNvGraphicFramePr>
            <a:graphicFrameLocks/>
          </p:cNvGraphicFramePr>
          <p:nvPr/>
        </p:nvGraphicFramePr>
        <p:xfrm>
          <a:off x="8168176" y="2427715"/>
          <a:ext cx="3051628" cy="21691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la 3">
            <a:extLst>
              <a:ext uri="{FF2B5EF4-FFF2-40B4-BE49-F238E27FC236}">
                <a16:creationId xmlns:a16="http://schemas.microsoft.com/office/drawing/2014/main" id="{DA69D9D5-4FE5-5325-03E0-69E8B3BFAD2A}"/>
              </a:ext>
            </a:extLst>
          </p:cNvPr>
          <p:cNvGraphicFramePr>
            <a:graphicFrameLocks noGrp="1"/>
          </p:cNvGraphicFramePr>
          <p:nvPr/>
        </p:nvGraphicFramePr>
        <p:xfrm>
          <a:off x="1270093" y="6296518"/>
          <a:ext cx="9268729" cy="518160"/>
        </p:xfrm>
        <a:graphic>
          <a:graphicData uri="http://schemas.openxmlformats.org/drawingml/2006/table">
            <a:tbl>
              <a:tblPr firstRow="1" bandRow="1">
                <a:tableStyleId>{5C22544A-7EE6-4342-B048-85BDC9FD1C3A}</a:tableStyleId>
              </a:tblPr>
              <a:tblGrid>
                <a:gridCol w="4525182">
                  <a:extLst>
                    <a:ext uri="{9D8B030D-6E8A-4147-A177-3AD203B41FA5}">
                      <a16:colId xmlns:a16="http://schemas.microsoft.com/office/drawing/2014/main" val="2814354756"/>
                    </a:ext>
                  </a:extLst>
                </a:gridCol>
                <a:gridCol w="4743547">
                  <a:extLst>
                    <a:ext uri="{9D8B030D-6E8A-4147-A177-3AD203B41FA5}">
                      <a16:colId xmlns:a16="http://schemas.microsoft.com/office/drawing/2014/main" val="1557970858"/>
                    </a:ext>
                  </a:extLst>
                </a:gridCol>
              </a:tblGrid>
              <a:tr h="0">
                <a:tc>
                  <a:txBody>
                    <a:bodyPr/>
                    <a:lstStyle/>
                    <a:p>
                      <a:pPr algn="ctr"/>
                      <a:r>
                        <a:rPr lang="es-MX" sz="1100" dirty="0"/>
                        <a:t>Bogdata</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s-MX" sz="1100" dirty="0"/>
                        <a:t>Segplan </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245861610"/>
                  </a:ext>
                </a:extLst>
              </a:tr>
              <a:tr h="200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00" dirty="0"/>
                        <a:t>Fuente de información Financiera (Corte 31 de diciembre)</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MX" sz="1100" dirty="0"/>
                        <a:t>Información de Metas (Corte 31 de diciembre) </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3064589"/>
                  </a:ext>
                </a:extLst>
              </a:tr>
            </a:tbl>
          </a:graphicData>
        </a:graphic>
      </p:graphicFrame>
      <p:graphicFrame>
        <p:nvGraphicFramePr>
          <p:cNvPr id="5" name="Gráfico 4">
            <a:extLst>
              <a:ext uri="{FF2B5EF4-FFF2-40B4-BE49-F238E27FC236}">
                <a16:creationId xmlns:a16="http://schemas.microsoft.com/office/drawing/2014/main" id="{ACEFC576-F6A6-21AD-D013-1AD7E9C6E23A}"/>
              </a:ext>
            </a:extLst>
          </p:cNvPr>
          <p:cNvGraphicFramePr>
            <a:graphicFrameLocks/>
          </p:cNvGraphicFramePr>
          <p:nvPr/>
        </p:nvGraphicFramePr>
        <p:xfrm>
          <a:off x="2381460" y="2359088"/>
          <a:ext cx="3231344" cy="217780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8633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2556E6D5-2C28-5F23-93FE-AA321944B205}"/>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89146F7B-0299-B068-DB1C-BC9404A4B3B8}"/>
              </a:ext>
            </a:extLst>
          </p:cNvPr>
          <p:cNvSpPr/>
          <p:nvPr/>
        </p:nvSpPr>
        <p:spPr>
          <a:xfrm>
            <a:off x="551011" y="199382"/>
            <a:ext cx="9414083" cy="830997"/>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dirty="0">
                <a:ln>
                  <a:noFill/>
                </a:ln>
                <a:solidFill>
                  <a:prstClr val="black"/>
                </a:solidFill>
                <a:effectLst/>
                <a:uLnTx/>
                <a:uFillTx/>
                <a:latin typeface="Aptos ExtraBold"/>
                <a:ea typeface="+mn-ea"/>
                <a:cs typeface="+mn-cs"/>
              </a:rPr>
              <a:t>P.I. 8126 </a:t>
            </a:r>
            <a:r>
              <a:rPr kumimoji="0" lang="es-MX" sz="2400" b="1" i="0" u="none" strike="noStrike" kern="1200" cap="none" spc="0" normalizeH="0" baseline="0" noProof="0" dirty="0">
                <a:ln>
                  <a:noFill/>
                </a:ln>
                <a:solidFill>
                  <a:prstClr val="black">
                    <a:lumMod val="75000"/>
                    <a:lumOff val="25000"/>
                  </a:prstClr>
                </a:solidFill>
                <a:effectLst/>
                <a:uLnTx/>
                <a:uFillTx/>
                <a:latin typeface="Aptos ExtraBold"/>
                <a:ea typeface="+mn-ea"/>
                <a:cs typeface="+mn-cs"/>
              </a:rPr>
              <a:t>Fortalecimiento institucional de la UAECOB para un gobierno confiable Bogotá D.C</a:t>
            </a:r>
          </a:p>
        </p:txBody>
      </p:sp>
      <p:sp>
        <p:nvSpPr>
          <p:cNvPr id="3" name="CuadroTexto 14">
            <a:extLst>
              <a:ext uri="{FF2B5EF4-FFF2-40B4-BE49-F238E27FC236}">
                <a16:creationId xmlns:a16="http://schemas.microsoft.com/office/drawing/2014/main" id="{21B28007-4F3D-18D6-5BEF-27FBD6CFF132}"/>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 </a:t>
            </a:r>
          </a:p>
        </p:txBody>
      </p:sp>
      <p:sp>
        <p:nvSpPr>
          <p:cNvPr id="4" name="CuadroTexto 3">
            <a:extLst>
              <a:ext uri="{FF2B5EF4-FFF2-40B4-BE49-F238E27FC236}">
                <a16:creationId xmlns:a16="http://schemas.microsoft.com/office/drawing/2014/main" id="{737FCFBB-0C69-C097-94D1-C40229D9AB18}"/>
              </a:ext>
            </a:extLst>
          </p:cNvPr>
          <p:cNvSpPr txBox="1"/>
          <p:nvPr/>
        </p:nvSpPr>
        <p:spPr>
          <a:xfrm>
            <a:off x="613488" y="1175854"/>
            <a:ext cx="5022202" cy="125720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5-Desarrollar el 100% de las acciones asociadas al fortalecimiento de la infraestructura tecnológica y de comunicaciones de la UAECOB.</a:t>
            </a:r>
          </a:p>
          <a:p>
            <a:pPr marL="0" marR="0" lvl="0" indent="0" algn="just" defTabSz="914400" rtl="0" eaLnBrk="1" fontAlgn="auto" latinLnBrk="0" hangingPunct="1">
              <a:lnSpc>
                <a:spcPct val="200000"/>
              </a:lnSpc>
              <a:spcBef>
                <a:spcPts val="0"/>
              </a:spcBef>
              <a:spcAft>
                <a:spcPts val="0"/>
              </a:spcAft>
              <a:buClrTx/>
              <a:buSzTx/>
              <a:buFontTx/>
              <a:buNone/>
              <a:tabLst/>
              <a:defRPr/>
            </a:pPr>
            <a:r>
              <a:rPr kumimoji="0" lang="es-CO" sz="1600" b="0" i="0" u="none" strike="noStrike" kern="1200" cap="none" spc="0" normalizeH="0" baseline="0" noProof="0">
                <a:ln>
                  <a:noFill/>
                </a:ln>
                <a:solidFill>
                  <a:prstClr val="black"/>
                </a:solidFill>
                <a:effectLst/>
                <a:uLnTx/>
                <a:uFillTx/>
                <a:latin typeface="Aptos" panose="020B0004020202020204"/>
                <a:ea typeface="+mn-ea"/>
                <a:cs typeface="+mn-cs"/>
              </a:rPr>
              <a:t>Responsable: Tecnologías de la información.</a:t>
            </a:r>
          </a:p>
        </p:txBody>
      </p:sp>
      <p:sp>
        <p:nvSpPr>
          <p:cNvPr id="6" name="CuadroTexto 5">
            <a:extLst>
              <a:ext uri="{FF2B5EF4-FFF2-40B4-BE49-F238E27FC236}">
                <a16:creationId xmlns:a16="http://schemas.microsoft.com/office/drawing/2014/main" id="{8B308043-28C0-842C-22B6-D76D34FA3C17}"/>
              </a:ext>
            </a:extLst>
          </p:cNvPr>
          <p:cNvSpPr txBox="1"/>
          <p:nvPr/>
        </p:nvSpPr>
        <p:spPr>
          <a:xfrm>
            <a:off x="1027148" y="2982424"/>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100% </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7" name="Rectángulo 6">
            <a:extLst>
              <a:ext uri="{FF2B5EF4-FFF2-40B4-BE49-F238E27FC236}">
                <a16:creationId xmlns:a16="http://schemas.microsoft.com/office/drawing/2014/main" id="{A8B858F3-E3F1-87EA-D844-88216F7D179F}"/>
              </a:ext>
            </a:extLst>
          </p:cNvPr>
          <p:cNvSpPr/>
          <p:nvPr/>
        </p:nvSpPr>
        <p:spPr>
          <a:xfrm>
            <a:off x="839756" y="3072420"/>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9" name="CuadroTexto 8">
            <a:extLst>
              <a:ext uri="{FF2B5EF4-FFF2-40B4-BE49-F238E27FC236}">
                <a16:creationId xmlns:a16="http://schemas.microsoft.com/office/drawing/2014/main" id="{F5FEAA5D-4E18-5576-A079-B20AACCB1DAF}"/>
              </a:ext>
            </a:extLst>
          </p:cNvPr>
          <p:cNvSpPr txBox="1"/>
          <p:nvPr/>
        </p:nvSpPr>
        <p:spPr>
          <a:xfrm>
            <a:off x="1027148" y="3635567"/>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Avance: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100% </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0" name="Rectángulo 9">
            <a:extLst>
              <a:ext uri="{FF2B5EF4-FFF2-40B4-BE49-F238E27FC236}">
                <a16:creationId xmlns:a16="http://schemas.microsoft.com/office/drawing/2014/main" id="{0E9A06AC-BDAA-46CF-130C-5F53FB806250}"/>
              </a:ext>
            </a:extLst>
          </p:cNvPr>
          <p:cNvSpPr/>
          <p:nvPr/>
        </p:nvSpPr>
        <p:spPr>
          <a:xfrm>
            <a:off x="839756" y="3725563"/>
            <a:ext cx="205274" cy="205274"/>
          </a:xfrm>
          <a:prstGeom prst="rect">
            <a:avLst/>
          </a:prstGeom>
          <a:solidFill>
            <a:srgbClr val="0070C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1" name="CuadroTexto 10">
            <a:extLst>
              <a:ext uri="{FF2B5EF4-FFF2-40B4-BE49-F238E27FC236}">
                <a16:creationId xmlns:a16="http://schemas.microsoft.com/office/drawing/2014/main" id="{0AE7E93F-F54A-81F9-D8CA-94902044215F}"/>
              </a:ext>
            </a:extLst>
          </p:cNvPr>
          <p:cNvSpPr txBox="1"/>
          <p:nvPr/>
        </p:nvSpPr>
        <p:spPr>
          <a:xfrm>
            <a:off x="563727" y="2566045"/>
            <a:ext cx="171294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Meta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2" name="CuadroTexto 11">
            <a:extLst>
              <a:ext uri="{FF2B5EF4-FFF2-40B4-BE49-F238E27FC236}">
                <a16:creationId xmlns:a16="http://schemas.microsoft.com/office/drawing/2014/main" id="{453C1C86-5DFC-817A-F746-0948482D7394}"/>
              </a:ext>
            </a:extLst>
          </p:cNvPr>
          <p:cNvSpPr txBox="1"/>
          <p:nvPr/>
        </p:nvSpPr>
        <p:spPr>
          <a:xfrm>
            <a:off x="1558992" y="5100471"/>
            <a:ext cx="354485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Apropiación: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$ 2.373.754.077</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3" name="CuadroTexto 12">
            <a:extLst>
              <a:ext uri="{FF2B5EF4-FFF2-40B4-BE49-F238E27FC236}">
                <a16:creationId xmlns:a16="http://schemas.microsoft.com/office/drawing/2014/main" id="{CD984DDC-A95D-8E62-D501-5209CDDEE194}"/>
              </a:ext>
            </a:extLst>
          </p:cNvPr>
          <p:cNvSpPr txBox="1"/>
          <p:nvPr/>
        </p:nvSpPr>
        <p:spPr>
          <a:xfrm>
            <a:off x="311800" y="4684092"/>
            <a:ext cx="248738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Presupuesto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4" name="CuadroTexto 13">
            <a:extLst>
              <a:ext uri="{FF2B5EF4-FFF2-40B4-BE49-F238E27FC236}">
                <a16:creationId xmlns:a16="http://schemas.microsoft.com/office/drawing/2014/main" id="{8F70F5BE-2382-A622-E2E8-F22FFB048EB3}"/>
              </a:ext>
            </a:extLst>
          </p:cNvPr>
          <p:cNvSpPr txBox="1"/>
          <p:nvPr/>
        </p:nvSpPr>
        <p:spPr>
          <a:xfrm>
            <a:off x="1335057" y="5473696"/>
            <a:ext cx="3414224"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Compromisos: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$ 2.373.754.077</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5" name="CuadroTexto 14">
            <a:extLst>
              <a:ext uri="{FF2B5EF4-FFF2-40B4-BE49-F238E27FC236}">
                <a16:creationId xmlns:a16="http://schemas.microsoft.com/office/drawing/2014/main" id="{653F66D5-1AF9-A473-5412-18EC80BE9A74}"/>
              </a:ext>
            </a:extLst>
          </p:cNvPr>
          <p:cNvSpPr txBox="1"/>
          <p:nvPr/>
        </p:nvSpPr>
        <p:spPr>
          <a:xfrm>
            <a:off x="2221466" y="5818930"/>
            <a:ext cx="3003677"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Giros: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$ 2.253.380.923</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6" name="CuadroTexto 15">
            <a:extLst>
              <a:ext uri="{FF2B5EF4-FFF2-40B4-BE49-F238E27FC236}">
                <a16:creationId xmlns:a16="http://schemas.microsoft.com/office/drawing/2014/main" id="{758FEF23-4268-0E3F-A66B-DEB46CB6EC88}"/>
              </a:ext>
            </a:extLst>
          </p:cNvPr>
          <p:cNvSpPr txBox="1"/>
          <p:nvPr/>
        </p:nvSpPr>
        <p:spPr>
          <a:xfrm>
            <a:off x="6006582" y="1175854"/>
            <a:ext cx="5367433" cy="125720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6-Formular e Implementar 1 Plan Estratégico de Tecnologías de la Información y Transformación Digital de la UAECOB.</a:t>
            </a:r>
          </a:p>
          <a:p>
            <a:pPr marL="0" marR="0" lvl="0" indent="0" algn="just" defTabSz="914400" rtl="0" eaLnBrk="1" fontAlgn="auto" latinLnBrk="0" hangingPunct="1">
              <a:lnSpc>
                <a:spcPct val="2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rPr>
              <a:t>Responsable: Tecnologías de la información.</a:t>
            </a:r>
          </a:p>
        </p:txBody>
      </p:sp>
      <p:sp>
        <p:nvSpPr>
          <p:cNvPr id="17" name="CuadroTexto 16">
            <a:extLst>
              <a:ext uri="{FF2B5EF4-FFF2-40B4-BE49-F238E27FC236}">
                <a16:creationId xmlns:a16="http://schemas.microsoft.com/office/drawing/2014/main" id="{47298BEB-339B-0E22-DD70-911E711475A4}"/>
              </a:ext>
            </a:extLst>
          </p:cNvPr>
          <p:cNvSpPr txBox="1"/>
          <p:nvPr/>
        </p:nvSpPr>
        <p:spPr>
          <a:xfrm>
            <a:off x="6578863" y="3001085"/>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0,30</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8" name="Rectángulo 17">
            <a:extLst>
              <a:ext uri="{FF2B5EF4-FFF2-40B4-BE49-F238E27FC236}">
                <a16:creationId xmlns:a16="http://schemas.microsoft.com/office/drawing/2014/main" id="{0A6F083D-2C0D-D7E9-FCAD-0C89EFC62AC1}"/>
              </a:ext>
            </a:extLst>
          </p:cNvPr>
          <p:cNvSpPr/>
          <p:nvPr/>
        </p:nvSpPr>
        <p:spPr>
          <a:xfrm>
            <a:off x="6391471" y="3091081"/>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9" name="CuadroTexto 18">
            <a:extLst>
              <a:ext uri="{FF2B5EF4-FFF2-40B4-BE49-F238E27FC236}">
                <a16:creationId xmlns:a16="http://schemas.microsoft.com/office/drawing/2014/main" id="{5BC76664-E0BC-4FAC-A0F6-0D0DD659E36F}"/>
              </a:ext>
            </a:extLst>
          </p:cNvPr>
          <p:cNvSpPr txBox="1"/>
          <p:nvPr/>
        </p:nvSpPr>
        <p:spPr>
          <a:xfrm>
            <a:off x="6578863" y="3654228"/>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Avance: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rPr>
              <a:t>0,30</a:t>
            </a:r>
          </a:p>
        </p:txBody>
      </p:sp>
      <p:sp>
        <p:nvSpPr>
          <p:cNvPr id="20" name="Rectángulo 19">
            <a:extLst>
              <a:ext uri="{FF2B5EF4-FFF2-40B4-BE49-F238E27FC236}">
                <a16:creationId xmlns:a16="http://schemas.microsoft.com/office/drawing/2014/main" id="{D1868CDA-D803-235D-A8E0-1783D9DF19B3}"/>
              </a:ext>
            </a:extLst>
          </p:cNvPr>
          <p:cNvSpPr/>
          <p:nvPr/>
        </p:nvSpPr>
        <p:spPr>
          <a:xfrm>
            <a:off x="6391471" y="3744224"/>
            <a:ext cx="205274" cy="205274"/>
          </a:xfrm>
          <a:prstGeom prst="rect">
            <a:avLst/>
          </a:prstGeom>
          <a:solidFill>
            <a:srgbClr val="0070C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21" name="CuadroTexto 20">
            <a:extLst>
              <a:ext uri="{FF2B5EF4-FFF2-40B4-BE49-F238E27FC236}">
                <a16:creationId xmlns:a16="http://schemas.microsoft.com/office/drawing/2014/main" id="{402AD262-B74D-AA5E-F7E9-15486934A572}"/>
              </a:ext>
            </a:extLst>
          </p:cNvPr>
          <p:cNvSpPr txBox="1"/>
          <p:nvPr/>
        </p:nvSpPr>
        <p:spPr>
          <a:xfrm>
            <a:off x="6115442" y="2584706"/>
            <a:ext cx="171294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Meta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2" name="CuadroTexto 21">
            <a:extLst>
              <a:ext uri="{FF2B5EF4-FFF2-40B4-BE49-F238E27FC236}">
                <a16:creationId xmlns:a16="http://schemas.microsoft.com/office/drawing/2014/main" id="{2E2FB1D2-D6E5-5E1D-5CC6-21EE2E2EDD33}"/>
              </a:ext>
            </a:extLst>
          </p:cNvPr>
          <p:cNvSpPr txBox="1"/>
          <p:nvPr/>
        </p:nvSpPr>
        <p:spPr>
          <a:xfrm>
            <a:off x="7148030" y="5072480"/>
            <a:ext cx="3003677"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Apropiación: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$ 527.215.000</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3" name="CuadroTexto 22">
            <a:extLst>
              <a:ext uri="{FF2B5EF4-FFF2-40B4-BE49-F238E27FC236}">
                <a16:creationId xmlns:a16="http://schemas.microsoft.com/office/drawing/2014/main" id="{DD8558DD-AD86-C30B-0817-88C9C464A365}"/>
              </a:ext>
            </a:extLst>
          </p:cNvPr>
          <p:cNvSpPr txBox="1"/>
          <p:nvPr/>
        </p:nvSpPr>
        <p:spPr>
          <a:xfrm>
            <a:off x="5900838" y="4730749"/>
            <a:ext cx="248738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Presupuesto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4" name="CuadroTexto 23">
            <a:extLst>
              <a:ext uri="{FF2B5EF4-FFF2-40B4-BE49-F238E27FC236}">
                <a16:creationId xmlns:a16="http://schemas.microsoft.com/office/drawing/2014/main" id="{D7E1B94B-D374-F182-58F1-5045173E63E0}"/>
              </a:ext>
            </a:extLst>
          </p:cNvPr>
          <p:cNvSpPr txBox="1"/>
          <p:nvPr/>
        </p:nvSpPr>
        <p:spPr>
          <a:xfrm>
            <a:off x="6974473" y="5411034"/>
            <a:ext cx="3414224"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Compromisos: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$ 527.215.000</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5" name="CuadroTexto 24">
            <a:extLst>
              <a:ext uri="{FF2B5EF4-FFF2-40B4-BE49-F238E27FC236}">
                <a16:creationId xmlns:a16="http://schemas.microsoft.com/office/drawing/2014/main" id="{BDAC07F4-1DF0-A583-B071-0842DFCE48EC}"/>
              </a:ext>
            </a:extLst>
          </p:cNvPr>
          <p:cNvSpPr txBox="1"/>
          <p:nvPr/>
        </p:nvSpPr>
        <p:spPr>
          <a:xfrm>
            <a:off x="7828385" y="5860115"/>
            <a:ext cx="3003677"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Giros: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$ 504.266.000</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cxnSp>
        <p:nvCxnSpPr>
          <p:cNvPr id="27" name="Conector recto 26">
            <a:extLst>
              <a:ext uri="{FF2B5EF4-FFF2-40B4-BE49-F238E27FC236}">
                <a16:creationId xmlns:a16="http://schemas.microsoft.com/office/drawing/2014/main" id="{973C94DD-921B-B026-339A-D21E4704FD6A}"/>
              </a:ext>
            </a:extLst>
          </p:cNvPr>
          <p:cNvCxnSpPr>
            <a:cxnSpLocks/>
          </p:cNvCxnSpPr>
          <p:nvPr/>
        </p:nvCxnSpPr>
        <p:spPr>
          <a:xfrm>
            <a:off x="5775650" y="918130"/>
            <a:ext cx="0" cy="5414937"/>
          </a:xfrm>
          <a:prstGeom prst="line">
            <a:avLst/>
          </a:prstGeom>
          <a:ln w="28575"/>
        </p:spPr>
        <p:style>
          <a:lnRef idx="2">
            <a:schemeClr val="accent1"/>
          </a:lnRef>
          <a:fillRef idx="0">
            <a:schemeClr val="accent1"/>
          </a:fillRef>
          <a:effectRef idx="1">
            <a:schemeClr val="accent1"/>
          </a:effectRef>
          <a:fontRef idx="minor">
            <a:schemeClr val="tx1"/>
          </a:fontRef>
        </p:style>
      </p:cxnSp>
      <p:graphicFrame>
        <p:nvGraphicFramePr>
          <p:cNvPr id="8" name="Gráfico 7">
            <a:extLst>
              <a:ext uri="{FF2B5EF4-FFF2-40B4-BE49-F238E27FC236}">
                <a16:creationId xmlns:a16="http://schemas.microsoft.com/office/drawing/2014/main" id="{4D9EA220-3606-0935-C225-6F04A89A7B1A}"/>
              </a:ext>
            </a:extLst>
          </p:cNvPr>
          <p:cNvGraphicFramePr>
            <a:graphicFrameLocks/>
          </p:cNvGraphicFramePr>
          <p:nvPr/>
        </p:nvGraphicFramePr>
        <p:xfrm>
          <a:off x="2464062" y="2508284"/>
          <a:ext cx="3094652" cy="21551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Gráfico 27">
            <a:extLst>
              <a:ext uri="{FF2B5EF4-FFF2-40B4-BE49-F238E27FC236}">
                <a16:creationId xmlns:a16="http://schemas.microsoft.com/office/drawing/2014/main" id="{38C54CBB-05AD-1068-AD56-EB3AE644AD04}"/>
              </a:ext>
            </a:extLst>
          </p:cNvPr>
          <p:cNvGraphicFramePr>
            <a:graphicFrameLocks/>
          </p:cNvGraphicFramePr>
          <p:nvPr/>
        </p:nvGraphicFramePr>
        <p:xfrm>
          <a:off x="2512189" y="2578533"/>
          <a:ext cx="3051628" cy="21691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 name="Tabla 28">
            <a:extLst>
              <a:ext uri="{FF2B5EF4-FFF2-40B4-BE49-F238E27FC236}">
                <a16:creationId xmlns:a16="http://schemas.microsoft.com/office/drawing/2014/main" id="{755C5A58-708B-B49C-8D85-5ACEAA0C6D8B}"/>
              </a:ext>
            </a:extLst>
          </p:cNvPr>
          <p:cNvGraphicFramePr>
            <a:graphicFrameLocks noGrp="1"/>
          </p:cNvGraphicFramePr>
          <p:nvPr/>
        </p:nvGraphicFramePr>
        <p:xfrm>
          <a:off x="1266473" y="6286095"/>
          <a:ext cx="9268729" cy="518160"/>
        </p:xfrm>
        <a:graphic>
          <a:graphicData uri="http://schemas.openxmlformats.org/drawingml/2006/table">
            <a:tbl>
              <a:tblPr firstRow="1" bandRow="1">
                <a:tableStyleId>{5C22544A-7EE6-4342-B048-85BDC9FD1C3A}</a:tableStyleId>
              </a:tblPr>
              <a:tblGrid>
                <a:gridCol w="4525182">
                  <a:extLst>
                    <a:ext uri="{9D8B030D-6E8A-4147-A177-3AD203B41FA5}">
                      <a16:colId xmlns:a16="http://schemas.microsoft.com/office/drawing/2014/main" val="2814354756"/>
                    </a:ext>
                  </a:extLst>
                </a:gridCol>
                <a:gridCol w="4743547">
                  <a:extLst>
                    <a:ext uri="{9D8B030D-6E8A-4147-A177-3AD203B41FA5}">
                      <a16:colId xmlns:a16="http://schemas.microsoft.com/office/drawing/2014/main" val="1557970858"/>
                    </a:ext>
                  </a:extLst>
                </a:gridCol>
              </a:tblGrid>
              <a:tr h="0">
                <a:tc>
                  <a:txBody>
                    <a:bodyPr/>
                    <a:lstStyle/>
                    <a:p>
                      <a:pPr algn="ctr"/>
                      <a:r>
                        <a:rPr lang="es-MX" sz="1100" dirty="0"/>
                        <a:t>Bogdata</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s-MX" sz="1100" dirty="0"/>
                        <a:t>Segplan </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245861610"/>
                  </a:ext>
                </a:extLst>
              </a:tr>
              <a:tr h="200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00" dirty="0"/>
                        <a:t>Fuente de información Financiera (Corte 31 de diciembre)</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MX" sz="1100" dirty="0"/>
                        <a:t>Información de Metas (Corte 31 de diciembre) </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3064589"/>
                  </a:ext>
                </a:extLst>
              </a:tr>
            </a:tbl>
          </a:graphicData>
        </a:graphic>
      </p:graphicFrame>
      <p:graphicFrame>
        <p:nvGraphicFramePr>
          <p:cNvPr id="30" name="Gráfico 29">
            <a:extLst>
              <a:ext uri="{FF2B5EF4-FFF2-40B4-BE49-F238E27FC236}">
                <a16:creationId xmlns:a16="http://schemas.microsoft.com/office/drawing/2014/main" id="{C8234391-C0A8-4178-4C50-622C968EDF62}"/>
              </a:ext>
            </a:extLst>
          </p:cNvPr>
          <p:cNvGraphicFramePr>
            <a:graphicFrameLocks/>
          </p:cNvGraphicFramePr>
          <p:nvPr/>
        </p:nvGraphicFramePr>
        <p:xfrm>
          <a:off x="8221025" y="2528803"/>
          <a:ext cx="3274340" cy="219876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92035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623EB00E-B28F-F0DA-5B40-013F03C6D67B}"/>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36C01441-2E8F-8E0E-58BF-E8EF600430EF}"/>
              </a:ext>
            </a:extLst>
          </p:cNvPr>
          <p:cNvSpPr/>
          <p:nvPr/>
        </p:nvSpPr>
        <p:spPr>
          <a:xfrm>
            <a:off x="599179" y="110948"/>
            <a:ext cx="9414083" cy="830997"/>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a:ln>
                  <a:noFill/>
                </a:ln>
                <a:solidFill>
                  <a:prstClr val="black"/>
                </a:solidFill>
                <a:effectLst/>
                <a:uLnTx/>
                <a:uFillTx/>
                <a:latin typeface="Aptos ExtraBold"/>
                <a:ea typeface="+mn-ea"/>
                <a:cs typeface="+mn-cs"/>
              </a:rPr>
              <a:t>P.I. 8126 </a:t>
            </a:r>
            <a:r>
              <a:rPr kumimoji="0" lang="es-MX" sz="2400" b="1" i="0" u="none" strike="noStrike" kern="1200" cap="none" spc="0" normalizeH="0" baseline="0" noProof="0">
                <a:ln>
                  <a:noFill/>
                </a:ln>
                <a:solidFill>
                  <a:prstClr val="black">
                    <a:lumMod val="75000"/>
                    <a:lumOff val="25000"/>
                  </a:prstClr>
                </a:solidFill>
                <a:effectLst/>
                <a:uLnTx/>
                <a:uFillTx/>
                <a:latin typeface="Aptos ExtraBold"/>
                <a:ea typeface="+mn-ea"/>
                <a:cs typeface="+mn-cs"/>
              </a:rPr>
              <a:t>Fortalecimiento institucional de la UAECOB para un gobierno confiable Bogotá D.C</a:t>
            </a:r>
          </a:p>
        </p:txBody>
      </p:sp>
      <p:sp>
        <p:nvSpPr>
          <p:cNvPr id="3" name="CuadroTexto 14">
            <a:extLst>
              <a:ext uri="{FF2B5EF4-FFF2-40B4-BE49-F238E27FC236}">
                <a16:creationId xmlns:a16="http://schemas.microsoft.com/office/drawing/2014/main" id="{55530D22-8FDD-A8F8-1CB6-5790C070752C}"/>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 </a:t>
            </a:r>
          </a:p>
        </p:txBody>
      </p:sp>
      <p:sp>
        <p:nvSpPr>
          <p:cNvPr id="4" name="CuadroTexto 3">
            <a:extLst>
              <a:ext uri="{FF2B5EF4-FFF2-40B4-BE49-F238E27FC236}">
                <a16:creationId xmlns:a16="http://schemas.microsoft.com/office/drawing/2014/main" id="{9AD5765F-E7CA-F629-FD15-3771EFD1CC02}"/>
              </a:ext>
            </a:extLst>
          </p:cNvPr>
          <p:cNvSpPr txBox="1"/>
          <p:nvPr/>
        </p:nvSpPr>
        <p:spPr>
          <a:xfrm>
            <a:off x="613488" y="1175854"/>
            <a:ext cx="5022202" cy="101098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7-Actualizar e implementar el 100% del Plan Anual de Seguridad y Privacidad de la Información.</a:t>
            </a:r>
          </a:p>
          <a:p>
            <a:pPr marL="0" marR="0" lvl="0" indent="0" algn="just" defTabSz="914400" rtl="0" eaLnBrk="1" fontAlgn="auto" latinLnBrk="0" hangingPunct="1">
              <a:lnSpc>
                <a:spcPct val="200000"/>
              </a:lnSpc>
              <a:spcBef>
                <a:spcPts val="0"/>
              </a:spcBef>
              <a:spcAft>
                <a:spcPts val="0"/>
              </a:spcAft>
              <a:buClrTx/>
              <a:buSzTx/>
              <a:buFontTx/>
              <a:buNone/>
              <a:tabLst/>
              <a:defRPr/>
            </a:pPr>
            <a:r>
              <a:rPr kumimoji="0" lang="es-CO" sz="1600" b="0" i="0" u="none" strike="noStrike" kern="1200" cap="none" spc="0" normalizeH="0" baseline="0" noProof="0">
                <a:ln>
                  <a:noFill/>
                </a:ln>
                <a:solidFill>
                  <a:prstClr val="black"/>
                </a:solidFill>
                <a:effectLst/>
                <a:uLnTx/>
                <a:uFillTx/>
                <a:latin typeface="Aptos" panose="020B0004020202020204"/>
                <a:ea typeface="+mn-ea"/>
                <a:cs typeface="+mn-cs"/>
              </a:rPr>
              <a:t>Responsable: Tecnologías de la información.</a:t>
            </a:r>
          </a:p>
        </p:txBody>
      </p:sp>
      <p:sp>
        <p:nvSpPr>
          <p:cNvPr id="6" name="CuadroTexto 5">
            <a:extLst>
              <a:ext uri="{FF2B5EF4-FFF2-40B4-BE49-F238E27FC236}">
                <a16:creationId xmlns:a16="http://schemas.microsoft.com/office/drawing/2014/main" id="{638042D8-96E0-700C-855E-D2ABD198C812}"/>
              </a:ext>
            </a:extLst>
          </p:cNvPr>
          <p:cNvSpPr txBox="1"/>
          <p:nvPr/>
        </p:nvSpPr>
        <p:spPr>
          <a:xfrm>
            <a:off x="1027148" y="2851336"/>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100% </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7" name="Rectángulo 6">
            <a:extLst>
              <a:ext uri="{FF2B5EF4-FFF2-40B4-BE49-F238E27FC236}">
                <a16:creationId xmlns:a16="http://schemas.microsoft.com/office/drawing/2014/main" id="{2F7CD890-DD34-9569-828F-FEFF47557C54}"/>
              </a:ext>
            </a:extLst>
          </p:cNvPr>
          <p:cNvSpPr/>
          <p:nvPr/>
        </p:nvSpPr>
        <p:spPr>
          <a:xfrm>
            <a:off x="839756" y="2941332"/>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8" name="CuadroTexto 7">
            <a:extLst>
              <a:ext uri="{FF2B5EF4-FFF2-40B4-BE49-F238E27FC236}">
                <a16:creationId xmlns:a16="http://schemas.microsoft.com/office/drawing/2014/main" id="{B9BEE51D-6801-99D0-76B8-0E394F20CCEB}"/>
              </a:ext>
            </a:extLst>
          </p:cNvPr>
          <p:cNvSpPr txBox="1"/>
          <p:nvPr/>
        </p:nvSpPr>
        <p:spPr>
          <a:xfrm>
            <a:off x="1027148" y="3504479"/>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Avance: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100% </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9" name="Rectángulo 8">
            <a:extLst>
              <a:ext uri="{FF2B5EF4-FFF2-40B4-BE49-F238E27FC236}">
                <a16:creationId xmlns:a16="http://schemas.microsoft.com/office/drawing/2014/main" id="{9C33D27A-9E65-42AC-0201-C300A431027A}"/>
              </a:ext>
            </a:extLst>
          </p:cNvPr>
          <p:cNvSpPr/>
          <p:nvPr/>
        </p:nvSpPr>
        <p:spPr>
          <a:xfrm>
            <a:off x="839756" y="3594475"/>
            <a:ext cx="205274" cy="205274"/>
          </a:xfrm>
          <a:prstGeom prst="rect">
            <a:avLst/>
          </a:prstGeom>
          <a:solidFill>
            <a:srgbClr val="0070C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0" name="CuadroTexto 9">
            <a:extLst>
              <a:ext uri="{FF2B5EF4-FFF2-40B4-BE49-F238E27FC236}">
                <a16:creationId xmlns:a16="http://schemas.microsoft.com/office/drawing/2014/main" id="{B7EEC3B8-C3C6-2DC2-08CF-6FAF2EBF3E94}"/>
              </a:ext>
            </a:extLst>
          </p:cNvPr>
          <p:cNvSpPr txBox="1"/>
          <p:nvPr/>
        </p:nvSpPr>
        <p:spPr>
          <a:xfrm>
            <a:off x="563727" y="2434957"/>
            <a:ext cx="171294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Meta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1" name="CuadroTexto 10">
            <a:extLst>
              <a:ext uri="{FF2B5EF4-FFF2-40B4-BE49-F238E27FC236}">
                <a16:creationId xmlns:a16="http://schemas.microsoft.com/office/drawing/2014/main" id="{B4600DE9-0514-2552-8085-449B2672ED7C}"/>
              </a:ext>
            </a:extLst>
          </p:cNvPr>
          <p:cNvSpPr txBox="1"/>
          <p:nvPr/>
        </p:nvSpPr>
        <p:spPr>
          <a:xfrm>
            <a:off x="1578046" y="4930759"/>
            <a:ext cx="3003677"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Apropiación: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$ 339.385.700</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2" name="CuadroTexto 11">
            <a:extLst>
              <a:ext uri="{FF2B5EF4-FFF2-40B4-BE49-F238E27FC236}">
                <a16:creationId xmlns:a16="http://schemas.microsoft.com/office/drawing/2014/main" id="{37B7977F-8BB0-829F-825C-58BE8B4E9570}"/>
              </a:ext>
            </a:extLst>
          </p:cNvPr>
          <p:cNvSpPr txBox="1"/>
          <p:nvPr/>
        </p:nvSpPr>
        <p:spPr>
          <a:xfrm>
            <a:off x="311800" y="4553003"/>
            <a:ext cx="2487383" cy="40011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prstClr val="black"/>
                </a:solidFill>
                <a:effectLst/>
                <a:uLnTx/>
                <a:uFillTx/>
                <a:latin typeface="Aptos" panose="020B0004020202020204"/>
                <a:ea typeface="+mn-ea"/>
                <a:cs typeface="+mn-cs"/>
              </a:rPr>
              <a:t>Presupuesto 2025:</a:t>
            </a:r>
            <a:endParaRPr kumimoji="0" lang="es-CO" sz="20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3" name="CuadroTexto 12">
            <a:extLst>
              <a:ext uri="{FF2B5EF4-FFF2-40B4-BE49-F238E27FC236}">
                <a16:creationId xmlns:a16="http://schemas.microsoft.com/office/drawing/2014/main" id="{FF993D2E-498C-1322-C41A-D740A2B8A6F6}"/>
              </a:ext>
            </a:extLst>
          </p:cNvPr>
          <p:cNvSpPr txBox="1"/>
          <p:nvPr/>
        </p:nvSpPr>
        <p:spPr>
          <a:xfrm>
            <a:off x="1335057" y="5342607"/>
            <a:ext cx="3414224"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Compromisos: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$ 339.385.700</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4" name="CuadroTexto 13">
            <a:extLst>
              <a:ext uri="{FF2B5EF4-FFF2-40B4-BE49-F238E27FC236}">
                <a16:creationId xmlns:a16="http://schemas.microsoft.com/office/drawing/2014/main" id="{A536433B-A8A5-E739-8AC3-E4EEE18E2451}"/>
              </a:ext>
            </a:extLst>
          </p:cNvPr>
          <p:cNvSpPr txBox="1"/>
          <p:nvPr/>
        </p:nvSpPr>
        <p:spPr>
          <a:xfrm>
            <a:off x="2258788" y="5715832"/>
            <a:ext cx="3003677"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Giros: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$ 320.205.964</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5" name="CuadroTexto 14">
            <a:extLst>
              <a:ext uri="{FF2B5EF4-FFF2-40B4-BE49-F238E27FC236}">
                <a16:creationId xmlns:a16="http://schemas.microsoft.com/office/drawing/2014/main" id="{3268A9C9-7661-0273-42DF-F651DC60072A}"/>
              </a:ext>
            </a:extLst>
          </p:cNvPr>
          <p:cNvSpPr txBox="1"/>
          <p:nvPr/>
        </p:nvSpPr>
        <p:spPr>
          <a:xfrm>
            <a:off x="6006582" y="1175854"/>
            <a:ext cx="5367433" cy="101098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8-Implementar el 100% del programa de mantenimiento a las sedes de Bomberos de Bogotá.</a:t>
            </a:r>
          </a:p>
          <a:p>
            <a:pPr marL="0" marR="0" lvl="0" indent="0" algn="just" defTabSz="914400" rtl="0" eaLnBrk="1" fontAlgn="auto" latinLnBrk="0" hangingPunct="1">
              <a:lnSpc>
                <a:spcPct val="200000"/>
              </a:lnSpc>
              <a:spcBef>
                <a:spcPts val="0"/>
              </a:spcBef>
              <a:spcAft>
                <a:spcPts val="0"/>
              </a:spcAft>
              <a:buClrTx/>
              <a:buSzTx/>
              <a:buFontTx/>
              <a:buNone/>
              <a:tabLst/>
              <a:defRPr/>
            </a:pPr>
            <a:r>
              <a:rPr kumimoji="0" lang="es-CO" sz="1600" b="0" i="0" u="none" strike="noStrike" kern="1200" cap="none" spc="0" normalizeH="0" baseline="0" noProof="0">
                <a:ln>
                  <a:noFill/>
                </a:ln>
                <a:solidFill>
                  <a:prstClr val="black"/>
                </a:solidFill>
                <a:effectLst/>
                <a:uLnTx/>
                <a:uFillTx/>
                <a:latin typeface="Aptos" panose="020B0004020202020204"/>
                <a:ea typeface="+mn-ea"/>
                <a:cs typeface="+mn-cs"/>
              </a:rPr>
              <a:t>Responsable: Subdirección Corporativa.</a:t>
            </a:r>
          </a:p>
        </p:txBody>
      </p:sp>
      <p:sp>
        <p:nvSpPr>
          <p:cNvPr id="17" name="CuadroTexto 16">
            <a:extLst>
              <a:ext uri="{FF2B5EF4-FFF2-40B4-BE49-F238E27FC236}">
                <a16:creationId xmlns:a16="http://schemas.microsoft.com/office/drawing/2014/main" id="{D10D74DC-2F34-FB78-2838-24A28252F233}"/>
              </a:ext>
            </a:extLst>
          </p:cNvPr>
          <p:cNvSpPr txBox="1"/>
          <p:nvPr/>
        </p:nvSpPr>
        <p:spPr>
          <a:xfrm>
            <a:off x="6578863" y="2879327"/>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100% </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8" name="Rectángulo 17">
            <a:extLst>
              <a:ext uri="{FF2B5EF4-FFF2-40B4-BE49-F238E27FC236}">
                <a16:creationId xmlns:a16="http://schemas.microsoft.com/office/drawing/2014/main" id="{49CD68CA-CB14-0A8A-F8DA-1FF54554E1EC}"/>
              </a:ext>
            </a:extLst>
          </p:cNvPr>
          <p:cNvSpPr/>
          <p:nvPr/>
        </p:nvSpPr>
        <p:spPr>
          <a:xfrm>
            <a:off x="6391471" y="2969323"/>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20" name="CuadroTexto 19">
            <a:extLst>
              <a:ext uri="{FF2B5EF4-FFF2-40B4-BE49-F238E27FC236}">
                <a16:creationId xmlns:a16="http://schemas.microsoft.com/office/drawing/2014/main" id="{5787BB5A-6695-7C7B-9A01-CC11D7114EDD}"/>
              </a:ext>
            </a:extLst>
          </p:cNvPr>
          <p:cNvSpPr txBox="1"/>
          <p:nvPr/>
        </p:nvSpPr>
        <p:spPr>
          <a:xfrm>
            <a:off x="6578863" y="3532470"/>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Avance: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100% </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1" name="Rectángulo 20">
            <a:extLst>
              <a:ext uri="{FF2B5EF4-FFF2-40B4-BE49-F238E27FC236}">
                <a16:creationId xmlns:a16="http://schemas.microsoft.com/office/drawing/2014/main" id="{79E8FC43-1E53-7AE1-B86B-93EDD0C5A352}"/>
              </a:ext>
            </a:extLst>
          </p:cNvPr>
          <p:cNvSpPr/>
          <p:nvPr/>
        </p:nvSpPr>
        <p:spPr>
          <a:xfrm>
            <a:off x="6391471" y="3622466"/>
            <a:ext cx="205274" cy="205274"/>
          </a:xfrm>
          <a:prstGeom prst="rect">
            <a:avLst/>
          </a:prstGeom>
          <a:solidFill>
            <a:srgbClr val="0070C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22" name="CuadroTexto 21">
            <a:extLst>
              <a:ext uri="{FF2B5EF4-FFF2-40B4-BE49-F238E27FC236}">
                <a16:creationId xmlns:a16="http://schemas.microsoft.com/office/drawing/2014/main" id="{46EB8290-F39A-8BA7-0CA1-380BF38F8DB8}"/>
              </a:ext>
            </a:extLst>
          </p:cNvPr>
          <p:cNvSpPr txBox="1"/>
          <p:nvPr/>
        </p:nvSpPr>
        <p:spPr>
          <a:xfrm>
            <a:off x="6115442" y="2462948"/>
            <a:ext cx="171294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Meta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3" name="CuadroTexto 22">
            <a:extLst>
              <a:ext uri="{FF2B5EF4-FFF2-40B4-BE49-F238E27FC236}">
                <a16:creationId xmlns:a16="http://schemas.microsoft.com/office/drawing/2014/main" id="{8FB263D5-AC32-C10E-34E1-B13D26799475}"/>
              </a:ext>
            </a:extLst>
          </p:cNvPr>
          <p:cNvSpPr txBox="1"/>
          <p:nvPr/>
        </p:nvSpPr>
        <p:spPr>
          <a:xfrm>
            <a:off x="7110707" y="4969382"/>
            <a:ext cx="3395562"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Apropiación: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$ 4.189.148.107</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4" name="CuadroTexto 23">
            <a:extLst>
              <a:ext uri="{FF2B5EF4-FFF2-40B4-BE49-F238E27FC236}">
                <a16:creationId xmlns:a16="http://schemas.microsoft.com/office/drawing/2014/main" id="{3B1BAE9B-13DC-CD1B-5C4C-FA3B6456975B}"/>
              </a:ext>
            </a:extLst>
          </p:cNvPr>
          <p:cNvSpPr txBox="1"/>
          <p:nvPr/>
        </p:nvSpPr>
        <p:spPr>
          <a:xfrm>
            <a:off x="5863515" y="4553003"/>
            <a:ext cx="248738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Presupuesto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5" name="CuadroTexto 24">
            <a:extLst>
              <a:ext uri="{FF2B5EF4-FFF2-40B4-BE49-F238E27FC236}">
                <a16:creationId xmlns:a16="http://schemas.microsoft.com/office/drawing/2014/main" id="{4DA15FCE-C36B-81EF-F0B9-97D2BF052592}"/>
              </a:ext>
            </a:extLst>
          </p:cNvPr>
          <p:cNvSpPr txBox="1"/>
          <p:nvPr/>
        </p:nvSpPr>
        <p:spPr>
          <a:xfrm>
            <a:off x="6886772" y="5342607"/>
            <a:ext cx="3414224"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Compromisos: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$ 4.189.148.107</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6" name="CuadroTexto 25">
            <a:extLst>
              <a:ext uri="{FF2B5EF4-FFF2-40B4-BE49-F238E27FC236}">
                <a16:creationId xmlns:a16="http://schemas.microsoft.com/office/drawing/2014/main" id="{8847BC67-103B-C288-FC56-6BDB55068F49}"/>
              </a:ext>
            </a:extLst>
          </p:cNvPr>
          <p:cNvSpPr txBox="1"/>
          <p:nvPr/>
        </p:nvSpPr>
        <p:spPr>
          <a:xfrm>
            <a:off x="7810503" y="5715832"/>
            <a:ext cx="3003677"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Giros: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$ 3.323.908.483</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cxnSp>
        <p:nvCxnSpPr>
          <p:cNvPr id="27" name="Conector recto 26">
            <a:extLst>
              <a:ext uri="{FF2B5EF4-FFF2-40B4-BE49-F238E27FC236}">
                <a16:creationId xmlns:a16="http://schemas.microsoft.com/office/drawing/2014/main" id="{E32EF37E-A5A6-8184-3F96-DE127A5F43BC}"/>
              </a:ext>
            </a:extLst>
          </p:cNvPr>
          <p:cNvCxnSpPr>
            <a:cxnSpLocks/>
          </p:cNvCxnSpPr>
          <p:nvPr/>
        </p:nvCxnSpPr>
        <p:spPr>
          <a:xfrm>
            <a:off x="5775650" y="918130"/>
            <a:ext cx="0" cy="5414937"/>
          </a:xfrm>
          <a:prstGeom prst="line">
            <a:avLst/>
          </a:prstGeom>
          <a:ln w="28575"/>
        </p:spPr>
        <p:style>
          <a:lnRef idx="2">
            <a:schemeClr val="accent1"/>
          </a:lnRef>
          <a:fillRef idx="0">
            <a:schemeClr val="accent1"/>
          </a:fillRef>
          <a:effectRef idx="1">
            <a:schemeClr val="accent1"/>
          </a:effectRef>
          <a:fontRef idx="minor">
            <a:schemeClr val="tx1"/>
          </a:fontRef>
        </p:style>
      </p:cxnSp>
      <p:graphicFrame>
        <p:nvGraphicFramePr>
          <p:cNvPr id="16" name="Gráfico 15">
            <a:extLst>
              <a:ext uri="{FF2B5EF4-FFF2-40B4-BE49-F238E27FC236}">
                <a16:creationId xmlns:a16="http://schemas.microsoft.com/office/drawing/2014/main" id="{DBC0C385-8EB3-4932-0F96-2302F4BC76BA}"/>
              </a:ext>
            </a:extLst>
          </p:cNvPr>
          <p:cNvGraphicFramePr>
            <a:graphicFrameLocks/>
          </p:cNvGraphicFramePr>
          <p:nvPr/>
        </p:nvGraphicFramePr>
        <p:xfrm>
          <a:off x="2504148" y="2418952"/>
          <a:ext cx="3051628" cy="21691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Gráfico 27">
            <a:extLst>
              <a:ext uri="{FF2B5EF4-FFF2-40B4-BE49-F238E27FC236}">
                <a16:creationId xmlns:a16="http://schemas.microsoft.com/office/drawing/2014/main" id="{633EF804-1ACF-162B-792F-7AD786AAA41C}"/>
              </a:ext>
            </a:extLst>
          </p:cNvPr>
          <p:cNvGraphicFramePr>
            <a:graphicFrameLocks/>
          </p:cNvGraphicFramePr>
          <p:nvPr/>
        </p:nvGraphicFramePr>
        <p:xfrm>
          <a:off x="8299664" y="2427654"/>
          <a:ext cx="3051628" cy="21691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 name="Tabla 28">
            <a:extLst>
              <a:ext uri="{FF2B5EF4-FFF2-40B4-BE49-F238E27FC236}">
                <a16:creationId xmlns:a16="http://schemas.microsoft.com/office/drawing/2014/main" id="{1751A271-10A8-093B-B701-E77260BA241F}"/>
              </a:ext>
            </a:extLst>
          </p:cNvPr>
          <p:cNvGraphicFramePr>
            <a:graphicFrameLocks noGrp="1"/>
          </p:cNvGraphicFramePr>
          <p:nvPr/>
        </p:nvGraphicFramePr>
        <p:xfrm>
          <a:off x="1229150" y="6270702"/>
          <a:ext cx="9268729" cy="518160"/>
        </p:xfrm>
        <a:graphic>
          <a:graphicData uri="http://schemas.openxmlformats.org/drawingml/2006/table">
            <a:tbl>
              <a:tblPr firstRow="1" bandRow="1">
                <a:tableStyleId>{5C22544A-7EE6-4342-B048-85BDC9FD1C3A}</a:tableStyleId>
              </a:tblPr>
              <a:tblGrid>
                <a:gridCol w="4525182">
                  <a:extLst>
                    <a:ext uri="{9D8B030D-6E8A-4147-A177-3AD203B41FA5}">
                      <a16:colId xmlns:a16="http://schemas.microsoft.com/office/drawing/2014/main" val="2814354756"/>
                    </a:ext>
                  </a:extLst>
                </a:gridCol>
                <a:gridCol w="4743547">
                  <a:extLst>
                    <a:ext uri="{9D8B030D-6E8A-4147-A177-3AD203B41FA5}">
                      <a16:colId xmlns:a16="http://schemas.microsoft.com/office/drawing/2014/main" val="1557970858"/>
                    </a:ext>
                  </a:extLst>
                </a:gridCol>
              </a:tblGrid>
              <a:tr h="0">
                <a:tc>
                  <a:txBody>
                    <a:bodyPr/>
                    <a:lstStyle/>
                    <a:p>
                      <a:pPr algn="ctr"/>
                      <a:r>
                        <a:rPr lang="es-MX" sz="1100" dirty="0"/>
                        <a:t>Bogdata</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s-MX" sz="1100" dirty="0"/>
                        <a:t>Segplan </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245861610"/>
                  </a:ext>
                </a:extLst>
              </a:tr>
              <a:tr h="200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00" dirty="0"/>
                        <a:t>Fuente de información Financiera (Corte 31 de diciembre)</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MX" sz="1100" dirty="0"/>
                        <a:t>Información de Metas (Corte 31 de diciembre) </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3064589"/>
                  </a:ext>
                </a:extLst>
              </a:tr>
            </a:tbl>
          </a:graphicData>
        </a:graphic>
      </p:graphicFrame>
    </p:spTree>
    <p:extLst>
      <p:ext uri="{BB962C8B-B14F-4D97-AF65-F5344CB8AC3E}">
        <p14:creationId xmlns:p14="http://schemas.microsoft.com/office/powerpoint/2010/main" val="3422803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847330F0-197C-F680-5081-E4B729396EBA}"/>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982A3BAC-FEB9-1281-33DA-43EA101CFF89}"/>
              </a:ext>
            </a:extLst>
          </p:cNvPr>
          <p:cNvSpPr/>
          <p:nvPr/>
        </p:nvSpPr>
        <p:spPr>
          <a:xfrm>
            <a:off x="563727" y="78640"/>
            <a:ext cx="9414083" cy="830997"/>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dirty="0">
                <a:ln>
                  <a:noFill/>
                </a:ln>
                <a:solidFill>
                  <a:prstClr val="black"/>
                </a:solidFill>
                <a:effectLst/>
                <a:uLnTx/>
                <a:uFillTx/>
                <a:latin typeface="Aptos ExtraBold"/>
                <a:ea typeface="+mn-ea"/>
                <a:cs typeface="+mn-cs"/>
              </a:rPr>
              <a:t>P.I. 8126 </a:t>
            </a:r>
            <a:r>
              <a:rPr kumimoji="0" lang="es-MX" sz="2400" b="1" i="0" u="none" strike="noStrike" kern="1200" cap="none" spc="0" normalizeH="0" baseline="0" noProof="0" dirty="0">
                <a:ln>
                  <a:noFill/>
                </a:ln>
                <a:solidFill>
                  <a:prstClr val="black">
                    <a:lumMod val="75000"/>
                    <a:lumOff val="25000"/>
                  </a:prstClr>
                </a:solidFill>
                <a:effectLst/>
                <a:uLnTx/>
                <a:uFillTx/>
                <a:latin typeface="Aptos ExtraBold"/>
                <a:ea typeface="+mn-ea"/>
                <a:cs typeface="+mn-cs"/>
              </a:rPr>
              <a:t>Fortalecimiento institucional de la UAECOB para un gobierno confiable Bogotá D.C</a:t>
            </a:r>
          </a:p>
        </p:txBody>
      </p:sp>
      <p:sp>
        <p:nvSpPr>
          <p:cNvPr id="3" name="CuadroTexto 14">
            <a:extLst>
              <a:ext uri="{FF2B5EF4-FFF2-40B4-BE49-F238E27FC236}">
                <a16:creationId xmlns:a16="http://schemas.microsoft.com/office/drawing/2014/main" id="{2B7B1DAD-407E-695F-0BFF-A36756C364B9}"/>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 </a:t>
            </a:r>
          </a:p>
        </p:txBody>
      </p:sp>
      <p:sp>
        <p:nvSpPr>
          <p:cNvPr id="4" name="CuadroTexto 3">
            <a:extLst>
              <a:ext uri="{FF2B5EF4-FFF2-40B4-BE49-F238E27FC236}">
                <a16:creationId xmlns:a16="http://schemas.microsoft.com/office/drawing/2014/main" id="{80721D6C-F9FD-0B06-46D1-64D3AF9F3CA4}"/>
              </a:ext>
            </a:extLst>
          </p:cNvPr>
          <p:cNvSpPr txBox="1"/>
          <p:nvPr/>
        </p:nvSpPr>
        <p:spPr>
          <a:xfrm>
            <a:off x="613488" y="1119868"/>
            <a:ext cx="5022202" cy="125720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9-Fortalecer el 100% de la gestión administrativa de las áreas de apoyo al cumplimiento de la misionalidad de la UAECOB.</a:t>
            </a:r>
          </a:p>
          <a:p>
            <a:pPr marL="0" marR="0" lvl="0" indent="0" algn="just" defTabSz="914400" rtl="0" eaLnBrk="1" fontAlgn="auto" latinLnBrk="0" hangingPunct="1">
              <a:lnSpc>
                <a:spcPct val="2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rPr>
              <a:t>Responsables: Despacho y otras áreas.</a:t>
            </a:r>
          </a:p>
        </p:txBody>
      </p:sp>
      <p:sp>
        <p:nvSpPr>
          <p:cNvPr id="6" name="CuadroTexto 5">
            <a:extLst>
              <a:ext uri="{FF2B5EF4-FFF2-40B4-BE49-F238E27FC236}">
                <a16:creationId xmlns:a16="http://schemas.microsoft.com/office/drawing/2014/main" id="{B0091C6C-6BA8-9643-B4DD-CD1EE1A58149}"/>
              </a:ext>
            </a:extLst>
          </p:cNvPr>
          <p:cNvSpPr txBox="1"/>
          <p:nvPr/>
        </p:nvSpPr>
        <p:spPr>
          <a:xfrm>
            <a:off x="1027148" y="2975514"/>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100% </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7" name="Rectángulo 6">
            <a:extLst>
              <a:ext uri="{FF2B5EF4-FFF2-40B4-BE49-F238E27FC236}">
                <a16:creationId xmlns:a16="http://schemas.microsoft.com/office/drawing/2014/main" id="{C5F49590-03B7-C839-A60F-B37E065B2065}"/>
              </a:ext>
            </a:extLst>
          </p:cNvPr>
          <p:cNvSpPr/>
          <p:nvPr/>
        </p:nvSpPr>
        <p:spPr>
          <a:xfrm>
            <a:off x="839756" y="3065510"/>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9" name="CuadroTexto 8">
            <a:extLst>
              <a:ext uri="{FF2B5EF4-FFF2-40B4-BE49-F238E27FC236}">
                <a16:creationId xmlns:a16="http://schemas.microsoft.com/office/drawing/2014/main" id="{C2F72136-14AF-7923-DE6D-289A6B640982}"/>
              </a:ext>
            </a:extLst>
          </p:cNvPr>
          <p:cNvSpPr txBox="1"/>
          <p:nvPr/>
        </p:nvSpPr>
        <p:spPr>
          <a:xfrm>
            <a:off x="1027148" y="3628657"/>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Avance: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100% </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0" name="Rectángulo 9">
            <a:extLst>
              <a:ext uri="{FF2B5EF4-FFF2-40B4-BE49-F238E27FC236}">
                <a16:creationId xmlns:a16="http://schemas.microsoft.com/office/drawing/2014/main" id="{C94FB098-6ABF-C3B9-45D0-46514EA1CEC0}"/>
              </a:ext>
            </a:extLst>
          </p:cNvPr>
          <p:cNvSpPr/>
          <p:nvPr/>
        </p:nvSpPr>
        <p:spPr>
          <a:xfrm>
            <a:off x="839756" y="3718653"/>
            <a:ext cx="205274" cy="205274"/>
          </a:xfrm>
          <a:prstGeom prst="rect">
            <a:avLst/>
          </a:prstGeom>
          <a:solidFill>
            <a:srgbClr val="0070C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1" name="CuadroTexto 10">
            <a:extLst>
              <a:ext uri="{FF2B5EF4-FFF2-40B4-BE49-F238E27FC236}">
                <a16:creationId xmlns:a16="http://schemas.microsoft.com/office/drawing/2014/main" id="{C1ED9BDE-B78D-4B24-4BBE-14973C7B288C}"/>
              </a:ext>
            </a:extLst>
          </p:cNvPr>
          <p:cNvSpPr txBox="1"/>
          <p:nvPr/>
        </p:nvSpPr>
        <p:spPr>
          <a:xfrm>
            <a:off x="563727" y="2559135"/>
            <a:ext cx="171294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Meta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2" name="CuadroTexto 11">
            <a:extLst>
              <a:ext uri="{FF2B5EF4-FFF2-40B4-BE49-F238E27FC236}">
                <a16:creationId xmlns:a16="http://schemas.microsoft.com/office/drawing/2014/main" id="{429826C2-9576-A723-0327-06CB56D304E5}"/>
              </a:ext>
            </a:extLst>
          </p:cNvPr>
          <p:cNvSpPr txBox="1"/>
          <p:nvPr/>
        </p:nvSpPr>
        <p:spPr>
          <a:xfrm>
            <a:off x="1558992" y="5093561"/>
            <a:ext cx="354485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Apropiación: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$ 7.953.373.898</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3" name="CuadroTexto 12">
            <a:extLst>
              <a:ext uri="{FF2B5EF4-FFF2-40B4-BE49-F238E27FC236}">
                <a16:creationId xmlns:a16="http://schemas.microsoft.com/office/drawing/2014/main" id="{F1BED02F-30C0-1B7B-50DD-53332A83AA03}"/>
              </a:ext>
            </a:extLst>
          </p:cNvPr>
          <p:cNvSpPr txBox="1"/>
          <p:nvPr/>
        </p:nvSpPr>
        <p:spPr>
          <a:xfrm>
            <a:off x="311800" y="4677182"/>
            <a:ext cx="248738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Presupuesto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4" name="CuadroTexto 13">
            <a:extLst>
              <a:ext uri="{FF2B5EF4-FFF2-40B4-BE49-F238E27FC236}">
                <a16:creationId xmlns:a16="http://schemas.microsoft.com/office/drawing/2014/main" id="{9B1D97F8-8A9B-E8C5-A752-3EBA95E08BF9}"/>
              </a:ext>
            </a:extLst>
          </p:cNvPr>
          <p:cNvSpPr txBox="1"/>
          <p:nvPr/>
        </p:nvSpPr>
        <p:spPr>
          <a:xfrm>
            <a:off x="1335057" y="5466786"/>
            <a:ext cx="3414224"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Compromisos: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$ 7.953.201.237</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5" name="CuadroTexto 14">
            <a:extLst>
              <a:ext uri="{FF2B5EF4-FFF2-40B4-BE49-F238E27FC236}">
                <a16:creationId xmlns:a16="http://schemas.microsoft.com/office/drawing/2014/main" id="{F2D03836-77A9-BA11-7AC9-7FDDD161D585}"/>
              </a:ext>
            </a:extLst>
          </p:cNvPr>
          <p:cNvSpPr txBox="1"/>
          <p:nvPr/>
        </p:nvSpPr>
        <p:spPr>
          <a:xfrm>
            <a:off x="2258788" y="5768991"/>
            <a:ext cx="3003677"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Giros: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$ 7.227.122.532</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6" name="CuadroTexto 15">
            <a:extLst>
              <a:ext uri="{FF2B5EF4-FFF2-40B4-BE49-F238E27FC236}">
                <a16:creationId xmlns:a16="http://schemas.microsoft.com/office/drawing/2014/main" id="{DEF8EABF-9942-5AA1-1D10-2EDEE29675C8}"/>
              </a:ext>
            </a:extLst>
          </p:cNvPr>
          <p:cNvSpPr txBox="1"/>
          <p:nvPr/>
        </p:nvSpPr>
        <p:spPr>
          <a:xfrm>
            <a:off x="5970427" y="880651"/>
            <a:ext cx="5283459" cy="150342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10-Formular e Implementar una estrategia de comunicaciones en lo relacionado con la divulgación de estrategias, programas, proyectos y servicios a los grupos de interés, de la UAECOB.</a:t>
            </a:r>
          </a:p>
          <a:p>
            <a:pPr marL="0" marR="0" lvl="0" indent="0" algn="just" defTabSz="914400" rtl="0" eaLnBrk="1" fontAlgn="auto" latinLnBrk="0" hangingPunct="1">
              <a:lnSpc>
                <a:spcPct val="2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rPr>
              <a:t>Responsable: Despacho – comunicaciones.</a:t>
            </a:r>
          </a:p>
        </p:txBody>
      </p:sp>
      <p:sp>
        <p:nvSpPr>
          <p:cNvPr id="17" name="CuadroTexto 16">
            <a:extLst>
              <a:ext uri="{FF2B5EF4-FFF2-40B4-BE49-F238E27FC236}">
                <a16:creationId xmlns:a16="http://schemas.microsoft.com/office/drawing/2014/main" id="{49BCA1A7-6877-EFC5-7AA2-A0449645CB5F}"/>
              </a:ext>
            </a:extLst>
          </p:cNvPr>
          <p:cNvSpPr txBox="1"/>
          <p:nvPr/>
        </p:nvSpPr>
        <p:spPr>
          <a:xfrm>
            <a:off x="6578863" y="3180786"/>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1</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8" name="Rectángulo 17">
            <a:extLst>
              <a:ext uri="{FF2B5EF4-FFF2-40B4-BE49-F238E27FC236}">
                <a16:creationId xmlns:a16="http://schemas.microsoft.com/office/drawing/2014/main" id="{3624F218-2AB6-9AC0-FA8D-7D6936F92FE5}"/>
              </a:ext>
            </a:extLst>
          </p:cNvPr>
          <p:cNvSpPr/>
          <p:nvPr/>
        </p:nvSpPr>
        <p:spPr>
          <a:xfrm>
            <a:off x="6391471" y="3270782"/>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9" name="CuadroTexto 18">
            <a:extLst>
              <a:ext uri="{FF2B5EF4-FFF2-40B4-BE49-F238E27FC236}">
                <a16:creationId xmlns:a16="http://schemas.microsoft.com/office/drawing/2014/main" id="{12262E0E-B2DA-C7DD-0D98-98C0BF51547B}"/>
              </a:ext>
            </a:extLst>
          </p:cNvPr>
          <p:cNvSpPr txBox="1"/>
          <p:nvPr/>
        </p:nvSpPr>
        <p:spPr>
          <a:xfrm>
            <a:off x="6578863" y="3833929"/>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Avance: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rPr>
              <a:t>1</a:t>
            </a:r>
          </a:p>
        </p:txBody>
      </p:sp>
      <p:sp>
        <p:nvSpPr>
          <p:cNvPr id="20" name="Rectángulo 19">
            <a:extLst>
              <a:ext uri="{FF2B5EF4-FFF2-40B4-BE49-F238E27FC236}">
                <a16:creationId xmlns:a16="http://schemas.microsoft.com/office/drawing/2014/main" id="{20D78664-6BB9-AA24-1067-C3FEFC1CEB1F}"/>
              </a:ext>
            </a:extLst>
          </p:cNvPr>
          <p:cNvSpPr/>
          <p:nvPr/>
        </p:nvSpPr>
        <p:spPr>
          <a:xfrm>
            <a:off x="6391471" y="3923925"/>
            <a:ext cx="205274" cy="205274"/>
          </a:xfrm>
          <a:prstGeom prst="rect">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21" name="CuadroTexto 20">
            <a:extLst>
              <a:ext uri="{FF2B5EF4-FFF2-40B4-BE49-F238E27FC236}">
                <a16:creationId xmlns:a16="http://schemas.microsoft.com/office/drawing/2014/main" id="{8CFE9F8D-F091-0F71-4E84-4B4C7672F0CC}"/>
              </a:ext>
            </a:extLst>
          </p:cNvPr>
          <p:cNvSpPr txBox="1"/>
          <p:nvPr/>
        </p:nvSpPr>
        <p:spPr>
          <a:xfrm>
            <a:off x="6115442" y="2764407"/>
            <a:ext cx="171294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Meta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2" name="CuadroTexto 21">
            <a:extLst>
              <a:ext uri="{FF2B5EF4-FFF2-40B4-BE49-F238E27FC236}">
                <a16:creationId xmlns:a16="http://schemas.microsoft.com/office/drawing/2014/main" id="{D08DBDD0-6BF4-A110-3B20-A2DF06447718}"/>
              </a:ext>
            </a:extLst>
          </p:cNvPr>
          <p:cNvSpPr txBox="1"/>
          <p:nvPr/>
        </p:nvSpPr>
        <p:spPr>
          <a:xfrm>
            <a:off x="7232005" y="5149545"/>
            <a:ext cx="3003677"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Apropiación: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$ 1.161.206.666</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3" name="CuadroTexto 22">
            <a:extLst>
              <a:ext uri="{FF2B5EF4-FFF2-40B4-BE49-F238E27FC236}">
                <a16:creationId xmlns:a16="http://schemas.microsoft.com/office/drawing/2014/main" id="{F57CB0E2-4222-CFB0-72FF-8D28A34A21CB}"/>
              </a:ext>
            </a:extLst>
          </p:cNvPr>
          <p:cNvSpPr txBox="1"/>
          <p:nvPr/>
        </p:nvSpPr>
        <p:spPr>
          <a:xfrm>
            <a:off x="5984813" y="4901117"/>
            <a:ext cx="248738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Presupuesto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4" name="CuadroTexto 23">
            <a:extLst>
              <a:ext uri="{FF2B5EF4-FFF2-40B4-BE49-F238E27FC236}">
                <a16:creationId xmlns:a16="http://schemas.microsoft.com/office/drawing/2014/main" id="{C1D99342-BA7B-70B6-5C48-CCCABC1CDE3C}"/>
              </a:ext>
            </a:extLst>
          </p:cNvPr>
          <p:cNvSpPr txBox="1"/>
          <p:nvPr/>
        </p:nvSpPr>
        <p:spPr>
          <a:xfrm>
            <a:off x="7008070" y="5522770"/>
            <a:ext cx="3414224"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Compromisos: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$ 1.161.206.666</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5" name="CuadroTexto 24">
            <a:extLst>
              <a:ext uri="{FF2B5EF4-FFF2-40B4-BE49-F238E27FC236}">
                <a16:creationId xmlns:a16="http://schemas.microsoft.com/office/drawing/2014/main" id="{5A46EFF8-4FF4-DDF7-EAEF-9ED4951A90EC}"/>
              </a:ext>
            </a:extLst>
          </p:cNvPr>
          <p:cNvSpPr txBox="1"/>
          <p:nvPr/>
        </p:nvSpPr>
        <p:spPr>
          <a:xfrm>
            <a:off x="7931801" y="5895995"/>
            <a:ext cx="3003677"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Giros: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$ 1.065.073.331</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cxnSp>
        <p:nvCxnSpPr>
          <p:cNvPr id="27" name="Conector recto 26">
            <a:extLst>
              <a:ext uri="{FF2B5EF4-FFF2-40B4-BE49-F238E27FC236}">
                <a16:creationId xmlns:a16="http://schemas.microsoft.com/office/drawing/2014/main" id="{ACC10F97-01B1-D680-2F02-F7D33A5D6F55}"/>
              </a:ext>
            </a:extLst>
          </p:cNvPr>
          <p:cNvCxnSpPr>
            <a:cxnSpLocks/>
          </p:cNvCxnSpPr>
          <p:nvPr/>
        </p:nvCxnSpPr>
        <p:spPr>
          <a:xfrm>
            <a:off x="5775650" y="918130"/>
            <a:ext cx="0" cy="5414937"/>
          </a:xfrm>
          <a:prstGeom prst="line">
            <a:avLst/>
          </a:prstGeom>
          <a:ln w="28575"/>
        </p:spPr>
        <p:style>
          <a:lnRef idx="2">
            <a:schemeClr val="accent1"/>
          </a:lnRef>
          <a:fillRef idx="0">
            <a:schemeClr val="accent1"/>
          </a:fillRef>
          <a:effectRef idx="1">
            <a:schemeClr val="accent1"/>
          </a:effectRef>
          <a:fontRef idx="minor">
            <a:schemeClr val="tx1"/>
          </a:fontRef>
        </p:style>
      </p:cxnSp>
      <p:graphicFrame>
        <p:nvGraphicFramePr>
          <p:cNvPr id="8" name="Gráfico 7">
            <a:extLst>
              <a:ext uri="{FF2B5EF4-FFF2-40B4-BE49-F238E27FC236}">
                <a16:creationId xmlns:a16="http://schemas.microsoft.com/office/drawing/2014/main" id="{4D6FF371-8641-2182-A6B2-EB667459AD2C}"/>
              </a:ext>
            </a:extLst>
          </p:cNvPr>
          <p:cNvGraphicFramePr>
            <a:graphicFrameLocks/>
          </p:cNvGraphicFramePr>
          <p:nvPr/>
        </p:nvGraphicFramePr>
        <p:xfrm>
          <a:off x="2322416" y="2439407"/>
          <a:ext cx="3051628" cy="21691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Gráfico 25">
            <a:extLst>
              <a:ext uri="{FF2B5EF4-FFF2-40B4-BE49-F238E27FC236}">
                <a16:creationId xmlns:a16="http://schemas.microsoft.com/office/drawing/2014/main" id="{296B3E79-B7A3-083C-4AB6-E80C0C5F67C9}"/>
              </a:ext>
            </a:extLst>
          </p:cNvPr>
          <p:cNvGraphicFramePr>
            <a:graphicFrameLocks/>
          </p:cNvGraphicFramePr>
          <p:nvPr/>
        </p:nvGraphicFramePr>
        <p:xfrm>
          <a:off x="8526649" y="2359882"/>
          <a:ext cx="2922012" cy="224201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0" name="Tabla 29">
            <a:extLst>
              <a:ext uri="{FF2B5EF4-FFF2-40B4-BE49-F238E27FC236}">
                <a16:creationId xmlns:a16="http://schemas.microsoft.com/office/drawing/2014/main" id="{ED96E7F4-C71B-C27A-898C-F5AD9C5F750D}"/>
              </a:ext>
            </a:extLst>
          </p:cNvPr>
          <p:cNvGraphicFramePr>
            <a:graphicFrameLocks noGrp="1"/>
          </p:cNvGraphicFramePr>
          <p:nvPr/>
        </p:nvGraphicFramePr>
        <p:xfrm>
          <a:off x="1153565" y="6342066"/>
          <a:ext cx="9268729" cy="518160"/>
        </p:xfrm>
        <a:graphic>
          <a:graphicData uri="http://schemas.openxmlformats.org/drawingml/2006/table">
            <a:tbl>
              <a:tblPr firstRow="1" bandRow="1">
                <a:tableStyleId>{5C22544A-7EE6-4342-B048-85BDC9FD1C3A}</a:tableStyleId>
              </a:tblPr>
              <a:tblGrid>
                <a:gridCol w="4525182">
                  <a:extLst>
                    <a:ext uri="{9D8B030D-6E8A-4147-A177-3AD203B41FA5}">
                      <a16:colId xmlns:a16="http://schemas.microsoft.com/office/drawing/2014/main" val="2814354756"/>
                    </a:ext>
                  </a:extLst>
                </a:gridCol>
                <a:gridCol w="4743547">
                  <a:extLst>
                    <a:ext uri="{9D8B030D-6E8A-4147-A177-3AD203B41FA5}">
                      <a16:colId xmlns:a16="http://schemas.microsoft.com/office/drawing/2014/main" val="1557970858"/>
                    </a:ext>
                  </a:extLst>
                </a:gridCol>
              </a:tblGrid>
              <a:tr h="0">
                <a:tc>
                  <a:txBody>
                    <a:bodyPr/>
                    <a:lstStyle/>
                    <a:p>
                      <a:pPr algn="ctr"/>
                      <a:r>
                        <a:rPr lang="es-MX" sz="1100" dirty="0"/>
                        <a:t>Bogdata</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s-MX" sz="1100" dirty="0"/>
                        <a:t>Segplan </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245861610"/>
                  </a:ext>
                </a:extLst>
              </a:tr>
              <a:tr h="200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00" dirty="0"/>
                        <a:t>Fuente de información Financiera (Corte 31 de diciembre)</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MX" sz="1100" dirty="0"/>
                        <a:t>Información de Metas (Corte 31 de diciembre) </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3064589"/>
                  </a:ext>
                </a:extLst>
              </a:tr>
            </a:tbl>
          </a:graphicData>
        </a:graphic>
      </p:graphicFrame>
    </p:spTree>
    <p:extLst>
      <p:ext uri="{BB962C8B-B14F-4D97-AF65-F5344CB8AC3E}">
        <p14:creationId xmlns:p14="http://schemas.microsoft.com/office/powerpoint/2010/main" val="3071651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1E6382C4-A637-7B39-4B51-5C4EA858DB67}"/>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0568EF40-996E-C4F7-7BF8-D51D20C24F24}"/>
              </a:ext>
            </a:extLst>
          </p:cNvPr>
          <p:cNvSpPr/>
          <p:nvPr/>
        </p:nvSpPr>
        <p:spPr>
          <a:xfrm>
            <a:off x="541680" y="264697"/>
            <a:ext cx="5401920" cy="646331"/>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CO" sz="3600" b="1">
                <a:solidFill>
                  <a:schemeClr val="tx1">
                    <a:lumMod val="75000"/>
                    <a:lumOff val="25000"/>
                  </a:schemeClr>
                </a:solidFill>
                <a:latin typeface="Aptos ExtraBold"/>
              </a:rPr>
              <a:t>Introducción </a:t>
            </a:r>
          </a:p>
        </p:txBody>
      </p:sp>
      <p:sp>
        <p:nvSpPr>
          <p:cNvPr id="6" name="CuadroTexto 14">
            <a:extLst>
              <a:ext uri="{FF2B5EF4-FFF2-40B4-BE49-F238E27FC236}">
                <a16:creationId xmlns:a16="http://schemas.microsoft.com/office/drawing/2014/main" id="{6DD73C0A-2415-A6F4-B8E5-9DBF1CB285FF}"/>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385763"/>
            <a:r>
              <a:rPr lang="es-ES" sz="600">
                <a:solidFill>
                  <a:schemeClr val="tx1">
                    <a:lumMod val="75000"/>
                    <a:lumOff val="25000"/>
                  </a:schemeClr>
                </a:solidFill>
                <a:latin typeface="Calibri Light"/>
                <a:ea typeface="Calibri Light"/>
                <a:cs typeface="Calibri Light"/>
              </a:rPr>
              <a:t>Oficina Asesora de Planeación</a:t>
            </a:r>
          </a:p>
        </p:txBody>
      </p:sp>
      <p:sp>
        <p:nvSpPr>
          <p:cNvPr id="2" name="CuadroTexto 1">
            <a:extLst>
              <a:ext uri="{FF2B5EF4-FFF2-40B4-BE49-F238E27FC236}">
                <a16:creationId xmlns:a16="http://schemas.microsoft.com/office/drawing/2014/main" id="{10487D56-1466-36B3-5C50-CDA8933DCCD7}"/>
              </a:ext>
              <a:ext uri="{C183D7F6-B498-43B3-948B-1728B52AA6E4}">
                <adec:decorative xmlns:adec="http://schemas.microsoft.com/office/drawing/2017/decorative" val="1"/>
              </a:ext>
            </a:extLst>
          </p:cNvPr>
          <p:cNvSpPr txBox="1"/>
          <p:nvPr/>
        </p:nvSpPr>
        <p:spPr>
          <a:xfrm>
            <a:off x="769090" y="911028"/>
            <a:ext cx="10349020" cy="5262979"/>
          </a:xfrm>
          <a:prstGeom prst="rect">
            <a:avLst/>
          </a:prstGeom>
          <a:noFill/>
        </p:spPr>
        <p:txBody>
          <a:bodyPr wrap="square" rtlCol="0">
            <a:spAutoFit/>
          </a:bodyPr>
          <a:lstStyle/>
          <a:p>
            <a:pPr algn="just"/>
            <a:r>
              <a:rPr lang="es-MX" sz="1600" dirty="0"/>
              <a:t>El Plan de Acción 2025 de la Unidad Administrativa Especial Cuerpo Oficial de Bomberos de Bogotá, está construido bajo 94 actividades estratégicas. Estas iniciativas contribuirán al cumplimiento de los 7 objetivos estratégicos de la Entidad dentro del Plan Estratégico Institucional, concordantes con los 3 ejes estructurales para el período de gobierno 2024-2027, los cuales a su vez le aportan al cumplimiento de las 10 metas del proyecto de inversión 8126 de FORTALECIMIENTO y las 11 metas del proyecto de inversión 8173 de MODERNIZACIÓN. Proyectos de Inversión que fueron estructurados para dar cumplimiento a las 2 metas del cuerpo oficial de bomberos en el Plan de Desarrollo Distrital “Bogotá Camina Segura” 2024-2027</a:t>
            </a:r>
            <a:r>
              <a:rPr lang="es-CO" sz="1600" dirty="0"/>
              <a:t>.</a:t>
            </a:r>
          </a:p>
          <a:p>
            <a:pPr algn="just"/>
            <a:endParaRPr lang="es-CO" sz="1600" dirty="0"/>
          </a:p>
          <a:p>
            <a:pPr algn="just"/>
            <a:r>
              <a:rPr lang="es-MX" sz="1600" dirty="0"/>
              <a:t>El objetivo general del seguimiento del PAI 2025, es informar a la ciudadanía y a los diversos grupos de interés sobre el estado de avance de la ejecución del Plan de Acción 2025 de la Unidad Administrativa Especial Cuerpo Oficial de Bomberos de Bogotá con corte a 31 de diciembre de 2025, así como presentar un análisis descriptivo que se concentra en el cumplimiento de las actividades que presentan comportamientos de </a:t>
            </a:r>
            <a:r>
              <a:rPr lang="es-MX" sz="1600" dirty="0" err="1"/>
              <a:t>sub-ejecución</a:t>
            </a:r>
            <a:r>
              <a:rPr lang="es-MX" sz="1600" dirty="0"/>
              <a:t> o </a:t>
            </a:r>
            <a:r>
              <a:rPr lang="es-MX" sz="1600" dirty="0" err="1"/>
              <a:t>sobre-ejecución</a:t>
            </a:r>
            <a:r>
              <a:rPr lang="es-MX" sz="1600" dirty="0"/>
              <a:t> durante el cuarto trimestre.</a:t>
            </a:r>
          </a:p>
          <a:p>
            <a:pPr algn="just"/>
            <a:endParaRPr lang="es-MX" sz="1600" dirty="0"/>
          </a:p>
          <a:p>
            <a:pPr algn="just"/>
            <a:r>
              <a:rPr lang="es-MX" sz="1600" dirty="0"/>
              <a:t>El seguimiento al Plan de Acción 2025 se realiza desde la herramienta de seguimiento SINERGIA APP en donde se registra el avance cuantitativo y un resumen cualitativo del estado de avance y cumplimiento de las actividades establecidas por cada dependencia.</a:t>
            </a:r>
          </a:p>
          <a:p>
            <a:pPr algn="just" defTabSz="378652">
              <a:defRPr/>
            </a:pPr>
            <a:endParaRPr lang="es-MX" sz="1600" kern="0" dirty="0">
              <a:solidFill>
                <a:prstClr val="black"/>
              </a:solidFill>
            </a:endParaRPr>
          </a:p>
          <a:p>
            <a:pPr algn="just" defTabSz="378652">
              <a:defRPr/>
            </a:pPr>
            <a:r>
              <a:rPr lang="es-MX" sz="1600" kern="0" dirty="0">
                <a:solidFill>
                  <a:prstClr val="black"/>
                </a:solidFill>
              </a:rPr>
              <a:t>De igual manera, se realiza seguimiento a los avances en la ejecución presupuestal, presentada en los reportes del Sistema de seguimiento a los programas proyectos y metas al Plan de Desarrollo de Bogotá D.C.- SEGPLAN y se procesa a través de una matriz interna.</a:t>
            </a:r>
          </a:p>
        </p:txBody>
      </p:sp>
    </p:spTree>
    <p:extLst>
      <p:ext uri="{BB962C8B-B14F-4D97-AF65-F5344CB8AC3E}">
        <p14:creationId xmlns:p14="http://schemas.microsoft.com/office/powerpoint/2010/main" val="812519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C3857B5C-CBE8-DBD7-16D3-EA8AD26D31F8}"/>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C1AC1D18-3C79-F47C-D5E5-ED67088B5770}"/>
              </a:ext>
            </a:extLst>
          </p:cNvPr>
          <p:cNvSpPr txBox="1"/>
          <p:nvPr/>
        </p:nvSpPr>
        <p:spPr>
          <a:xfrm>
            <a:off x="1421299" y="2177234"/>
            <a:ext cx="9742013"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4000" b="1" i="0" u="none" strike="noStrike" kern="1200" cap="none" spc="0" normalizeH="0" baseline="0" noProof="0" dirty="0">
                <a:ln>
                  <a:noFill/>
                </a:ln>
                <a:solidFill>
                  <a:srgbClr val="D32D37"/>
                </a:solidFill>
                <a:effectLst/>
                <a:uLnTx/>
                <a:uFillTx/>
                <a:latin typeface="Aptos Black"/>
                <a:ea typeface="+mn-lt"/>
                <a:cs typeface="+mn-lt"/>
              </a:rPr>
              <a:t>PI 8173 - Modernización de las capacidades del Cuerpo Oficial de Bomberos Bogotá D.C.</a:t>
            </a:r>
          </a:p>
        </p:txBody>
      </p:sp>
    </p:spTree>
    <p:extLst>
      <p:ext uri="{BB962C8B-B14F-4D97-AF65-F5344CB8AC3E}">
        <p14:creationId xmlns:p14="http://schemas.microsoft.com/office/powerpoint/2010/main" val="3091169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7C06F321-F282-3E43-A333-5C33384A917E}"/>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AD0AA6AC-68D2-3E9D-D93B-A1C06CD94A9D}"/>
              </a:ext>
            </a:extLst>
          </p:cNvPr>
          <p:cNvSpPr/>
          <p:nvPr/>
        </p:nvSpPr>
        <p:spPr>
          <a:xfrm>
            <a:off x="554954" y="91434"/>
            <a:ext cx="9414083" cy="830997"/>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dirty="0">
                <a:ln>
                  <a:noFill/>
                </a:ln>
                <a:solidFill>
                  <a:prstClr val="black"/>
                </a:solidFill>
                <a:effectLst/>
                <a:uLnTx/>
                <a:uFillTx/>
                <a:latin typeface="Aptos ExtraBold"/>
                <a:ea typeface="+mn-ea"/>
                <a:cs typeface="+mn-cs"/>
              </a:rPr>
              <a:t>P.I. 8173 </a:t>
            </a:r>
            <a:r>
              <a:rPr kumimoji="0" lang="es-MX" sz="2400" b="1" i="0" u="none" strike="noStrike" kern="1200" cap="none" spc="0" normalizeH="0" baseline="0" noProof="0" dirty="0">
                <a:ln>
                  <a:noFill/>
                </a:ln>
                <a:solidFill>
                  <a:prstClr val="black">
                    <a:lumMod val="75000"/>
                    <a:lumOff val="25000"/>
                  </a:prstClr>
                </a:solidFill>
                <a:effectLst/>
                <a:uLnTx/>
                <a:uFillTx/>
                <a:latin typeface="Aptos ExtraBold"/>
                <a:ea typeface="+mn-ea"/>
                <a:cs typeface="+mn-cs"/>
              </a:rPr>
              <a:t>Modernización de las capacidades del Cuerpo Oficial de Bomberos Bogotá D.C.</a:t>
            </a:r>
          </a:p>
        </p:txBody>
      </p:sp>
      <p:sp>
        <p:nvSpPr>
          <p:cNvPr id="3" name="CuadroTexto 14">
            <a:extLst>
              <a:ext uri="{FF2B5EF4-FFF2-40B4-BE49-F238E27FC236}">
                <a16:creationId xmlns:a16="http://schemas.microsoft.com/office/drawing/2014/main" id="{DBC49B84-1291-FCBB-A974-D2C2934E85A1}"/>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 </a:t>
            </a:r>
          </a:p>
        </p:txBody>
      </p:sp>
      <p:sp>
        <p:nvSpPr>
          <p:cNvPr id="4" name="CuadroTexto 3">
            <a:extLst>
              <a:ext uri="{FF2B5EF4-FFF2-40B4-BE49-F238E27FC236}">
                <a16:creationId xmlns:a16="http://schemas.microsoft.com/office/drawing/2014/main" id="{A0D74BDF-B0BD-CA85-831F-1DCF17B94D9C}"/>
              </a:ext>
            </a:extLst>
          </p:cNvPr>
          <p:cNvSpPr txBox="1"/>
          <p:nvPr/>
        </p:nvSpPr>
        <p:spPr>
          <a:xfrm>
            <a:off x="641483" y="985035"/>
            <a:ext cx="5022202" cy="150342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1-Implementación 6 estrategias de reducción del riesgo de incendios,  incidentes con materiales peligrosos y rescate en todas sus modalidades en la ciudad de Bogotá.</a:t>
            </a:r>
          </a:p>
          <a:p>
            <a:pPr marL="0" marR="0" lvl="0" indent="0" algn="just" defTabSz="914400" rtl="0" eaLnBrk="1" fontAlgn="auto" latinLnBrk="0" hangingPunct="1">
              <a:lnSpc>
                <a:spcPct val="2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rPr>
              <a:t>Responsable: Subdirección Gestión del Riesgo.</a:t>
            </a:r>
          </a:p>
        </p:txBody>
      </p:sp>
      <p:sp>
        <p:nvSpPr>
          <p:cNvPr id="5" name="CuadroTexto 4">
            <a:extLst>
              <a:ext uri="{FF2B5EF4-FFF2-40B4-BE49-F238E27FC236}">
                <a16:creationId xmlns:a16="http://schemas.microsoft.com/office/drawing/2014/main" id="{1653472D-08B2-1CCB-A313-90813DE30EF9}"/>
              </a:ext>
            </a:extLst>
          </p:cNvPr>
          <p:cNvSpPr txBox="1"/>
          <p:nvPr/>
        </p:nvSpPr>
        <p:spPr>
          <a:xfrm>
            <a:off x="1027148" y="3201412"/>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1</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6" name="Rectángulo 5">
            <a:extLst>
              <a:ext uri="{FF2B5EF4-FFF2-40B4-BE49-F238E27FC236}">
                <a16:creationId xmlns:a16="http://schemas.microsoft.com/office/drawing/2014/main" id="{47AA021C-98C4-E4BC-7E8A-BCB0AD7DEDFD}"/>
              </a:ext>
            </a:extLst>
          </p:cNvPr>
          <p:cNvSpPr/>
          <p:nvPr/>
        </p:nvSpPr>
        <p:spPr>
          <a:xfrm>
            <a:off x="839756" y="3291408"/>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8" name="CuadroTexto 7">
            <a:extLst>
              <a:ext uri="{FF2B5EF4-FFF2-40B4-BE49-F238E27FC236}">
                <a16:creationId xmlns:a16="http://schemas.microsoft.com/office/drawing/2014/main" id="{B4085777-E19D-B0C5-9282-622C3314968B}"/>
              </a:ext>
            </a:extLst>
          </p:cNvPr>
          <p:cNvSpPr txBox="1"/>
          <p:nvPr/>
        </p:nvSpPr>
        <p:spPr>
          <a:xfrm>
            <a:off x="1053422" y="3870080"/>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Avance: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rPr>
              <a:t>1</a:t>
            </a:r>
          </a:p>
        </p:txBody>
      </p:sp>
      <p:sp>
        <p:nvSpPr>
          <p:cNvPr id="9" name="Rectángulo 8">
            <a:extLst>
              <a:ext uri="{FF2B5EF4-FFF2-40B4-BE49-F238E27FC236}">
                <a16:creationId xmlns:a16="http://schemas.microsoft.com/office/drawing/2014/main" id="{08629450-484A-32B4-1E10-F9629376AA10}"/>
              </a:ext>
            </a:extLst>
          </p:cNvPr>
          <p:cNvSpPr/>
          <p:nvPr/>
        </p:nvSpPr>
        <p:spPr>
          <a:xfrm>
            <a:off x="839756" y="3944551"/>
            <a:ext cx="205274" cy="205274"/>
          </a:xfrm>
          <a:prstGeom prst="rect">
            <a:avLst/>
          </a:prstGeom>
          <a:solidFill>
            <a:srgbClr val="0070C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dirty="0">
              <a:ln>
                <a:noFill/>
              </a:ln>
              <a:solidFill>
                <a:prstClr val="white"/>
              </a:solidFill>
              <a:effectLst/>
              <a:uLnTx/>
              <a:uFillTx/>
              <a:latin typeface="Aptos" panose="020B0004020202020204"/>
              <a:ea typeface="+mn-ea"/>
              <a:cs typeface="+mn-cs"/>
            </a:endParaRPr>
          </a:p>
        </p:txBody>
      </p:sp>
      <p:sp>
        <p:nvSpPr>
          <p:cNvPr id="10" name="CuadroTexto 9">
            <a:extLst>
              <a:ext uri="{FF2B5EF4-FFF2-40B4-BE49-F238E27FC236}">
                <a16:creationId xmlns:a16="http://schemas.microsoft.com/office/drawing/2014/main" id="{2D5C1166-B856-4584-473F-94AE2A7B959D}"/>
              </a:ext>
            </a:extLst>
          </p:cNvPr>
          <p:cNvSpPr txBox="1"/>
          <p:nvPr/>
        </p:nvSpPr>
        <p:spPr>
          <a:xfrm>
            <a:off x="563727" y="2785033"/>
            <a:ext cx="171294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Meta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1" name="CuadroTexto 10">
            <a:extLst>
              <a:ext uri="{FF2B5EF4-FFF2-40B4-BE49-F238E27FC236}">
                <a16:creationId xmlns:a16="http://schemas.microsoft.com/office/drawing/2014/main" id="{80D5164F-BF84-A414-376F-5869F738019D}"/>
              </a:ext>
            </a:extLst>
          </p:cNvPr>
          <p:cNvSpPr txBox="1"/>
          <p:nvPr/>
        </p:nvSpPr>
        <p:spPr>
          <a:xfrm>
            <a:off x="1558992" y="5206568"/>
            <a:ext cx="354485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Apropiación: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$ 3.797.933.445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2" name="CuadroTexto 11">
            <a:extLst>
              <a:ext uri="{FF2B5EF4-FFF2-40B4-BE49-F238E27FC236}">
                <a16:creationId xmlns:a16="http://schemas.microsoft.com/office/drawing/2014/main" id="{09CEB9F5-2852-8146-AC81-9352310F987D}"/>
              </a:ext>
            </a:extLst>
          </p:cNvPr>
          <p:cNvSpPr txBox="1"/>
          <p:nvPr/>
        </p:nvSpPr>
        <p:spPr>
          <a:xfrm>
            <a:off x="311800" y="4892831"/>
            <a:ext cx="248738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Presupuesto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3" name="CuadroTexto 12">
            <a:extLst>
              <a:ext uri="{FF2B5EF4-FFF2-40B4-BE49-F238E27FC236}">
                <a16:creationId xmlns:a16="http://schemas.microsoft.com/office/drawing/2014/main" id="{CDABF151-41A4-B185-AFEE-C29514953917}"/>
              </a:ext>
            </a:extLst>
          </p:cNvPr>
          <p:cNvSpPr txBox="1"/>
          <p:nvPr/>
        </p:nvSpPr>
        <p:spPr>
          <a:xfrm>
            <a:off x="1335057" y="5514479"/>
            <a:ext cx="3414224"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Compromisos: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$ 3.797.800.945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4" name="CuadroTexto 13">
            <a:extLst>
              <a:ext uri="{FF2B5EF4-FFF2-40B4-BE49-F238E27FC236}">
                <a16:creationId xmlns:a16="http://schemas.microsoft.com/office/drawing/2014/main" id="{C636E567-6262-B775-02BC-52695A541AC6}"/>
              </a:ext>
            </a:extLst>
          </p:cNvPr>
          <p:cNvSpPr txBox="1"/>
          <p:nvPr/>
        </p:nvSpPr>
        <p:spPr>
          <a:xfrm>
            <a:off x="2156147" y="5831718"/>
            <a:ext cx="3003677"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Giros: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$ 3.336.995.168</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5" name="CuadroTexto 14">
            <a:extLst>
              <a:ext uri="{FF2B5EF4-FFF2-40B4-BE49-F238E27FC236}">
                <a16:creationId xmlns:a16="http://schemas.microsoft.com/office/drawing/2014/main" id="{4C17483E-28F3-81D3-CF75-45C1C5515C39}"/>
              </a:ext>
            </a:extLst>
          </p:cNvPr>
          <p:cNvSpPr txBox="1"/>
          <p:nvPr/>
        </p:nvSpPr>
        <p:spPr>
          <a:xfrm>
            <a:off x="6031465" y="985035"/>
            <a:ext cx="5367433" cy="125720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2-Desarrollar un programa de renovación de equipos, herramientas, accesorios y elementos de protección personal en la UAECOB.</a:t>
            </a:r>
          </a:p>
          <a:p>
            <a:pPr marL="0" marR="0" lvl="0" indent="0" algn="just" defTabSz="914400" rtl="0" eaLnBrk="1" fontAlgn="auto" latinLnBrk="0" hangingPunct="1">
              <a:lnSpc>
                <a:spcPct val="2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rPr>
              <a:t>Responsable: Subdirección Operativa.</a:t>
            </a:r>
          </a:p>
        </p:txBody>
      </p:sp>
      <p:sp>
        <p:nvSpPr>
          <p:cNvPr id="16" name="CuadroTexto 15">
            <a:extLst>
              <a:ext uri="{FF2B5EF4-FFF2-40B4-BE49-F238E27FC236}">
                <a16:creationId xmlns:a16="http://schemas.microsoft.com/office/drawing/2014/main" id="{5CDF9D24-B91A-DE96-2816-9513966A15C2}"/>
              </a:ext>
            </a:extLst>
          </p:cNvPr>
          <p:cNvSpPr txBox="1"/>
          <p:nvPr/>
        </p:nvSpPr>
        <p:spPr>
          <a:xfrm>
            <a:off x="6578863" y="3145430"/>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0,25</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17" name="Rectángulo 16">
            <a:extLst>
              <a:ext uri="{FF2B5EF4-FFF2-40B4-BE49-F238E27FC236}">
                <a16:creationId xmlns:a16="http://schemas.microsoft.com/office/drawing/2014/main" id="{C4DD0946-B173-CF09-2C72-2FC7EDFDE6AF}"/>
              </a:ext>
            </a:extLst>
          </p:cNvPr>
          <p:cNvSpPr/>
          <p:nvPr/>
        </p:nvSpPr>
        <p:spPr>
          <a:xfrm>
            <a:off x="6391471" y="3235426"/>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8" name="CuadroTexto 17">
            <a:extLst>
              <a:ext uri="{FF2B5EF4-FFF2-40B4-BE49-F238E27FC236}">
                <a16:creationId xmlns:a16="http://schemas.microsoft.com/office/drawing/2014/main" id="{6A56C3D6-D474-2183-A7A2-B02AF1E0A6F4}"/>
              </a:ext>
            </a:extLst>
          </p:cNvPr>
          <p:cNvSpPr txBox="1"/>
          <p:nvPr/>
        </p:nvSpPr>
        <p:spPr>
          <a:xfrm>
            <a:off x="6578863" y="3798573"/>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Avance: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0,25</a:t>
            </a:r>
          </a:p>
        </p:txBody>
      </p:sp>
      <p:sp>
        <p:nvSpPr>
          <p:cNvPr id="19" name="Rectángulo 18">
            <a:extLst>
              <a:ext uri="{FF2B5EF4-FFF2-40B4-BE49-F238E27FC236}">
                <a16:creationId xmlns:a16="http://schemas.microsoft.com/office/drawing/2014/main" id="{B7D234CD-C35A-5C25-3CFB-47139B6F0A02}"/>
              </a:ext>
            </a:extLst>
          </p:cNvPr>
          <p:cNvSpPr/>
          <p:nvPr/>
        </p:nvSpPr>
        <p:spPr>
          <a:xfrm>
            <a:off x="6391471" y="3888569"/>
            <a:ext cx="205274" cy="205274"/>
          </a:xfrm>
          <a:prstGeom prst="rect">
            <a:avLst/>
          </a:prstGeom>
          <a:solidFill>
            <a:srgbClr val="0070C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20" name="CuadroTexto 19">
            <a:extLst>
              <a:ext uri="{FF2B5EF4-FFF2-40B4-BE49-F238E27FC236}">
                <a16:creationId xmlns:a16="http://schemas.microsoft.com/office/drawing/2014/main" id="{7B8474FE-F4D4-E3BA-2118-FEE5853D3FDE}"/>
              </a:ext>
            </a:extLst>
          </p:cNvPr>
          <p:cNvSpPr txBox="1"/>
          <p:nvPr/>
        </p:nvSpPr>
        <p:spPr>
          <a:xfrm>
            <a:off x="6115442" y="2729051"/>
            <a:ext cx="171294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Meta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1" name="CuadroTexto 20">
            <a:extLst>
              <a:ext uri="{FF2B5EF4-FFF2-40B4-BE49-F238E27FC236}">
                <a16:creationId xmlns:a16="http://schemas.microsoft.com/office/drawing/2014/main" id="{DAF24B9B-79B2-0F93-6897-FE2456CECB75}"/>
              </a:ext>
            </a:extLst>
          </p:cNvPr>
          <p:cNvSpPr txBox="1"/>
          <p:nvPr/>
        </p:nvSpPr>
        <p:spPr>
          <a:xfrm>
            <a:off x="7110707" y="5150582"/>
            <a:ext cx="3208950"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Apropiación: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$ 15.908.898.318</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2" name="CuadroTexto 21">
            <a:extLst>
              <a:ext uri="{FF2B5EF4-FFF2-40B4-BE49-F238E27FC236}">
                <a16:creationId xmlns:a16="http://schemas.microsoft.com/office/drawing/2014/main" id="{F81E0F80-1596-7E29-6A22-B5098D35DBB2}"/>
              </a:ext>
            </a:extLst>
          </p:cNvPr>
          <p:cNvSpPr txBox="1"/>
          <p:nvPr/>
        </p:nvSpPr>
        <p:spPr>
          <a:xfrm>
            <a:off x="5863515" y="4883497"/>
            <a:ext cx="248738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Presupuesto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3" name="CuadroTexto 22">
            <a:extLst>
              <a:ext uri="{FF2B5EF4-FFF2-40B4-BE49-F238E27FC236}">
                <a16:creationId xmlns:a16="http://schemas.microsoft.com/office/drawing/2014/main" id="{ABC6F740-7ABB-0ED8-D3B4-606DEAB2AD58}"/>
              </a:ext>
            </a:extLst>
          </p:cNvPr>
          <p:cNvSpPr txBox="1"/>
          <p:nvPr/>
        </p:nvSpPr>
        <p:spPr>
          <a:xfrm>
            <a:off x="6886772" y="5523807"/>
            <a:ext cx="3414224"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Compromisos: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$ 15.908.816.889</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4" name="CuadroTexto 23">
            <a:extLst>
              <a:ext uri="{FF2B5EF4-FFF2-40B4-BE49-F238E27FC236}">
                <a16:creationId xmlns:a16="http://schemas.microsoft.com/office/drawing/2014/main" id="{F91AF0CC-76A5-B178-7DC9-4CD45359EFA7}"/>
              </a:ext>
            </a:extLst>
          </p:cNvPr>
          <p:cNvSpPr txBox="1"/>
          <p:nvPr/>
        </p:nvSpPr>
        <p:spPr>
          <a:xfrm>
            <a:off x="7783207" y="5897032"/>
            <a:ext cx="3003677"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Giros: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$ 2.983.402.510</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cxnSp>
        <p:nvCxnSpPr>
          <p:cNvPr id="27" name="Conector recto 26">
            <a:extLst>
              <a:ext uri="{FF2B5EF4-FFF2-40B4-BE49-F238E27FC236}">
                <a16:creationId xmlns:a16="http://schemas.microsoft.com/office/drawing/2014/main" id="{525BF469-E400-6C04-3CED-4C716FCD2962}"/>
              </a:ext>
            </a:extLst>
          </p:cNvPr>
          <p:cNvCxnSpPr>
            <a:cxnSpLocks/>
          </p:cNvCxnSpPr>
          <p:nvPr/>
        </p:nvCxnSpPr>
        <p:spPr>
          <a:xfrm>
            <a:off x="5775650" y="918130"/>
            <a:ext cx="0" cy="5414937"/>
          </a:xfrm>
          <a:prstGeom prst="line">
            <a:avLst/>
          </a:prstGeom>
          <a:ln w="28575"/>
        </p:spPr>
        <p:style>
          <a:lnRef idx="2">
            <a:schemeClr val="accent1"/>
          </a:lnRef>
          <a:fillRef idx="0">
            <a:schemeClr val="accent1"/>
          </a:fillRef>
          <a:effectRef idx="1">
            <a:schemeClr val="accent1"/>
          </a:effectRef>
          <a:fontRef idx="minor">
            <a:schemeClr val="tx1"/>
          </a:fontRef>
        </p:style>
      </p:cxnSp>
      <p:graphicFrame>
        <p:nvGraphicFramePr>
          <p:cNvPr id="25" name="Gráfico 24">
            <a:extLst>
              <a:ext uri="{FF2B5EF4-FFF2-40B4-BE49-F238E27FC236}">
                <a16:creationId xmlns:a16="http://schemas.microsoft.com/office/drawing/2014/main" id="{9FC2D292-820F-B942-F616-B2D2DCBF1077}"/>
              </a:ext>
            </a:extLst>
          </p:cNvPr>
          <p:cNvGraphicFramePr>
            <a:graphicFrameLocks/>
          </p:cNvGraphicFramePr>
          <p:nvPr/>
        </p:nvGraphicFramePr>
        <p:xfrm>
          <a:off x="2543369" y="2603070"/>
          <a:ext cx="2976467" cy="20450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Gráfico 27">
            <a:extLst>
              <a:ext uri="{FF2B5EF4-FFF2-40B4-BE49-F238E27FC236}">
                <a16:creationId xmlns:a16="http://schemas.microsoft.com/office/drawing/2014/main" id="{859005C6-CD34-2E72-BD6E-568E5D0D96F3}"/>
              </a:ext>
            </a:extLst>
          </p:cNvPr>
          <p:cNvGraphicFramePr>
            <a:graphicFrameLocks/>
          </p:cNvGraphicFramePr>
          <p:nvPr/>
        </p:nvGraphicFramePr>
        <p:xfrm>
          <a:off x="8496303" y="2659908"/>
          <a:ext cx="3076535" cy="20790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0" name="Tabla 29">
            <a:extLst>
              <a:ext uri="{FF2B5EF4-FFF2-40B4-BE49-F238E27FC236}">
                <a16:creationId xmlns:a16="http://schemas.microsoft.com/office/drawing/2014/main" id="{F49CDF7D-D543-17A4-D115-6672FD67286D}"/>
              </a:ext>
            </a:extLst>
          </p:cNvPr>
          <p:cNvGraphicFramePr>
            <a:graphicFrameLocks noGrp="1"/>
          </p:cNvGraphicFramePr>
          <p:nvPr/>
        </p:nvGraphicFramePr>
        <p:xfrm>
          <a:off x="1229150" y="6341072"/>
          <a:ext cx="9268729" cy="518160"/>
        </p:xfrm>
        <a:graphic>
          <a:graphicData uri="http://schemas.openxmlformats.org/drawingml/2006/table">
            <a:tbl>
              <a:tblPr firstRow="1" bandRow="1">
                <a:tableStyleId>{5C22544A-7EE6-4342-B048-85BDC9FD1C3A}</a:tableStyleId>
              </a:tblPr>
              <a:tblGrid>
                <a:gridCol w="4525182">
                  <a:extLst>
                    <a:ext uri="{9D8B030D-6E8A-4147-A177-3AD203B41FA5}">
                      <a16:colId xmlns:a16="http://schemas.microsoft.com/office/drawing/2014/main" val="2814354756"/>
                    </a:ext>
                  </a:extLst>
                </a:gridCol>
                <a:gridCol w="4743547">
                  <a:extLst>
                    <a:ext uri="{9D8B030D-6E8A-4147-A177-3AD203B41FA5}">
                      <a16:colId xmlns:a16="http://schemas.microsoft.com/office/drawing/2014/main" val="1557970858"/>
                    </a:ext>
                  </a:extLst>
                </a:gridCol>
              </a:tblGrid>
              <a:tr h="0">
                <a:tc>
                  <a:txBody>
                    <a:bodyPr/>
                    <a:lstStyle/>
                    <a:p>
                      <a:pPr algn="ctr"/>
                      <a:r>
                        <a:rPr lang="es-MX" sz="1100" dirty="0"/>
                        <a:t>Bogdata</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s-MX" sz="1100" dirty="0"/>
                        <a:t>Segplan </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245861610"/>
                  </a:ext>
                </a:extLst>
              </a:tr>
              <a:tr h="200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00" dirty="0"/>
                        <a:t>Fuente de información Financiera (Corte 31 de diciembre)</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MX" sz="1100" dirty="0"/>
                        <a:t>Información de Metas (Corte 31 de diciembre) </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3064589"/>
                  </a:ext>
                </a:extLst>
              </a:tr>
            </a:tbl>
          </a:graphicData>
        </a:graphic>
      </p:graphicFrame>
    </p:spTree>
    <p:extLst>
      <p:ext uri="{BB962C8B-B14F-4D97-AF65-F5344CB8AC3E}">
        <p14:creationId xmlns:p14="http://schemas.microsoft.com/office/powerpoint/2010/main" val="1181960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DE47540A-D691-7C3D-B9BD-D70C7396A30F}"/>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F9320C98-F4EE-E9BE-5F17-4E0766E15126}"/>
              </a:ext>
            </a:extLst>
          </p:cNvPr>
          <p:cNvSpPr/>
          <p:nvPr/>
        </p:nvSpPr>
        <p:spPr>
          <a:xfrm>
            <a:off x="551011" y="199382"/>
            <a:ext cx="9414083" cy="830997"/>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dirty="0">
                <a:ln>
                  <a:noFill/>
                </a:ln>
                <a:solidFill>
                  <a:prstClr val="black"/>
                </a:solidFill>
                <a:effectLst/>
                <a:uLnTx/>
                <a:uFillTx/>
                <a:latin typeface="Aptos ExtraBold"/>
                <a:ea typeface="+mn-ea"/>
                <a:cs typeface="+mn-cs"/>
              </a:rPr>
              <a:t>P.I. 8173 </a:t>
            </a:r>
            <a:r>
              <a:rPr kumimoji="0" lang="es-MX" sz="2400" b="1" i="0" u="none" strike="noStrike" kern="1200" cap="none" spc="0" normalizeH="0" baseline="0" noProof="0" dirty="0">
                <a:ln>
                  <a:noFill/>
                </a:ln>
                <a:solidFill>
                  <a:prstClr val="black">
                    <a:lumMod val="75000"/>
                    <a:lumOff val="25000"/>
                  </a:prstClr>
                </a:solidFill>
                <a:effectLst/>
                <a:uLnTx/>
                <a:uFillTx/>
                <a:latin typeface="Aptos ExtraBold"/>
                <a:ea typeface="+mn-ea"/>
                <a:cs typeface="+mn-cs"/>
              </a:rPr>
              <a:t>Modernización de las capacidades del Cuerpo Oficial de Bomberos Bogotá D.C.</a:t>
            </a:r>
          </a:p>
        </p:txBody>
      </p:sp>
      <p:sp>
        <p:nvSpPr>
          <p:cNvPr id="3" name="CuadroTexto 14">
            <a:extLst>
              <a:ext uri="{FF2B5EF4-FFF2-40B4-BE49-F238E27FC236}">
                <a16:creationId xmlns:a16="http://schemas.microsoft.com/office/drawing/2014/main" id="{8F2CBD83-5CB2-181F-A68E-D7D8962DC573}"/>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 </a:t>
            </a:r>
          </a:p>
        </p:txBody>
      </p:sp>
      <p:sp>
        <p:nvSpPr>
          <p:cNvPr id="4" name="CuadroTexto 3">
            <a:extLst>
              <a:ext uri="{FF2B5EF4-FFF2-40B4-BE49-F238E27FC236}">
                <a16:creationId xmlns:a16="http://schemas.microsoft.com/office/drawing/2014/main" id="{B3BC67BB-EC58-5383-9AD0-BDC6F657BDB5}"/>
              </a:ext>
            </a:extLst>
          </p:cNvPr>
          <p:cNvSpPr txBox="1"/>
          <p:nvPr/>
        </p:nvSpPr>
        <p:spPr>
          <a:xfrm>
            <a:off x="613488" y="1026068"/>
            <a:ext cx="5022202" cy="125720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rPr>
              <a:t>3- </a:t>
            </a:r>
            <a:r>
              <a:rPr kumimoji="0" lang="es-ES" sz="1600" b="0" i="0" u="none" strike="noStrike" kern="1200" cap="none" spc="0" normalizeH="0" baseline="0" noProof="0" dirty="0">
                <a:ln>
                  <a:noFill/>
                </a:ln>
                <a:solidFill>
                  <a:prstClr val="black"/>
                </a:solidFill>
                <a:effectLst/>
                <a:uLnTx/>
                <a:uFillTx/>
                <a:latin typeface="Aptos" panose="020B0004020202020204"/>
                <a:ea typeface="+mn-ea"/>
                <a:cs typeface="+mn-cs"/>
              </a:rPr>
              <a:t>Desarrollar un programa de renovación de vehículos de la Unidad Administrativa Cuerpo Oficial de Bomberos de Bogotá</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a:p>
            <a:pPr marL="0" marR="0" lvl="0" indent="0" algn="just" defTabSz="914400" rtl="0" eaLnBrk="1" fontAlgn="auto" latinLnBrk="0" hangingPunct="1">
              <a:lnSpc>
                <a:spcPct val="2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rPr>
              <a:t>Responsable: Subdirección Operativa.</a:t>
            </a:r>
          </a:p>
        </p:txBody>
      </p:sp>
      <p:sp>
        <p:nvSpPr>
          <p:cNvPr id="5" name="CuadroTexto 4">
            <a:extLst>
              <a:ext uri="{FF2B5EF4-FFF2-40B4-BE49-F238E27FC236}">
                <a16:creationId xmlns:a16="http://schemas.microsoft.com/office/drawing/2014/main" id="{BCE12427-E9B6-0457-DB09-F5FA0BEED89E}"/>
              </a:ext>
            </a:extLst>
          </p:cNvPr>
          <p:cNvSpPr txBox="1"/>
          <p:nvPr/>
        </p:nvSpPr>
        <p:spPr>
          <a:xfrm>
            <a:off x="1027148" y="2893619"/>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rPr>
              <a:t>0</a:t>
            </a:r>
          </a:p>
        </p:txBody>
      </p:sp>
      <p:sp>
        <p:nvSpPr>
          <p:cNvPr id="6" name="Rectángulo 5">
            <a:extLst>
              <a:ext uri="{FF2B5EF4-FFF2-40B4-BE49-F238E27FC236}">
                <a16:creationId xmlns:a16="http://schemas.microsoft.com/office/drawing/2014/main" id="{EFE02D67-E8FD-0730-593B-4089788A8700}"/>
              </a:ext>
            </a:extLst>
          </p:cNvPr>
          <p:cNvSpPr/>
          <p:nvPr/>
        </p:nvSpPr>
        <p:spPr>
          <a:xfrm>
            <a:off x="839756" y="2983615"/>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7" name="CuadroTexto 6">
            <a:extLst>
              <a:ext uri="{FF2B5EF4-FFF2-40B4-BE49-F238E27FC236}">
                <a16:creationId xmlns:a16="http://schemas.microsoft.com/office/drawing/2014/main" id="{8C246213-77B6-A9C3-CA97-B8EE0227E3F7}"/>
              </a:ext>
            </a:extLst>
          </p:cNvPr>
          <p:cNvSpPr txBox="1"/>
          <p:nvPr/>
        </p:nvSpPr>
        <p:spPr>
          <a:xfrm>
            <a:off x="161588" y="3494361"/>
            <a:ext cx="5474102"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Esta actividad se reprogramó para ejecutar en las vigencia 2026 y 2027, el presupuesto para la vigencia 2025, se redistribuyó teniendo en cuenta las necesidades de la Subdirección Operativa.</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0" name="CuadroTexto 9">
            <a:extLst>
              <a:ext uri="{FF2B5EF4-FFF2-40B4-BE49-F238E27FC236}">
                <a16:creationId xmlns:a16="http://schemas.microsoft.com/office/drawing/2014/main" id="{B0F2DBA7-9960-4B0F-3907-3A1E81018041}"/>
              </a:ext>
            </a:extLst>
          </p:cNvPr>
          <p:cNvSpPr txBox="1"/>
          <p:nvPr/>
        </p:nvSpPr>
        <p:spPr>
          <a:xfrm>
            <a:off x="563727" y="2477240"/>
            <a:ext cx="171294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Meta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1" name="CuadroTexto 10">
            <a:extLst>
              <a:ext uri="{FF2B5EF4-FFF2-40B4-BE49-F238E27FC236}">
                <a16:creationId xmlns:a16="http://schemas.microsoft.com/office/drawing/2014/main" id="{E13B806E-2E12-317A-26C7-98175A01DA93}"/>
              </a:ext>
            </a:extLst>
          </p:cNvPr>
          <p:cNvSpPr txBox="1"/>
          <p:nvPr/>
        </p:nvSpPr>
        <p:spPr>
          <a:xfrm>
            <a:off x="1558992" y="5132961"/>
            <a:ext cx="354485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Apropiación: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2" name="CuadroTexto 11">
            <a:extLst>
              <a:ext uri="{FF2B5EF4-FFF2-40B4-BE49-F238E27FC236}">
                <a16:creationId xmlns:a16="http://schemas.microsoft.com/office/drawing/2014/main" id="{D1859DCF-B363-E347-21B0-C51653612791}"/>
              </a:ext>
            </a:extLst>
          </p:cNvPr>
          <p:cNvSpPr txBox="1"/>
          <p:nvPr/>
        </p:nvSpPr>
        <p:spPr>
          <a:xfrm>
            <a:off x="300493" y="4786403"/>
            <a:ext cx="248738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Presupuesto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3" name="CuadroTexto 12">
            <a:extLst>
              <a:ext uri="{FF2B5EF4-FFF2-40B4-BE49-F238E27FC236}">
                <a16:creationId xmlns:a16="http://schemas.microsoft.com/office/drawing/2014/main" id="{623DFC5A-A2C3-7F3D-2BD3-7DFE2F80D123}"/>
              </a:ext>
            </a:extLst>
          </p:cNvPr>
          <p:cNvSpPr txBox="1"/>
          <p:nvPr/>
        </p:nvSpPr>
        <p:spPr>
          <a:xfrm>
            <a:off x="1335057" y="5506186"/>
            <a:ext cx="3414224"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Compromisos: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$ 0</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4" name="CuadroTexto 13">
            <a:extLst>
              <a:ext uri="{FF2B5EF4-FFF2-40B4-BE49-F238E27FC236}">
                <a16:creationId xmlns:a16="http://schemas.microsoft.com/office/drawing/2014/main" id="{5FEC70AB-703E-0599-7877-5DF66BA6E7AA}"/>
              </a:ext>
            </a:extLst>
          </p:cNvPr>
          <p:cNvSpPr txBox="1"/>
          <p:nvPr/>
        </p:nvSpPr>
        <p:spPr>
          <a:xfrm>
            <a:off x="2258788" y="5860749"/>
            <a:ext cx="3003677"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Giros: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$ 0</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5" name="CuadroTexto 14">
            <a:extLst>
              <a:ext uri="{FF2B5EF4-FFF2-40B4-BE49-F238E27FC236}">
                <a16:creationId xmlns:a16="http://schemas.microsoft.com/office/drawing/2014/main" id="{9409D629-FE87-18A9-B562-07E3288F7768}"/>
              </a:ext>
            </a:extLst>
          </p:cNvPr>
          <p:cNvSpPr txBox="1"/>
          <p:nvPr/>
        </p:nvSpPr>
        <p:spPr>
          <a:xfrm>
            <a:off x="6031465" y="1009650"/>
            <a:ext cx="5367433"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prstClr val="black"/>
                </a:solidFill>
                <a:effectLst/>
                <a:uLnTx/>
                <a:uFillTx/>
                <a:latin typeface="Aptos" panose="020B0004020202020204"/>
                <a:ea typeface="+mn-ea"/>
                <a:cs typeface="+mn-cs"/>
              </a:rPr>
              <a:t>4-Desarrollar 3 estrategias para el fortalecimiento de la logística en la atención de emergencias.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dirty="0">
              <a:ln>
                <a:noFill/>
              </a:ln>
              <a:solidFill>
                <a:prstClr val="black"/>
              </a:solidFill>
              <a:effectLst/>
              <a:uLnTx/>
              <a:uFillTx/>
              <a:latin typeface="Aptos" panose="020B0004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rPr>
              <a:t>Responsable: Subdirección Logística</a:t>
            </a:r>
          </a:p>
        </p:txBody>
      </p:sp>
      <p:sp>
        <p:nvSpPr>
          <p:cNvPr id="16" name="CuadroTexto 15">
            <a:extLst>
              <a:ext uri="{FF2B5EF4-FFF2-40B4-BE49-F238E27FC236}">
                <a16:creationId xmlns:a16="http://schemas.microsoft.com/office/drawing/2014/main" id="{1E61921E-49CB-98C4-E53B-404DD37029A0}"/>
              </a:ext>
            </a:extLst>
          </p:cNvPr>
          <p:cNvSpPr txBox="1"/>
          <p:nvPr/>
        </p:nvSpPr>
        <p:spPr>
          <a:xfrm>
            <a:off x="6578863" y="2949600"/>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rPr>
              <a:t>0,75</a:t>
            </a:r>
          </a:p>
        </p:txBody>
      </p:sp>
      <p:sp>
        <p:nvSpPr>
          <p:cNvPr id="17" name="Rectángulo 16">
            <a:extLst>
              <a:ext uri="{FF2B5EF4-FFF2-40B4-BE49-F238E27FC236}">
                <a16:creationId xmlns:a16="http://schemas.microsoft.com/office/drawing/2014/main" id="{674701F9-B78F-6BB2-736F-7ED16E56D34E}"/>
              </a:ext>
            </a:extLst>
          </p:cNvPr>
          <p:cNvSpPr/>
          <p:nvPr/>
        </p:nvSpPr>
        <p:spPr>
          <a:xfrm>
            <a:off x="6391471" y="3039596"/>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8" name="CuadroTexto 17">
            <a:extLst>
              <a:ext uri="{FF2B5EF4-FFF2-40B4-BE49-F238E27FC236}">
                <a16:creationId xmlns:a16="http://schemas.microsoft.com/office/drawing/2014/main" id="{606C5A99-24B5-09EE-9845-AC642E361AA3}"/>
              </a:ext>
            </a:extLst>
          </p:cNvPr>
          <p:cNvSpPr txBox="1"/>
          <p:nvPr/>
        </p:nvSpPr>
        <p:spPr>
          <a:xfrm>
            <a:off x="6578863" y="3602743"/>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Avance: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0,75</a:t>
            </a:r>
          </a:p>
        </p:txBody>
      </p:sp>
      <p:sp>
        <p:nvSpPr>
          <p:cNvPr id="19" name="Rectángulo 18">
            <a:extLst>
              <a:ext uri="{FF2B5EF4-FFF2-40B4-BE49-F238E27FC236}">
                <a16:creationId xmlns:a16="http://schemas.microsoft.com/office/drawing/2014/main" id="{DA95A9FD-7AA2-B2F8-32C4-638CEE79F473}"/>
              </a:ext>
            </a:extLst>
          </p:cNvPr>
          <p:cNvSpPr/>
          <p:nvPr/>
        </p:nvSpPr>
        <p:spPr>
          <a:xfrm>
            <a:off x="6391471" y="3692739"/>
            <a:ext cx="205274" cy="205274"/>
          </a:xfrm>
          <a:prstGeom prst="rect">
            <a:avLst/>
          </a:prstGeom>
          <a:solidFill>
            <a:srgbClr val="0070C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20" name="CuadroTexto 19">
            <a:extLst>
              <a:ext uri="{FF2B5EF4-FFF2-40B4-BE49-F238E27FC236}">
                <a16:creationId xmlns:a16="http://schemas.microsoft.com/office/drawing/2014/main" id="{9E61933A-5DD8-4F58-EEE0-696A9B089EAB}"/>
              </a:ext>
            </a:extLst>
          </p:cNvPr>
          <p:cNvSpPr txBox="1"/>
          <p:nvPr/>
        </p:nvSpPr>
        <p:spPr>
          <a:xfrm>
            <a:off x="6115442" y="2533221"/>
            <a:ext cx="171294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Meta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1" name="CuadroTexto 20">
            <a:extLst>
              <a:ext uri="{FF2B5EF4-FFF2-40B4-BE49-F238E27FC236}">
                <a16:creationId xmlns:a16="http://schemas.microsoft.com/office/drawing/2014/main" id="{31B7275E-3DEF-6E15-4EEF-4BB2809C2CFF}"/>
              </a:ext>
            </a:extLst>
          </p:cNvPr>
          <p:cNvSpPr txBox="1"/>
          <p:nvPr/>
        </p:nvSpPr>
        <p:spPr>
          <a:xfrm>
            <a:off x="7110707" y="5104966"/>
            <a:ext cx="3208950"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Apropiación: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$ 9.887.309.112</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2" name="CuadroTexto 21">
            <a:extLst>
              <a:ext uri="{FF2B5EF4-FFF2-40B4-BE49-F238E27FC236}">
                <a16:creationId xmlns:a16="http://schemas.microsoft.com/office/drawing/2014/main" id="{F92887CC-12F0-2CB8-39EB-43A173E858D9}"/>
              </a:ext>
            </a:extLst>
          </p:cNvPr>
          <p:cNvSpPr txBox="1"/>
          <p:nvPr/>
        </p:nvSpPr>
        <p:spPr>
          <a:xfrm>
            <a:off x="5863515" y="4688587"/>
            <a:ext cx="248738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Presupuesto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3" name="CuadroTexto 22">
            <a:extLst>
              <a:ext uri="{FF2B5EF4-FFF2-40B4-BE49-F238E27FC236}">
                <a16:creationId xmlns:a16="http://schemas.microsoft.com/office/drawing/2014/main" id="{3034C56C-81C0-F01B-8E4E-963C522F47DA}"/>
              </a:ext>
            </a:extLst>
          </p:cNvPr>
          <p:cNvSpPr txBox="1"/>
          <p:nvPr/>
        </p:nvSpPr>
        <p:spPr>
          <a:xfrm>
            <a:off x="6886772" y="5478191"/>
            <a:ext cx="3414224"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Compromisos: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$ 9.886.895.021</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4" name="CuadroTexto 23">
            <a:extLst>
              <a:ext uri="{FF2B5EF4-FFF2-40B4-BE49-F238E27FC236}">
                <a16:creationId xmlns:a16="http://schemas.microsoft.com/office/drawing/2014/main" id="{49D968C0-B7D3-CAC7-7559-EBE9B847539F}"/>
              </a:ext>
            </a:extLst>
          </p:cNvPr>
          <p:cNvSpPr txBox="1"/>
          <p:nvPr/>
        </p:nvSpPr>
        <p:spPr>
          <a:xfrm>
            <a:off x="7810503" y="5851416"/>
            <a:ext cx="3003677"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Giros: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$ 7.846.671.663</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cxnSp>
        <p:nvCxnSpPr>
          <p:cNvPr id="27" name="Conector recto 26">
            <a:extLst>
              <a:ext uri="{FF2B5EF4-FFF2-40B4-BE49-F238E27FC236}">
                <a16:creationId xmlns:a16="http://schemas.microsoft.com/office/drawing/2014/main" id="{2E615C61-795A-1989-4DB1-7921EB345262}"/>
              </a:ext>
            </a:extLst>
          </p:cNvPr>
          <p:cNvCxnSpPr>
            <a:cxnSpLocks/>
          </p:cNvCxnSpPr>
          <p:nvPr/>
        </p:nvCxnSpPr>
        <p:spPr>
          <a:xfrm>
            <a:off x="5775650" y="918130"/>
            <a:ext cx="0" cy="5414937"/>
          </a:xfrm>
          <a:prstGeom prst="line">
            <a:avLst/>
          </a:prstGeom>
          <a:ln w="28575"/>
        </p:spPr>
        <p:style>
          <a:lnRef idx="2">
            <a:schemeClr val="accent1"/>
          </a:lnRef>
          <a:fillRef idx="0">
            <a:schemeClr val="accent1"/>
          </a:fillRef>
          <a:effectRef idx="1">
            <a:schemeClr val="accent1"/>
          </a:effectRef>
          <a:fontRef idx="minor">
            <a:schemeClr val="tx1"/>
          </a:fontRef>
        </p:style>
      </p:cxnSp>
      <p:graphicFrame>
        <p:nvGraphicFramePr>
          <p:cNvPr id="25" name="Gráfico 24">
            <a:extLst>
              <a:ext uri="{FF2B5EF4-FFF2-40B4-BE49-F238E27FC236}">
                <a16:creationId xmlns:a16="http://schemas.microsoft.com/office/drawing/2014/main" id="{7E8770ED-E4A2-E8D6-2C29-D720AB19786B}"/>
              </a:ext>
            </a:extLst>
          </p:cNvPr>
          <p:cNvGraphicFramePr>
            <a:graphicFrameLocks/>
          </p:cNvGraphicFramePr>
          <p:nvPr/>
        </p:nvGraphicFramePr>
        <p:xfrm>
          <a:off x="8350898" y="2181859"/>
          <a:ext cx="3227614" cy="22561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Tabla 25">
            <a:extLst>
              <a:ext uri="{FF2B5EF4-FFF2-40B4-BE49-F238E27FC236}">
                <a16:creationId xmlns:a16="http://schemas.microsoft.com/office/drawing/2014/main" id="{C9338614-D1E7-103B-0C56-6DC842C2D48E}"/>
              </a:ext>
            </a:extLst>
          </p:cNvPr>
          <p:cNvGraphicFramePr>
            <a:graphicFrameLocks noGrp="1"/>
          </p:cNvGraphicFramePr>
          <p:nvPr/>
        </p:nvGraphicFramePr>
        <p:xfrm>
          <a:off x="1229150" y="6339840"/>
          <a:ext cx="9268729" cy="518160"/>
        </p:xfrm>
        <a:graphic>
          <a:graphicData uri="http://schemas.openxmlformats.org/drawingml/2006/table">
            <a:tbl>
              <a:tblPr firstRow="1" bandRow="1">
                <a:tableStyleId>{5C22544A-7EE6-4342-B048-85BDC9FD1C3A}</a:tableStyleId>
              </a:tblPr>
              <a:tblGrid>
                <a:gridCol w="4525182">
                  <a:extLst>
                    <a:ext uri="{9D8B030D-6E8A-4147-A177-3AD203B41FA5}">
                      <a16:colId xmlns:a16="http://schemas.microsoft.com/office/drawing/2014/main" val="2814354756"/>
                    </a:ext>
                  </a:extLst>
                </a:gridCol>
                <a:gridCol w="4743547">
                  <a:extLst>
                    <a:ext uri="{9D8B030D-6E8A-4147-A177-3AD203B41FA5}">
                      <a16:colId xmlns:a16="http://schemas.microsoft.com/office/drawing/2014/main" val="1557970858"/>
                    </a:ext>
                  </a:extLst>
                </a:gridCol>
              </a:tblGrid>
              <a:tr h="0">
                <a:tc>
                  <a:txBody>
                    <a:bodyPr/>
                    <a:lstStyle/>
                    <a:p>
                      <a:pPr algn="ctr"/>
                      <a:r>
                        <a:rPr lang="es-MX" sz="1100" dirty="0"/>
                        <a:t>Bogdata</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s-MX" sz="1100" dirty="0"/>
                        <a:t>Segplan </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245861610"/>
                  </a:ext>
                </a:extLst>
              </a:tr>
              <a:tr h="200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00" dirty="0"/>
                        <a:t>Fuente de información Financiera (Corte 31 de diciembre)</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MX" sz="1100" dirty="0"/>
                        <a:t>Información de Metas (Corte 31 de diciembre) </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3064589"/>
                  </a:ext>
                </a:extLst>
              </a:tr>
            </a:tbl>
          </a:graphicData>
        </a:graphic>
      </p:graphicFrame>
    </p:spTree>
    <p:extLst>
      <p:ext uri="{BB962C8B-B14F-4D97-AF65-F5344CB8AC3E}">
        <p14:creationId xmlns:p14="http://schemas.microsoft.com/office/powerpoint/2010/main" val="2867732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5270B348-65EE-576F-B910-BE3BE72A905C}"/>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87FF58CC-FDBB-3140-B96D-91262D545165}"/>
              </a:ext>
            </a:extLst>
          </p:cNvPr>
          <p:cNvSpPr/>
          <p:nvPr/>
        </p:nvSpPr>
        <p:spPr>
          <a:xfrm>
            <a:off x="551011" y="199382"/>
            <a:ext cx="9414083" cy="830997"/>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dirty="0">
                <a:ln>
                  <a:noFill/>
                </a:ln>
                <a:solidFill>
                  <a:prstClr val="black"/>
                </a:solidFill>
                <a:effectLst/>
                <a:uLnTx/>
                <a:uFillTx/>
                <a:latin typeface="Aptos ExtraBold"/>
                <a:ea typeface="+mn-ea"/>
                <a:cs typeface="+mn-cs"/>
              </a:rPr>
              <a:t>P.I. 8173 </a:t>
            </a:r>
            <a:r>
              <a:rPr kumimoji="0" lang="es-MX" sz="2400" b="1" i="0" u="none" strike="noStrike" kern="1200" cap="none" spc="0" normalizeH="0" baseline="0" noProof="0" dirty="0">
                <a:ln>
                  <a:noFill/>
                </a:ln>
                <a:solidFill>
                  <a:prstClr val="black">
                    <a:lumMod val="75000"/>
                    <a:lumOff val="25000"/>
                  </a:prstClr>
                </a:solidFill>
                <a:effectLst/>
                <a:uLnTx/>
                <a:uFillTx/>
                <a:latin typeface="Aptos ExtraBold"/>
                <a:ea typeface="+mn-ea"/>
                <a:cs typeface="+mn-cs"/>
              </a:rPr>
              <a:t>Modernización de las capacidades del Cuerpo Oficial de Bomberos Bogotá D.C.</a:t>
            </a:r>
          </a:p>
        </p:txBody>
      </p:sp>
      <p:sp>
        <p:nvSpPr>
          <p:cNvPr id="3" name="CuadroTexto 14">
            <a:extLst>
              <a:ext uri="{FF2B5EF4-FFF2-40B4-BE49-F238E27FC236}">
                <a16:creationId xmlns:a16="http://schemas.microsoft.com/office/drawing/2014/main" id="{9615088E-8086-5159-0DC0-1A966712BD07}"/>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 </a:t>
            </a:r>
          </a:p>
        </p:txBody>
      </p:sp>
      <p:sp>
        <p:nvSpPr>
          <p:cNvPr id="4" name="CuadroTexto 3">
            <a:extLst>
              <a:ext uri="{FF2B5EF4-FFF2-40B4-BE49-F238E27FC236}">
                <a16:creationId xmlns:a16="http://schemas.microsoft.com/office/drawing/2014/main" id="{5D64A2FF-D2C9-8AB1-A20F-840929F05AF1}"/>
              </a:ext>
            </a:extLst>
          </p:cNvPr>
          <p:cNvSpPr txBox="1"/>
          <p:nvPr/>
        </p:nvSpPr>
        <p:spPr>
          <a:xfrm>
            <a:off x="440026" y="944354"/>
            <a:ext cx="5022202"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prstClr val="black"/>
                </a:solidFill>
                <a:effectLst/>
                <a:uLnTx/>
                <a:uFillTx/>
                <a:latin typeface="Aptos" panose="020B0004020202020204"/>
                <a:ea typeface="+mn-ea"/>
                <a:cs typeface="+mn-cs"/>
              </a:rPr>
              <a:t>5-Realizar 3 Estrategias de Investigación, desarrollo e innovación en gestión del riesgo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dirty="0">
              <a:ln>
                <a:noFill/>
              </a:ln>
              <a:solidFill>
                <a:prstClr val="black"/>
              </a:solidFill>
              <a:effectLst/>
              <a:uLnTx/>
              <a:uFillTx/>
              <a:latin typeface="Aptos" panose="020B0004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rPr>
              <a:t>Responsable: Subdirección Gestión del Riesgo.</a:t>
            </a:r>
          </a:p>
        </p:txBody>
      </p:sp>
      <p:sp>
        <p:nvSpPr>
          <p:cNvPr id="5" name="CuadroTexto 4">
            <a:extLst>
              <a:ext uri="{FF2B5EF4-FFF2-40B4-BE49-F238E27FC236}">
                <a16:creationId xmlns:a16="http://schemas.microsoft.com/office/drawing/2014/main" id="{EBFBC461-9657-AC2B-165B-6222DAE82C92}"/>
              </a:ext>
            </a:extLst>
          </p:cNvPr>
          <p:cNvSpPr txBox="1"/>
          <p:nvPr/>
        </p:nvSpPr>
        <p:spPr>
          <a:xfrm>
            <a:off x="1027148" y="2982437"/>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rPr>
              <a:t>0,75</a:t>
            </a:r>
          </a:p>
        </p:txBody>
      </p:sp>
      <p:sp>
        <p:nvSpPr>
          <p:cNvPr id="6" name="Rectángulo 5">
            <a:extLst>
              <a:ext uri="{FF2B5EF4-FFF2-40B4-BE49-F238E27FC236}">
                <a16:creationId xmlns:a16="http://schemas.microsoft.com/office/drawing/2014/main" id="{03766D4A-1B26-C31D-877B-A2F87A558F77}"/>
              </a:ext>
            </a:extLst>
          </p:cNvPr>
          <p:cNvSpPr/>
          <p:nvPr/>
        </p:nvSpPr>
        <p:spPr>
          <a:xfrm>
            <a:off x="839756" y="3072433"/>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8" name="CuadroTexto 7">
            <a:extLst>
              <a:ext uri="{FF2B5EF4-FFF2-40B4-BE49-F238E27FC236}">
                <a16:creationId xmlns:a16="http://schemas.microsoft.com/office/drawing/2014/main" id="{C3EB573E-3AB7-CB92-32A3-87F86D48FDAE}"/>
              </a:ext>
            </a:extLst>
          </p:cNvPr>
          <p:cNvSpPr txBox="1"/>
          <p:nvPr/>
        </p:nvSpPr>
        <p:spPr>
          <a:xfrm>
            <a:off x="1027148" y="3635580"/>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Avance: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rPr>
              <a:t>0,75</a:t>
            </a:r>
          </a:p>
        </p:txBody>
      </p:sp>
      <p:sp>
        <p:nvSpPr>
          <p:cNvPr id="9" name="Rectángulo 8">
            <a:extLst>
              <a:ext uri="{FF2B5EF4-FFF2-40B4-BE49-F238E27FC236}">
                <a16:creationId xmlns:a16="http://schemas.microsoft.com/office/drawing/2014/main" id="{694DC531-56DF-D43E-9F3E-1F2FEC9ED28F}"/>
              </a:ext>
            </a:extLst>
          </p:cNvPr>
          <p:cNvSpPr/>
          <p:nvPr/>
        </p:nvSpPr>
        <p:spPr>
          <a:xfrm>
            <a:off x="839756" y="3725576"/>
            <a:ext cx="205274" cy="205274"/>
          </a:xfrm>
          <a:prstGeom prst="rect">
            <a:avLst/>
          </a:prstGeom>
          <a:solidFill>
            <a:srgbClr val="0070C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0" name="CuadroTexto 9">
            <a:extLst>
              <a:ext uri="{FF2B5EF4-FFF2-40B4-BE49-F238E27FC236}">
                <a16:creationId xmlns:a16="http://schemas.microsoft.com/office/drawing/2014/main" id="{191865DE-897E-5426-E97A-7C20A02C98A4}"/>
              </a:ext>
            </a:extLst>
          </p:cNvPr>
          <p:cNvSpPr txBox="1"/>
          <p:nvPr/>
        </p:nvSpPr>
        <p:spPr>
          <a:xfrm>
            <a:off x="502395" y="2497511"/>
            <a:ext cx="171294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Meta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1" name="CuadroTexto 10">
            <a:extLst>
              <a:ext uri="{FF2B5EF4-FFF2-40B4-BE49-F238E27FC236}">
                <a16:creationId xmlns:a16="http://schemas.microsoft.com/office/drawing/2014/main" id="{EFEADB69-E3AF-326E-8BD3-264CC910D652}"/>
              </a:ext>
            </a:extLst>
          </p:cNvPr>
          <p:cNvSpPr txBox="1"/>
          <p:nvPr/>
        </p:nvSpPr>
        <p:spPr>
          <a:xfrm>
            <a:off x="1558992" y="5122133"/>
            <a:ext cx="354485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Apropiación: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473.496.500</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2" name="CuadroTexto 11">
            <a:extLst>
              <a:ext uri="{FF2B5EF4-FFF2-40B4-BE49-F238E27FC236}">
                <a16:creationId xmlns:a16="http://schemas.microsoft.com/office/drawing/2014/main" id="{292ACE28-0FAD-4EC3-9526-BFD23F7D4FD1}"/>
              </a:ext>
            </a:extLst>
          </p:cNvPr>
          <p:cNvSpPr txBox="1"/>
          <p:nvPr/>
        </p:nvSpPr>
        <p:spPr>
          <a:xfrm>
            <a:off x="311800" y="4789733"/>
            <a:ext cx="248738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Presupuesto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3" name="CuadroTexto 12">
            <a:extLst>
              <a:ext uri="{FF2B5EF4-FFF2-40B4-BE49-F238E27FC236}">
                <a16:creationId xmlns:a16="http://schemas.microsoft.com/office/drawing/2014/main" id="{A24C26F5-7A3F-CECA-8BC5-002785FE3530}"/>
              </a:ext>
            </a:extLst>
          </p:cNvPr>
          <p:cNvSpPr txBox="1"/>
          <p:nvPr/>
        </p:nvSpPr>
        <p:spPr>
          <a:xfrm>
            <a:off x="1335057" y="5495358"/>
            <a:ext cx="3414224"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Compromisos: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473.496.500</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4" name="CuadroTexto 13">
            <a:extLst>
              <a:ext uri="{FF2B5EF4-FFF2-40B4-BE49-F238E27FC236}">
                <a16:creationId xmlns:a16="http://schemas.microsoft.com/office/drawing/2014/main" id="{E224B693-34FB-5C5C-E7C6-F1A393300509}"/>
              </a:ext>
            </a:extLst>
          </p:cNvPr>
          <p:cNvSpPr txBox="1"/>
          <p:nvPr/>
        </p:nvSpPr>
        <p:spPr>
          <a:xfrm>
            <a:off x="2258788" y="5840590"/>
            <a:ext cx="3003677"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Giros: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$ 429.843.167</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5" name="CuadroTexto 14">
            <a:extLst>
              <a:ext uri="{FF2B5EF4-FFF2-40B4-BE49-F238E27FC236}">
                <a16:creationId xmlns:a16="http://schemas.microsoft.com/office/drawing/2014/main" id="{F0DAB4F4-AAC6-3B20-BD09-49858F05EC12}"/>
              </a:ext>
            </a:extLst>
          </p:cNvPr>
          <p:cNvSpPr txBox="1"/>
          <p:nvPr/>
        </p:nvSpPr>
        <p:spPr>
          <a:xfrm>
            <a:off x="5941269" y="751271"/>
            <a:ext cx="5367433"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prstClr val="black"/>
                </a:solidFill>
                <a:effectLst/>
                <a:uLnTx/>
                <a:uFillTx/>
                <a:latin typeface="Aptos" panose="020B0004020202020204"/>
                <a:ea typeface="+mn-ea"/>
                <a:cs typeface="+mn-cs"/>
              </a:rPr>
              <a:t>6-Implementar un sistema de monitoreo y seguimiento a incidentes y emergencias para Bogotá, incluyendo cerros orientales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rPr>
              <a:t>Responsable: Subdirección Gestión del Riesgo.</a:t>
            </a:r>
          </a:p>
        </p:txBody>
      </p:sp>
      <p:sp>
        <p:nvSpPr>
          <p:cNvPr id="16" name="CuadroTexto 15">
            <a:extLst>
              <a:ext uri="{FF2B5EF4-FFF2-40B4-BE49-F238E27FC236}">
                <a16:creationId xmlns:a16="http://schemas.microsoft.com/office/drawing/2014/main" id="{95B69DFB-1B4E-9A11-BE65-390E70C4EE41}"/>
              </a:ext>
            </a:extLst>
          </p:cNvPr>
          <p:cNvSpPr txBox="1"/>
          <p:nvPr/>
        </p:nvSpPr>
        <p:spPr>
          <a:xfrm>
            <a:off x="6655375" y="2887568"/>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rPr>
              <a:t>0,30</a:t>
            </a:r>
          </a:p>
        </p:txBody>
      </p:sp>
      <p:sp>
        <p:nvSpPr>
          <p:cNvPr id="17" name="Rectángulo 16">
            <a:extLst>
              <a:ext uri="{FF2B5EF4-FFF2-40B4-BE49-F238E27FC236}">
                <a16:creationId xmlns:a16="http://schemas.microsoft.com/office/drawing/2014/main" id="{76984A64-4AFE-4C5D-549C-D65239F1E446}"/>
              </a:ext>
            </a:extLst>
          </p:cNvPr>
          <p:cNvSpPr/>
          <p:nvPr/>
        </p:nvSpPr>
        <p:spPr>
          <a:xfrm>
            <a:off x="6365421" y="2979188"/>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8" name="CuadroTexto 17">
            <a:extLst>
              <a:ext uri="{FF2B5EF4-FFF2-40B4-BE49-F238E27FC236}">
                <a16:creationId xmlns:a16="http://schemas.microsoft.com/office/drawing/2014/main" id="{D746A9E9-DA17-9922-7FCF-2799A44ED2C7}"/>
              </a:ext>
            </a:extLst>
          </p:cNvPr>
          <p:cNvSpPr txBox="1"/>
          <p:nvPr/>
        </p:nvSpPr>
        <p:spPr>
          <a:xfrm>
            <a:off x="6668076" y="3620520"/>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Avance: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0,30</a:t>
            </a:r>
          </a:p>
        </p:txBody>
      </p:sp>
      <p:sp>
        <p:nvSpPr>
          <p:cNvPr id="19" name="Rectángulo 18">
            <a:extLst>
              <a:ext uri="{FF2B5EF4-FFF2-40B4-BE49-F238E27FC236}">
                <a16:creationId xmlns:a16="http://schemas.microsoft.com/office/drawing/2014/main" id="{FE48200C-48EF-AF3B-B3B3-8AF03864E760}"/>
              </a:ext>
            </a:extLst>
          </p:cNvPr>
          <p:cNvSpPr/>
          <p:nvPr/>
        </p:nvSpPr>
        <p:spPr>
          <a:xfrm>
            <a:off x="6373589" y="3725576"/>
            <a:ext cx="205274" cy="205274"/>
          </a:xfrm>
          <a:prstGeom prst="rect">
            <a:avLst/>
          </a:prstGeom>
          <a:solidFill>
            <a:srgbClr val="0070C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20" name="CuadroTexto 19">
            <a:extLst>
              <a:ext uri="{FF2B5EF4-FFF2-40B4-BE49-F238E27FC236}">
                <a16:creationId xmlns:a16="http://schemas.microsoft.com/office/drawing/2014/main" id="{04E37226-A56B-1FDD-6528-B4BBFEB96745}"/>
              </a:ext>
            </a:extLst>
          </p:cNvPr>
          <p:cNvSpPr txBox="1"/>
          <p:nvPr/>
        </p:nvSpPr>
        <p:spPr>
          <a:xfrm>
            <a:off x="6186198" y="2471189"/>
            <a:ext cx="171294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Meta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1" name="CuadroTexto 20">
            <a:extLst>
              <a:ext uri="{FF2B5EF4-FFF2-40B4-BE49-F238E27FC236}">
                <a16:creationId xmlns:a16="http://schemas.microsoft.com/office/drawing/2014/main" id="{4CD0CB2C-8207-D4D1-3542-C767ABBCA427}"/>
              </a:ext>
            </a:extLst>
          </p:cNvPr>
          <p:cNvSpPr txBox="1"/>
          <p:nvPr/>
        </p:nvSpPr>
        <p:spPr>
          <a:xfrm>
            <a:off x="7110707" y="4935515"/>
            <a:ext cx="3208950"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Apropiación: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$ 463.950.000</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2" name="CuadroTexto 21">
            <a:extLst>
              <a:ext uri="{FF2B5EF4-FFF2-40B4-BE49-F238E27FC236}">
                <a16:creationId xmlns:a16="http://schemas.microsoft.com/office/drawing/2014/main" id="{DA8C898F-0009-6FBA-1C0F-A42CB40F66F7}"/>
              </a:ext>
            </a:extLst>
          </p:cNvPr>
          <p:cNvSpPr txBox="1"/>
          <p:nvPr/>
        </p:nvSpPr>
        <p:spPr>
          <a:xfrm>
            <a:off x="5863515" y="4519136"/>
            <a:ext cx="248738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Presupuesto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3" name="CuadroTexto 22">
            <a:extLst>
              <a:ext uri="{FF2B5EF4-FFF2-40B4-BE49-F238E27FC236}">
                <a16:creationId xmlns:a16="http://schemas.microsoft.com/office/drawing/2014/main" id="{1EA63754-BE9A-1BB5-6049-DB42D7CE06BE}"/>
              </a:ext>
            </a:extLst>
          </p:cNvPr>
          <p:cNvSpPr txBox="1"/>
          <p:nvPr/>
        </p:nvSpPr>
        <p:spPr>
          <a:xfrm>
            <a:off x="6886772" y="5308740"/>
            <a:ext cx="3414224"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Compromisos: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$ 463.950.000</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4" name="CuadroTexto 23">
            <a:extLst>
              <a:ext uri="{FF2B5EF4-FFF2-40B4-BE49-F238E27FC236}">
                <a16:creationId xmlns:a16="http://schemas.microsoft.com/office/drawing/2014/main" id="{D680112C-84E7-541C-D83D-F90ED4932BE0}"/>
              </a:ext>
            </a:extLst>
          </p:cNvPr>
          <p:cNvSpPr txBox="1"/>
          <p:nvPr/>
        </p:nvSpPr>
        <p:spPr>
          <a:xfrm>
            <a:off x="7810503" y="5681965"/>
            <a:ext cx="3003677"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Giros: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$ 459.516.666</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cxnSp>
        <p:nvCxnSpPr>
          <p:cNvPr id="27" name="Conector recto 26">
            <a:extLst>
              <a:ext uri="{FF2B5EF4-FFF2-40B4-BE49-F238E27FC236}">
                <a16:creationId xmlns:a16="http://schemas.microsoft.com/office/drawing/2014/main" id="{99BCDEAE-B66C-0510-F390-C409492A2C02}"/>
              </a:ext>
            </a:extLst>
          </p:cNvPr>
          <p:cNvCxnSpPr>
            <a:cxnSpLocks/>
          </p:cNvCxnSpPr>
          <p:nvPr/>
        </p:nvCxnSpPr>
        <p:spPr>
          <a:xfrm>
            <a:off x="5775650" y="918130"/>
            <a:ext cx="24880" cy="5261014"/>
          </a:xfrm>
          <a:prstGeom prst="line">
            <a:avLst/>
          </a:prstGeom>
          <a:ln w="28575"/>
        </p:spPr>
        <p:style>
          <a:lnRef idx="2">
            <a:schemeClr val="accent1"/>
          </a:lnRef>
          <a:fillRef idx="0">
            <a:schemeClr val="accent1"/>
          </a:fillRef>
          <a:effectRef idx="1">
            <a:schemeClr val="accent1"/>
          </a:effectRef>
          <a:fontRef idx="minor">
            <a:schemeClr val="tx1"/>
          </a:fontRef>
        </p:style>
      </p:cxnSp>
      <p:graphicFrame>
        <p:nvGraphicFramePr>
          <p:cNvPr id="28" name="Gráfico 27">
            <a:extLst>
              <a:ext uri="{FF2B5EF4-FFF2-40B4-BE49-F238E27FC236}">
                <a16:creationId xmlns:a16="http://schemas.microsoft.com/office/drawing/2014/main" id="{E765223A-BF3F-15DC-06A2-B03296663F69}"/>
              </a:ext>
            </a:extLst>
          </p:cNvPr>
          <p:cNvGraphicFramePr>
            <a:graphicFrameLocks/>
          </p:cNvGraphicFramePr>
          <p:nvPr/>
        </p:nvGraphicFramePr>
        <p:xfrm>
          <a:off x="2291444" y="2410520"/>
          <a:ext cx="3227614" cy="22561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Gráfico 28">
            <a:extLst>
              <a:ext uri="{FF2B5EF4-FFF2-40B4-BE49-F238E27FC236}">
                <a16:creationId xmlns:a16="http://schemas.microsoft.com/office/drawing/2014/main" id="{5D6A98D1-45B8-69E3-B357-49B6DC479B8C}"/>
              </a:ext>
            </a:extLst>
          </p:cNvPr>
          <p:cNvGraphicFramePr>
            <a:graphicFrameLocks/>
          </p:cNvGraphicFramePr>
          <p:nvPr/>
        </p:nvGraphicFramePr>
        <p:xfrm>
          <a:off x="8350898" y="2365053"/>
          <a:ext cx="3184070" cy="23459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0" name="Tabla 29">
            <a:extLst>
              <a:ext uri="{FF2B5EF4-FFF2-40B4-BE49-F238E27FC236}">
                <a16:creationId xmlns:a16="http://schemas.microsoft.com/office/drawing/2014/main" id="{04D20991-CE71-BE8D-1B64-6FBA91E74644}"/>
              </a:ext>
            </a:extLst>
          </p:cNvPr>
          <p:cNvGraphicFramePr>
            <a:graphicFrameLocks noGrp="1"/>
          </p:cNvGraphicFramePr>
          <p:nvPr/>
        </p:nvGraphicFramePr>
        <p:xfrm>
          <a:off x="1306904" y="6286677"/>
          <a:ext cx="9268729" cy="518160"/>
        </p:xfrm>
        <a:graphic>
          <a:graphicData uri="http://schemas.openxmlformats.org/drawingml/2006/table">
            <a:tbl>
              <a:tblPr firstRow="1" bandRow="1">
                <a:tableStyleId>{5C22544A-7EE6-4342-B048-85BDC9FD1C3A}</a:tableStyleId>
              </a:tblPr>
              <a:tblGrid>
                <a:gridCol w="4525182">
                  <a:extLst>
                    <a:ext uri="{9D8B030D-6E8A-4147-A177-3AD203B41FA5}">
                      <a16:colId xmlns:a16="http://schemas.microsoft.com/office/drawing/2014/main" val="2814354756"/>
                    </a:ext>
                  </a:extLst>
                </a:gridCol>
                <a:gridCol w="4743547">
                  <a:extLst>
                    <a:ext uri="{9D8B030D-6E8A-4147-A177-3AD203B41FA5}">
                      <a16:colId xmlns:a16="http://schemas.microsoft.com/office/drawing/2014/main" val="1557970858"/>
                    </a:ext>
                  </a:extLst>
                </a:gridCol>
              </a:tblGrid>
              <a:tr h="0">
                <a:tc>
                  <a:txBody>
                    <a:bodyPr/>
                    <a:lstStyle/>
                    <a:p>
                      <a:pPr algn="ctr"/>
                      <a:r>
                        <a:rPr lang="es-MX" sz="1100" dirty="0"/>
                        <a:t>Bogdata</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s-MX" sz="1100" dirty="0"/>
                        <a:t>Segplan </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245861610"/>
                  </a:ext>
                </a:extLst>
              </a:tr>
              <a:tr h="200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00" dirty="0"/>
                        <a:t>Fuente de información Financiera (Corte 31 de diciembre)</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MX" sz="1100" dirty="0"/>
                        <a:t>Información de Metas (Corte 31 de diciembre) </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3064589"/>
                  </a:ext>
                </a:extLst>
              </a:tr>
            </a:tbl>
          </a:graphicData>
        </a:graphic>
      </p:graphicFrame>
    </p:spTree>
    <p:extLst>
      <p:ext uri="{BB962C8B-B14F-4D97-AF65-F5344CB8AC3E}">
        <p14:creationId xmlns:p14="http://schemas.microsoft.com/office/powerpoint/2010/main" val="1960208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4239F9AF-380F-26C3-21A3-7CB332CCF433}"/>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BD872B77-9C97-664D-D8B4-4A3307572C30}"/>
              </a:ext>
            </a:extLst>
          </p:cNvPr>
          <p:cNvSpPr/>
          <p:nvPr/>
        </p:nvSpPr>
        <p:spPr>
          <a:xfrm>
            <a:off x="551011" y="199382"/>
            <a:ext cx="9414083" cy="830997"/>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a:ln>
                  <a:noFill/>
                </a:ln>
                <a:solidFill>
                  <a:prstClr val="black"/>
                </a:solidFill>
                <a:effectLst/>
                <a:uLnTx/>
                <a:uFillTx/>
                <a:latin typeface="Aptos ExtraBold"/>
                <a:ea typeface="+mn-ea"/>
                <a:cs typeface="+mn-cs"/>
              </a:rPr>
              <a:t>P.I. 8173 </a:t>
            </a:r>
            <a:r>
              <a:rPr kumimoji="0" lang="es-MX" sz="2400" b="1" i="0" u="none" strike="noStrike" kern="1200" cap="none" spc="0" normalizeH="0" baseline="0" noProof="0">
                <a:ln>
                  <a:noFill/>
                </a:ln>
                <a:solidFill>
                  <a:prstClr val="black">
                    <a:lumMod val="75000"/>
                    <a:lumOff val="25000"/>
                  </a:prstClr>
                </a:solidFill>
                <a:effectLst/>
                <a:uLnTx/>
                <a:uFillTx/>
                <a:latin typeface="Aptos ExtraBold"/>
                <a:ea typeface="+mn-ea"/>
                <a:cs typeface="+mn-cs"/>
              </a:rPr>
              <a:t>Modernización de las capacidades del Cuerpo Oficial de Bomberos Bogotá D.C.</a:t>
            </a:r>
          </a:p>
        </p:txBody>
      </p:sp>
      <p:sp>
        <p:nvSpPr>
          <p:cNvPr id="3" name="CuadroTexto 14">
            <a:extLst>
              <a:ext uri="{FF2B5EF4-FFF2-40B4-BE49-F238E27FC236}">
                <a16:creationId xmlns:a16="http://schemas.microsoft.com/office/drawing/2014/main" id="{AB36020C-2734-DFB8-BEC3-B1036A0E1047}"/>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 </a:t>
            </a:r>
          </a:p>
        </p:txBody>
      </p:sp>
      <p:sp>
        <p:nvSpPr>
          <p:cNvPr id="4" name="CuadroTexto 3">
            <a:extLst>
              <a:ext uri="{FF2B5EF4-FFF2-40B4-BE49-F238E27FC236}">
                <a16:creationId xmlns:a16="http://schemas.microsoft.com/office/drawing/2014/main" id="{E52FAF08-D55E-3201-C6E9-D5D6727FE912}"/>
              </a:ext>
            </a:extLst>
          </p:cNvPr>
          <p:cNvSpPr txBox="1"/>
          <p:nvPr/>
        </p:nvSpPr>
        <p:spPr>
          <a:xfrm>
            <a:off x="613488" y="1175854"/>
            <a:ext cx="5022202" cy="83099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a:t>
            </a:r>
            <a:r>
              <a:rPr kumimoji="0" lang="es-ES" sz="1600" b="0" i="0" u="none" strike="noStrike" kern="1200" cap="none" spc="0" normalizeH="0" baseline="0" noProof="0" dirty="0">
                <a:ln>
                  <a:noFill/>
                </a:ln>
                <a:solidFill>
                  <a:prstClr val="black"/>
                </a:solidFill>
                <a:effectLst/>
                <a:uLnTx/>
                <a:uFillTx/>
                <a:latin typeface="Aptos" panose="020B0004020202020204"/>
                <a:ea typeface="+mn-ea"/>
                <a:cs typeface="+mn-cs"/>
              </a:rPr>
              <a:t>7-Adecuar 4 Sedes de la UAECOB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dirty="0">
              <a:ln>
                <a:noFill/>
              </a:ln>
              <a:solidFill>
                <a:prstClr val="black"/>
              </a:solidFill>
              <a:effectLst/>
              <a:uLnTx/>
              <a:uFillTx/>
              <a:latin typeface="Aptos" panose="020B0004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rPr>
              <a:t>Responsable: Subdirección Corporativa.</a:t>
            </a:r>
          </a:p>
        </p:txBody>
      </p:sp>
      <p:sp>
        <p:nvSpPr>
          <p:cNvPr id="5" name="CuadroTexto 4">
            <a:extLst>
              <a:ext uri="{FF2B5EF4-FFF2-40B4-BE49-F238E27FC236}">
                <a16:creationId xmlns:a16="http://schemas.microsoft.com/office/drawing/2014/main" id="{630C8CB2-948A-590D-B8B9-0A5504935246}"/>
              </a:ext>
            </a:extLst>
          </p:cNvPr>
          <p:cNvSpPr txBox="1"/>
          <p:nvPr/>
        </p:nvSpPr>
        <p:spPr>
          <a:xfrm>
            <a:off x="1045809" y="2665644"/>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0,30</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6" name="Rectángulo 5">
            <a:extLst>
              <a:ext uri="{FF2B5EF4-FFF2-40B4-BE49-F238E27FC236}">
                <a16:creationId xmlns:a16="http://schemas.microsoft.com/office/drawing/2014/main" id="{4132845F-B7DC-6784-21FD-5F4EFA884FD1}"/>
              </a:ext>
            </a:extLst>
          </p:cNvPr>
          <p:cNvSpPr/>
          <p:nvPr/>
        </p:nvSpPr>
        <p:spPr>
          <a:xfrm>
            <a:off x="858417" y="2755640"/>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7" name="CuadroTexto 6">
            <a:extLst>
              <a:ext uri="{FF2B5EF4-FFF2-40B4-BE49-F238E27FC236}">
                <a16:creationId xmlns:a16="http://schemas.microsoft.com/office/drawing/2014/main" id="{2A5248AE-03FA-5119-EA65-12E21CBAE8CB}"/>
              </a:ext>
            </a:extLst>
          </p:cNvPr>
          <p:cNvSpPr txBox="1"/>
          <p:nvPr/>
        </p:nvSpPr>
        <p:spPr>
          <a:xfrm>
            <a:off x="1045809" y="3318787"/>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Avance: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0,30</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8" name="Rectángulo 7">
            <a:extLst>
              <a:ext uri="{FF2B5EF4-FFF2-40B4-BE49-F238E27FC236}">
                <a16:creationId xmlns:a16="http://schemas.microsoft.com/office/drawing/2014/main" id="{CEADA361-2D8F-9549-327B-6AFB85CBCA02}"/>
              </a:ext>
            </a:extLst>
          </p:cNvPr>
          <p:cNvSpPr/>
          <p:nvPr/>
        </p:nvSpPr>
        <p:spPr>
          <a:xfrm>
            <a:off x="858417" y="3408783"/>
            <a:ext cx="205274" cy="205274"/>
          </a:xfrm>
          <a:prstGeom prst="rect">
            <a:avLst/>
          </a:prstGeom>
          <a:solidFill>
            <a:srgbClr val="0070C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9" name="CuadroTexto 8">
            <a:extLst>
              <a:ext uri="{FF2B5EF4-FFF2-40B4-BE49-F238E27FC236}">
                <a16:creationId xmlns:a16="http://schemas.microsoft.com/office/drawing/2014/main" id="{4777B8C0-C26C-D5F0-1823-7A0E33DE96E7}"/>
              </a:ext>
            </a:extLst>
          </p:cNvPr>
          <p:cNvSpPr txBox="1"/>
          <p:nvPr/>
        </p:nvSpPr>
        <p:spPr>
          <a:xfrm>
            <a:off x="582388" y="2249265"/>
            <a:ext cx="171294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Meta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0" name="CuadroTexto 9">
            <a:extLst>
              <a:ext uri="{FF2B5EF4-FFF2-40B4-BE49-F238E27FC236}">
                <a16:creationId xmlns:a16="http://schemas.microsoft.com/office/drawing/2014/main" id="{4071858E-82B6-3EAF-9024-D7069C24A4EB}"/>
              </a:ext>
            </a:extLst>
          </p:cNvPr>
          <p:cNvSpPr txBox="1"/>
          <p:nvPr/>
        </p:nvSpPr>
        <p:spPr>
          <a:xfrm>
            <a:off x="1620416" y="4931148"/>
            <a:ext cx="354485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Apropiación: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$ 8.552.780.572</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1" name="CuadroTexto 10">
            <a:extLst>
              <a:ext uri="{FF2B5EF4-FFF2-40B4-BE49-F238E27FC236}">
                <a16:creationId xmlns:a16="http://schemas.microsoft.com/office/drawing/2014/main" id="{1CF1F3F0-965E-B4E3-8984-BD71E71DEAEB}"/>
              </a:ext>
            </a:extLst>
          </p:cNvPr>
          <p:cNvSpPr txBox="1"/>
          <p:nvPr/>
        </p:nvSpPr>
        <p:spPr>
          <a:xfrm>
            <a:off x="509690" y="4604079"/>
            <a:ext cx="248738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Presupuesto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2" name="CuadroTexto 11">
            <a:extLst>
              <a:ext uri="{FF2B5EF4-FFF2-40B4-BE49-F238E27FC236}">
                <a16:creationId xmlns:a16="http://schemas.microsoft.com/office/drawing/2014/main" id="{1635C09B-D697-F4F3-859D-E6E0BF694B0B}"/>
              </a:ext>
            </a:extLst>
          </p:cNvPr>
          <p:cNvSpPr txBox="1"/>
          <p:nvPr/>
        </p:nvSpPr>
        <p:spPr>
          <a:xfrm>
            <a:off x="1417477" y="5332877"/>
            <a:ext cx="3414224"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Compromisos: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$ 8.552.780.572</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3" name="CuadroTexto 12">
            <a:extLst>
              <a:ext uri="{FF2B5EF4-FFF2-40B4-BE49-F238E27FC236}">
                <a16:creationId xmlns:a16="http://schemas.microsoft.com/office/drawing/2014/main" id="{CCA9852C-F995-04DE-9073-DAD2C0E1259D}"/>
              </a:ext>
            </a:extLst>
          </p:cNvPr>
          <p:cNvSpPr txBox="1"/>
          <p:nvPr/>
        </p:nvSpPr>
        <p:spPr>
          <a:xfrm>
            <a:off x="2137490" y="5648462"/>
            <a:ext cx="3003677"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Giros: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$ 7.733.799.545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4" name="CuadroTexto 13">
            <a:extLst>
              <a:ext uri="{FF2B5EF4-FFF2-40B4-BE49-F238E27FC236}">
                <a16:creationId xmlns:a16="http://schemas.microsoft.com/office/drawing/2014/main" id="{2DE10D2D-F767-232C-AAB0-D07BD74470A9}"/>
              </a:ext>
            </a:extLst>
          </p:cNvPr>
          <p:cNvSpPr txBox="1"/>
          <p:nvPr/>
        </p:nvSpPr>
        <p:spPr>
          <a:xfrm>
            <a:off x="6006582" y="1054557"/>
            <a:ext cx="5367433" cy="83099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8-Construir 1 sede de bomberos de la UAECOB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rPr>
              <a:t>Responsable: Subdirección Corporativa.</a:t>
            </a:r>
          </a:p>
        </p:txBody>
      </p:sp>
      <p:sp>
        <p:nvSpPr>
          <p:cNvPr id="15" name="CuadroTexto 14">
            <a:extLst>
              <a:ext uri="{FF2B5EF4-FFF2-40B4-BE49-F238E27FC236}">
                <a16:creationId xmlns:a16="http://schemas.microsoft.com/office/drawing/2014/main" id="{B3A62BA2-CDAD-9E18-79F9-DBA2A48CC554}"/>
              </a:ext>
            </a:extLst>
          </p:cNvPr>
          <p:cNvSpPr txBox="1"/>
          <p:nvPr/>
        </p:nvSpPr>
        <p:spPr>
          <a:xfrm>
            <a:off x="7110707" y="5082272"/>
            <a:ext cx="3208950"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Apropiación: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$ 512.741.174</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6" name="CuadroTexto 15">
            <a:extLst>
              <a:ext uri="{FF2B5EF4-FFF2-40B4-BE49-F238E27FC236}">
                <a16:creationId xmlns:a16="http://schemas.microsoft.com/office/drawing/2014/main" id="{631655C7-DE26-3CA9-CD93-043882324E81}"/>
              </a:ext>
            </a:extLst>
          </p:cNvPr>
          <p:cNvSpPr txBox="1"/>
          <p:nvPr/>
        </p:nvSpPr>
        <p:spPr>
          <a:xfrm>
            <a:off x="5863515" y="4665893"/>
            <a:ext cx="248738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Presupuesto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7" name="CuadroTexto 16">
            <a:extLst>
              <a:ext uri="{FF2B5EF4-FFF2-40B4-BE49-F238E27FC236}">
                <a16:creationId xmlns:a16="http://schemas.microsoft.com/office/drawing/2014/main" id="{13A303BA-237A-0804-AA7E-0864671B0483}"/>
              </a:ext>
            </a:extLst>
          </p:cNvPr>
          <p:cNvSpPr txBox="1"/>
          <p:nvPr/>
        </p:nvSpPr>
        <p:spPr>
          <a:xfrm>
            <a:off x="6886772" y="5455497"/>
            <a:ext cx="3414224"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Compromisos: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$ 512.741.174</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8" name="CuadroTexto 17">
            <a:extLst>
              <a:ext uri="{FF2B5EF4-FFF2-40B4-BE49-F238E27FC236}">
                <a16:creationId xmlns:a16="http://schemas.microsoft.com/office/drawing/2014/main" id="{4E109CE8-2775-2B8F-F97A-4AA4589F278C}"/>
              </a:ext>
            </a:extLst>
          </p:cNvPr>
          <p:cNvSpPr txBox="1"/>
          <p:nvPr/>
        </p:nvSpPr>
        <p:spPr>
          <a:xfrm>
            <a:off x="7810503" y="5828722"/>
            <a:ext cx="3003677"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Giros: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$ 131.616.664</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0" name="CuadroTexto 19">
            <a:extLst>
              <a:ext uri="{FF2B5EF4-FFF2-40B4-BE49-F238E27FC236}">
                <a16:creationId xmlns:a16="http://schemas.microsoft.com/office/drawing/2014/main" id="{AD88AFE0-7C6B-ABDB-0202-F2577E5256CE}"/>
              </a:ext>
            </a:extLst>
          </p:cNvPr>
          <p:cNvSpPr txBox="1"/>
          <p:nvPr/>
        </p:nvSpPr>
        <p:spPr>
          <a:xfrm>
            <a:off x="6690828" y="2665644"/>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0,02</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1" name="Rectángulo 20">
            <a:extLst>
              <a:ext uri="{FF2B5EF4-FFF2-40B4-BE49-F238E27FC236}">
                <a16:creationId xmlns:a16="http://schemas.microsoft.com/office/drawing/2014/main" id="{C9A291D8-0397-3620-F5E0-E6FAFA3CD450}"/>
              </a:ext>
            </a:extLst>
          </p:cNvPr>
          <p:cNvSpPr/>
          <p:nvPr/>
        </p:nvSpPr>
        <p:spPr>
          <a:xfrm>
            <a:off x="6456786" y="2772147"/>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23" name="CuadroTexto 22">
            <a:extLst>
              <a:ext uri="{FF2B5EF4-FFF2-40B4-BE49-F238E27FC236}">
                <a16:creationId xmlns:a16="http://schemas.microsoft.com/office/drawing/2014/main" id="{045CA292-20BA-60A6-69D7-2C854D795269}"/>
              </a:ext>
            </a:extLst>
          </p:cNvPr>
          <p:cNvSpPr txBox="1"/>
          <p:nvPr/>
        </p:nvSpPr>
        <p:spPr>
          <a:xfrm>
            <a:off x="6755196" y="3373380"/>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Avance: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0,02</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4" name="Rectángulo 23">
            <a:extLst>
              <a:ext uri="{FF2B5EF4-FFF2-40B4-BE49-F238E27FC236}">
                <a16:creationId xmlns:a16="http://schemas.microsoft.com/office/drawing/2014/main" id="{DF0A9A24-6A38-1519-CF03-7A5FC5FD518E}"/>
              </a:ext>
            </a:extLst>
          </p:cNvPr>
          <p:cNvSpPr/>
          <p:nvPr/>
        </p:nvSpPr>
        <p:spPr>
          <a:xfrm>
            <a:off x="6498814" y="3460493"/>
            <a:ext cx="205274" cy="205274"/>
          </a:xfrm>
          <a:prstGeom prst="rect">
            <a:avLst/>
          </a:prstGeom>
          <a:solidFill>
            <a:srgbClr val="0070C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25" name="CuadroTexto 24">
            <a:extLst>
              <a:ext uri="{FF2B5EF4-FFF2-40B4-BE49-F238E27FC236}">
                <a16:creationId xmlns:a16="http://schemas.microsoft.com/office/drawing/2014/main" id="{22F7C3C0-0479-400F-FAF2-FFE2A67620F9}"/>
              </a:ext>
            </a:extLst>
          </p:cNvPr>
          <p:cNvSpPr txBox="1"/>
          <p:nvPr/>
        </p:nvSpPr>
        <p:spPr>
          <a:xfrm>
            <a:off x="6157429" y="2267178"/>
            <a:ext cx="171294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Meta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cxnSp>
        <p:nvCxnSpPr>
          <p:cNvPr id="26" name="Conector recto 25">
            <a:extLst>
              <a:ext uri="{FF2B5EF4-FFF2-40B4-BE49-F238E27FC236}">
                <a16:creationId xmlns:a16="http://schemas.microsoft.com/office/drawing/2014/main" id="{907BB80C-9FD5-1E87-BEE4-7441577E1E67}"/>
              </a:ext>
            </a:extLst>
          </p:cNvPr>
          <p:cNvCxnSpPr>
            <a:cxnSpLocks/>
          </p:cNvCxnSpPr>
          <p:nvPr/>
        </p:nvCxnSpPr>
        <p:spPr>
          <a:xfrm>
            <a:off x="5775650" y="918130"/>
            <a:ext cx="0" cy="5414937"/>
          </a:xfrm>
          <a:prstGeom prst="line">
            <a:avLst/>
          </a:prstGeom>
          <a:ln w="28575"/>
        </p:spPr>
        <p:style>
          <a:lnRef idx="2">
            <a:schemeClr val="accent1"/>
          </a:lnRef>
          <a:fillRef idx="0">
            <a:schemeClr val="accent1"/>
          </a:fillRef>
          <a:effectRef idx="1">
            <a:schemeClr val="accent1"/>
          </a:effectRef>
          <a:fontRef idx="minor">
            <a:schemeClr val="tx1"/>
          </a:fontRef>
        </p:style>
      </p:cxnSp>
      <p:graphicFrame>
        <p:nvGraphicFramePr>
          <p:cNvPr id="22" name="Gráfico 21">
            <a:extLst>
              <a:ext uri="{FF2B5EF4-FFF2-40B4-BE49-F238E27FC236}">
                <a16:creationId xmlns:a16="http://schemas.microsoft.com/office/drawing/2014/main" id="{A2181F9E-E731-91B2-7BF8-768F2CD5D9C2}"/>
              </a:ext>
            </a:extLst>
          </p:cNvPr>
          <p:cNvGraphicFramePr>
            <a:graphicFrameLocks/>
          </p:cNvGraphicFramePr>
          <p:nvPr/>
        </p:nvGraphicFramePr>
        <p:xfrm>
          <a:off x="2415642" y="2145793"/>
          <a:ext cx="3184070" cy="23459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Gráfico 26">
            <a:extLst>
              <a:ext uri="{FF2B5EF4-FFF2-40B4-BE49-F238E27FC236}">
                <a16:creationId xmlns:a16="http://schemas.microsoft.com/office/drawing/2014/main" id="{62C988D9-6B29-3E94-12A9-F8811D760F24}"/>
              </a:ext>
            </a:extLst>
          </p:cNvPr>
          <p:cNvGraphicFramePr>
            <a:graphicFrameLocks/>
          </p:cNvGraphicFramePr>
          <p:nvPr/>
        </p:nvGraphicFramePr>
        <p:xfrm>
          <a:off x="8350897" y="2089724"/>
          <a:ext cx="3042663" cy="24020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0" name="Tabla 29">
            <a:extLst>
              <a:ext uri="{FF2B5EF4-FFF2-40B4-BE49-F238E27FC236}">
                <a16:creationId xmlns:a16="http://schemas.microsoft.com/office/drawing/2014/main" id="{79D25F02-7A7D-A0A4-6939-B76472F98FE9}"/>
              </a:ext>
            </a:extLst>
          </p:cNvPr>
          <p:cNvGraphicFramePr>
            <a:graphicFrameLocks noGrp="1"/>
          </p:cNvGraphicFramePr>
          <p:nvPr/>
        </p:nvGraphicFramePr>
        <p:xfrm>
          <a:off x="1153565" y="6342066"/>
          <a:ext cx="9268729" cy="518160"/>
        </p:xfrm>
        <a:graphic>
          <a:graphicData uri="http://schemas.openxmlformats.org/drawingml/2006/table">
            <a:tbl>
              <a:tblPr firstRow="1" bandRow="1">
                <a:tableStyleId>{5C22544A-7EE6-4342-B048-85BDC9FD1C3A}</a:tableStyleId>
              </a:tblPr>
              <a:tblGrid>
                <a:gridCol w="4525182">
                  <a:extLst>
                    <a:ext uri="{9D8B030D-6E8A-4147-A177-3AD203B41FA5}">
                      <a16:colId xmlns:a16="http://schemas.microsoft.com/office/drawing/2014/main" val="2814354756"/>
                    </a:ext>
                  </a:extLst>
                </a:gridCol>
                <a:gridCol w="4743547">
                  <a:extLst>
                    <a:ext uri="{9D8B030D-6E8A-4147-A177-3AD203B41FA5}">
                      <a16:colId xmlns:a16="http://schemas.microsoft.com/office/drawing/2014/main" val="1557970858"/>
                    </a:ext>
                  </a:extLst>
                </a:gridCol>
              </a:tblGrid>
              <a:tr h="0">
                <a:tc>
                  <a:txBody>
                    <a:bodyPr/>
                    <a:lstStyle/>
                    <a:p>
                      <a:pPr algn="ctr"/>
                      <a:r>
                        <a:rPr lang="es-MX" sz="1100" dirty="0"/>
                        <a:t>Bogdata</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s-MX" sz="1100" dirty="0"/>
                        <a:t>Segplan </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245861610"/>
                  </a:ext>
                </a:extLst>
              </a:tr>
              <a:tr h="200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00" dirty="0"/>
                        <a:t>Fuente de información Financiera (Corte 31 de diciembre)</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MX" sz="1100" dirty="0"/>
                        <a:t>Información de Metas (Corte 31 de diciembre) </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3064589"/>
                  </a:ext>
                </a:extLst>
              </a:tr>
            </a:tbl>
          </a:graphicData>
        </a:graphic>
      </p:graphicFrame>
    </p:spTree>
    <p:extLst>
      <p:ext uri="{BB962C8B-B14F-4D97-AF65-F5344CB8AC3E}">
        <p14:creationId xmlns:p14="http://schemas.microsoft.com/office/powerpoint/2010/main" val="2759026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912B2938-BC94-F4EE-413A-7074AF9B6495}"/>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72454BC6-8A25-3B24-BB92-F098C4802A40}"/>
              </a:ext>
            </a:extLst>
          </p:cNvPr>
          <p:cNvSpPr/>
          <p:nvPr/>
        </p:nvSpPr>
        <p:spPr>
          <a:xfrm>
            <a:off x="600530" y="48452"/>
            <a:ext cx="9414083" cy="830997"/>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dirty="0">
                <a:ln>
                  <a:noFill/>
                </a:ln>
                <a:solidFill>
                  <a:prstClr val="black"/>
                </a:solidFill>
                <a:effectLst/>
                <a:uLnTx/>
                <a:uFillTx/>
                <a:latin typeface="Aptos ExtraBold"/>
                <a:ea typeface="+mn-ea"/>
                <a:cs typeface="+mn-cs"/>
              </a:rPr>
              <a:t>P.I. 8173 </a:t>
            </a:r>
            <a:r>
              <a:rPr kumimoji="0" lang="es-MX" sz="2400" b="1" i="0" u="none" strike="noStrike" kern="1200" cap="none" spc="0" normalizeH="0" baseline="0" noProof="0" dirty="0">
                <a:ln>
                  <a:noFill/>
                </a:ln>
                <a:solidFill>
                  <a:prstClr val="black">
                    <a:lumMod val="75000"/>
                    <a:lumOff val="25000"/>
                  </a:prstClr>
                </a:solidFill>
                <a:effectLst/>
                <a:uLnTx/>
                <a:uFillTx/>
                <a:latin typeface="Aptos ExtraBold"/>
                <a:ea typeface="+mn-ea"/>
                <a:cs typeface="+mn-cs"/>
              </a:rPr>
              <a:t>Modernización de las capacidades del Cuerpo Oficial de Bomberos Bogotá D.C.</a:t>
            </a:r>
          </a:p>
        </p:txBody>
      </p:sp>
      <p:sp>
        <p:nvSpPr>
          <p:cNvPr id="3" name="CuadroTexto 14">
            <a:extLst>
              <a:ext uri="{FF2B5EF4-FFF2-40B4-BE49-F238E27FC236}">
                <a16:creationId xmlns:a16="http://schemas.microsoft.com/office/drawing/2014/main" id="{D6DAF84E-6110-E34C-D95D-3DC9A3E441DC}"/>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 </a:t>
            </a:r>
          </a:p>
        </p:txBody>
      </p:sp>
      <p:sp>
        <p:nvSpPr>
          <p:cNvPr id="4" name="CuadroTexto 3">
            <a:extLst>
              <a:ext uri="{FF2B5EF4-FFF2-40B4-BE49-F238E27FC236}">
                <a16:creationId xmlns:a16="http://schemas.microsoft.com/office/drawing/2014/main" id="{0388F680-D711-A8BC-0EC4-D7999DD34407}"/>
              </a:ext>
            </a:extLst>
          </p:cNvPr>
          <p:cNvSpPr txBox="1"/>
          <p:nvPr/>
        </p:nvSpPr>
        <p:spPr>
          <a:xfrm>
            <a:off x="320352" y="834538"/>
            <a:ext cx="5367433"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a:t>
            </a:r>
            <a:r>
              <a:rPr kumimoji="0" lang="es-ES" sz="1600" b="0" i="0" u="none" strike="noStrike" kern="1200" cap="none" spc="0" normalizeH="0" baseline="0" noProof="0" dirty="0">
                <a:ln>
                  <a:noFill/>
                </a:ln>
                <a:solidFill>
                  <a:prstClr val="black"/>
                </a:solidFill>
                <a:effectLst/>
                <a:uLnTx/>
                <a:uFillTx/>
                <a:latin typeface="Aptos" panose="020B0004020202020204"/>
                <a:ea typeface="+mn-ea"/>
                <a:cs typeface="+mn-cs"/>
              </a:rPr>
              <a:t>9-Implementar el 100% del programa de capacitación, formación y entrenamiento al personal uniformado de la Unidad Administrativa Cuerpo Oficial de Bomberos de Bogotá.</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dirty="0">
              <a:ln>
                <a:noFill/>
              </a:ln>
              <a:solidFill>
                <a:prstClr val="black"/>
              </a:solidFill>
              <a:effectLst/>
              <a:uLnTx/>
              <a:uFillTx/>
              <a:latin typeface="Aptos" panose="020B0004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rPr>
              <a:t>Responsable: Subdirección Gestión Humana.</a:t>
            </a:r>
          </a:p>
        </p:txBody>
      </p:sp>
      <p:sp>
        <p:nvSpPr>
          <p:cNvPr id="5" name="CuadroTexto 4">
            <a:extLst>
              <a:ext uri="{FF2B5EF4-FFF2-40B4-BE49-F238E27FC236}">
                <a16:creationId xmlns:a16="http://schemas.microsoft.com/office/drawing/2014/main" id="{73CF3343-245E-0C5C-97C1-6853957F7F03}"/>
              </a:ext>
            </a:extLst>
          </p:cNvPr>
          <p:cNvSpPr txBox="1"/>
          <p:nvPr/>
        </p:nvSpPr>
        <p:spPr>
          <a:xfrm>
            <a:off x="1045809" y="2665644"/>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rPr>
              <a:t>100%</a:t>
            </a:r>
          </a:p>
        </p:txBody>
      </p:sp>
      <p:sp>
        <p:nvSpPr>
          <p:cNvPr id="6" name="Rectángulo 5">
            <a:extLst>
              <a:ext uri="{FF2B5EF4-FFF2-40B4-BE49-F238E27FC236}">
                <a16:creationId xmlns:a16="http://schemas.microsoft.com/office/drawing/2014/main" id="{5AB49092-B08E-12A7-3CB2-D205C6E21F34}"/>
              </a:ext>
            </a:extLst>
          </p:cNvPr>
          <p:cNvSpPr/>
          <p:nvPr/>
        </p:nvSpPr>
        <p:spPr>
          <a:xfrm>
            <a:off x="858417" y="2755640"/>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7" name="CuadroTexto 6">
            <a:extLst>
              <a:ext uri="{FF2B5EF4-FFF2-40B4-BE49-F238E27FC236}">
                <a16:creationId xmlns:a16="http://schemas.microsoft.com/office/drawing/2014/main" id="{5C304F71-A578-CAC3-36F1-D777676D219E}"/>
              </a:ext>
            </a:extLst>
          </p:cNvPr>
          <p:cNvSpPr txBox="1"/>
          <p:nvPr/>
        </p:nvSpPr>
        <p:spPr>
          <a:xfrm>
            <a:off x="1045809" y="3318787"/>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Avance: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rPr>
              <a:t>100%</a:t>
            </a:r>
          </a:p>
        </p:txBody>
      </p:sp>
      <p:sp>
        <p:nvSpPr>
          <p:cNvPr id="8" name="Rectángulo 7">
            <a:extLst>
              <a:ext uri="{FF2B5EF4-FFF2-40B4-BE49-F238E27FC236}">
                <a16:creationId xmlns:a16="http://schemas.microsoft.com/office/drawing/2014/main" id="{68B2AFC8-8E2E-D5A0-3BAB-5BDA78F16C27}"/>
              </a:ext>
            </a:extLst>
          </p:cNvPr>
          <p:cNvSpPr/>
          <p:nvPr/>
        </p:nvSpPr>
        <p:spPr>
          <a:xfrm>
            <a:off x="858417" y="3408783"/>
            <a:ext cx="205274" cy="205274"/>
          </a:xfrm>
          <a:prstGeom prst="rect">
            <a:avLst/>
          </a:prstGeom>
          <a:solidFill>
            <a:srgbClr val="0070C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9" name="CuadroTexto 8">
            <a:extLst>
              <a:ext uri="{FF2B5EF4-FFF2-40B4-BE49-F238E27FC236}">
                <a16:creationId xmlns:a16="http://schemas.microsoft.com/office/drawing/2014/main" id="{D7413979-4653-82AA-04C2-35E4F2A489EC}"/>
              </a:ext>
            </a:extLst>
          </p:cNvPr>
          <p:cNvSpPr txBox="1"/>
          <p:nvPr/>
        </p:nvSpPr>
        <p:spPr>
          <a:xfrm>
            <a:off x="583215" y="2331415"/>
            <a:ext cx="171294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Meta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0" name="CuadroTexto 9">
            <a:extLst>
              <a:ext uri="{FF2B5EF4-FFF2-40B4-BE49-F238E27FC236}">
                <a16:creationId xmlns:a16="http://schemas.microsoft.com/office/drawing/2014/main" id="{89C44900-81A6-7988-56FD-BFD444ED4C39}"/>
              </a:ext>
            </a:extLst>
          </p:cNvPr>
          <p:cNvSpPr txBox="1"/>
          <p:nvPr/>
        </p:nvSpPr>
        <p:spPr>
          <a:xfrm>
            <a:off x="1620416" y="4931148"/>
            <a:ext cx="354485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Apropiación: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$ 4.532.590.117</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1" name="CuadroTexto 10">
            <a:extLst>
              <a:ext uri="{FF2B5EF4-FFF2-40B4-BE49-F238E27FC236}">
                <a16:creationId xmlns:a16="http://schemas.microsoft.com/office/drawing/2014/main" id="{46CA799F-6EA7-3C3D-60E3-EFFF8B991CCB}"/>
              </a:ext>
            </a:extLst>
          </p:cNvPr>
          <p:cNvSpPr txBox="1"/>
          <p:nvPr/>
        </p:nvSpPr>
        <p:spPr>
          <a:xfrm>
            <a:off x="509690" y="4604079"/>
            <a:ext cx="248738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Presupuesto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2" name="CuadroTexto 11">
            <a:extLst>
              <a:ext uri="{FF2B5EF4-FFF2-40B4-BE49-F238E27FC236}">
                <a16:creationId xmlns:a16="http://schemas.microsoft.com/office/drawing/2014/main" id="{8934276A-14C6-BAFD-F644-29BF83BD34DC}"/>
              </a:ext>
            </a:extLst>
          </p:cNvPr>
          <p:cNvSpPr txBox="1"/>
          <p:nvPr/>
        </p:nvSpPr>
        <p:spPr>
          <a:xfrm>
            <a:off x="1417477" y="5332877"/>
            <a:ext cx="3414224"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Compromisos: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$ 4.532.590.117</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3" name="CuadroTexto 12">
            <a:extLst>
              <a:ext uri="{FF2B5EF4-FFF2-40B4-BE49-F238E27FC236}">
                <a16:creationId xmlns:a16="http://schemas.microsoft.com/office/drawing/2014/main" id="{DDD99912-C8B7-DC09-0E53-D632361E6D4D}"/>
              </a:ext>
            </a:extLst>
          </p:cNvPr>
          <p:cNvSpPr txBox="1"/>
          <p:nvPr/>
        </p:nvSpPr>
        <p:spPr>
          <a:xfrm>
            <a:off x="2137490" y="5648462"/>
            <a:ext cx="3003677"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Giros: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$ 3.869.595.812</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4" name="CuadroTexto 13">
            <a:extLst>
              <a:ext uri="{FF2B5EF4-FFF2-40B4-BE49-F238E27FC236}">
                <a16:creationId xmlns:a16="http://schemas.microsoft.com/office/drawing/2014/main" id="{8234E024-EE7A-A0BB-9AA2-13944DF5B69E}"/>
              </a:ext>
            </a:extLst>
          </p:cNvPr>
          <p:cNvSpPr txBox="1"/>
          <p:nvPr/>
        </p:nvSpPr>
        <p:spPr>
          <a:xfrm>
            <a:off x="5953439" y="823458"/>
            <a:ext cx="5367433"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prstClr val="black"/>
                </a:solidFill>
                <a:effectLst/>
                <a:uLnTx/>
                <a:uFillTx/>
                <a:latin typeface="Aptos" panose="020B0004020202020204"/>
                <a:ea typeface="+mn-ea"/>
                <a:cs typeface="+mn-cs"/>
              </a:rPr>
              <a:t>10-Realizar 2 documentos de lineamientos técnicos para la construcción de estaciones de bomberos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rPr>
              <a:t>Responsable: Subdirección Corporativa.</a:t>
            </a:r>
          </a:p>
        </p:txBody>
      </p:sp>
      <p:sp>
        <p:nvSpPr>
          <p:cNvPr id="15" name="CuadroTexto 14">
            <a:extLst>
              <a:ext uri="{FF2B5EF4-FFF2-40B4-BE49-F238E27FC236}">
                <a16:creationId xmlns:a16="http://schemas.microsoft.com/office/drawing/2014/main" id="{F62A3280-BFE4-A7C6-5376-4CE8018740BE}"/>
              </a:ext>
            </a:extLst>
          </p:cNvPr>
          <p:cNvSpPr txBox="1"/>
          <p:nvPr/>
        </p:nvSpPr>
        <p:spPr>
          <a:xfrm>
            <a:off x="7110707" y="5082272"/>
            <a:ext cx="3208950"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Apropiación: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$ 752.550.295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6" name="CuadroTexto 15">
            <a:extLst>
              <a:ext uri="{FF2B5EF4-FFF2-40B4-BE49-F238E27FC236}">
                <a16:creationId xmlns:a16="http://schemas.microsoft.com/office/drawing/2014/main" id="{3E0A1EDD-D8DB-1D83-799D-BB42F9F19576}"/>
              </a:ext>
            </a:extLst>
          </p:cNvPr>
          <p:cNvSpPr txBox="1"/>
          <p:nvPr/>
        </p:nvSpPr>
        <p:spPr>
          <a:xfrm>
            <a:off x="5863515" y="4665893"/>
            <a:ext cx="248738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Presupuesto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7" name="CuadroTexto 16">
            <a:extLst>
              <a:ext uri="{FF2B5EF4-FFF2-40B4-BE49-F238E27FC236}">
                <a16:creationId xmlns:a16="http://schemas.microsoft.com/office/drawing/2014/main" id="{DB6E901D-FED5-1E3F-E81B-40DDC63747B8}"/>
              </a:ext>
            </a:extLst>
          </p:cNvPr>
          <p:cNvSpPr txBox="1"/>
          <p:nvPr/>
        </p:nvSpPr>
        <p:spPr>
          <a:xfrm>
            <a:off x="6886772" y="5455497"/>
            <a:ext cx="3414224"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Compromisos: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$ 752.550.295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8" name="CuadroTexto 17">
            <a:extLst>
              <a:ext uri="{FF2B5EF4-FFF2-40B4-BE49-F238E27FC236}">
                <a16:creationId xmlns:a16="http://schemas.microsoft.com/office/drawing/2014/main" id="{B9AA2453-2217-01D8-6107-787DDC03F3BE}"/>
              </a:ext>
            </a:extLst>
          </p:cNvPr>
          <p:cNvSpPr txBox="1"/>
          <p:nvPr/>
        </p:nvSpPr>
        <p:spPr>
          <a:xfrm>
            <a:off x="7810503" y="5828722"/>
            <a:ext cx="3003677"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Giros: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$ 96.454.246</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0" name="CuadroTexto 19">
            <a:extLst>
              <a:ext uri="{FF2B5EF4-FFF2-40B4-BE49-F238E27FC236}">
                <a16:creationId xmlns:a16="http://schemas.microsoft.com/office/drawing/2014/main" id="{FC345BE7-FEFF-6391-F012-236D9A333D0E}"/>
              </a:ext>
            </a:extLst>
          </p:cNvPr>
          <p:cNvSpPr txBox="1"/>
          <p:nvPr/>
        </p:nvSpPr>
        <p:spPr>
          <a:xfrm>
            <a:off x="6620752" y="2665644"/>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1,06</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1" name="Rectángulo 20">
            <a:extLst>
              <a:ext uri="{FF2B5EF4-FFF2-40B4-BE49-F238E27FC236}">
                <a16:creationId xmlns:a16="http://schemas.microsoft.com/office/drawing/2014/main" id="{CB1330E8-F8BB-3982-65E4-4016CA2DBF18}"/>
              </a:ext>
            </a:extLst>
          </p:cNvPr>
          <p:cNvSpPr/>
          <p:nvPr/>
        </p:nvSpPr>
        <p:spPr>
          <a:xfrm>
            <a:off x="6395194" y="2770783"/>
            <a:ext cx="205273" cy="174987"/>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22" name="CuadroTexto 21">
            <a:extLst>
              <a:ext uri="{FF2B5EF4-FFF2-40B4-BE49-F238E27FC236}">
                <a16:creationId xmlns:a16="http://schemas.microsoft.com/office/drawing/2014/main" id="{6C3012D4-0879-2E98-251C-D387FDA89FE6}"/>
              </a:ext>
            </a:extLst>
          </p:cNvPr>
          <p:cNvSpPr txBox="1"/>
          <p:nvPr/>
        </p:nvSpPr>
        <p:spPr>
          <a:xfrm>
            <a:off x="9032033" y="2706079"/>
            <a:ext cx="1567544"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600" b="1" i="0" u="none" strike="noStrike" kern="1200" cap="none" spc="0" normalizeH="0" baseline="0" noProof="0" dirty="0">
                <a:ln>
                  <a:noFill/>
                </a:ln>
                <a:solidFill>
                  <a:prstClr val="white"/>
                </a:solidFill>
                <a:effectLst/>
                <a:uLnTx/>
                <a:uFillTx/>
                <a:latin typeface="Aptos" panose="020B0004020202020204"/>
                <a:ea typeface="+mn-ea"/>
                <a:cs typeface="+mn-cs"/>
              </a:rPr>
              <a:t>21%0,48</a:t>
            </a:r>
            <a:endParaRPr kumimoji="0" lang="es-CO" sz="3600" b="0" i="0" u="none" strike="noStrike" kern="1200" cap="none" spc="0" normalizeH="0" baseline="0" noProof="0" dirty="0">
              <a:ln>
                <a:noFill/>
              </a:ln>
              <a:solidFill>
                <a:prstClr val="white"/>
              </a:solidFill>
              <a:effectLst/>
              <a:uLnTx/>
              <a:uFillTx/>
              <a:latin typeface="Aptos" panose="020B0004020202020204"/>
              <a:ea typeface="+mn-ea"/>
              <a:cs typeface="+mn-cs"/>
            </a:endParaRPr>
          </a:p>
        </p:txBody>
      </p:sp>
      <p:sp>
        <p:nvSpPr>
          <p:cNvPr id="23" name="CuadroTexto 22">
            <a:extLst>
              <a:ext uri="{FF2B5EF4-FFF2-40B4-BE49-F238E27FC236}">
                <a16:creationId xmlns:a16="http://schemas.microsoft.com/office/drawing/2014/main" id="{44CCF9DC-3219-527B-DB80-8F1C5DD08CFE}"/>
              </a:ext>
            </a:extLst>
          </p:cNvPr>
          <p:cNvSpPr txBox="1"/>
          <p:nvPr/>
        </p:nvSpPr>
        <p:spPr>
          <a:xfrm>
            <a:off x="6620752" y="3307368"/>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Avance: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1,06</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4" name="Rectángulo 23">
            <a:extLst>
              <a:ext uri="{FF2B5EF4-FFF2-40B4-BE49-F238E27FC236}">
                <a16:creationId xmlns:a16="http://schemas.microsoft.com/office/drawing/2014/main" id="{213AB2A5-4016-226A-282D-010780D62AE9}"/>
              </a:ext>
            </a:extLst>
          </p:cNvPr>
          <p:cNvSpPr/>
          <p:nvPr/>
        </p:nvSpPr>
        <p:spPr>
          <a:xfrm>
            <a:off x="6407745" y="3384483"/>
            <a:ext cx="205274" cy="205274"/>
          </a:xfrm>
          <a:prstGeom prst="rect">
            <a:avLst/>
          </a:prstGeom>
          <a:solidFill>
            <a:srgbClr val="0070C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25" name="CuadroTexto 24">
            <a:extLst>
              <a:ext uri="{FF2B5EF4-FFF2-40B4-BE49-F238E27FC236}">
                <a16:creationId xmlns:a16="http://schemas.microsoft.com/office/drawing/2014/main" id="{EA1871A1-6819-DC87-57FB-F9FBBA170E16}"/>
              </a:ext>
            </a:extLst>
          </p:cNvPr>
          <p:cNvSpPr txBox="1"/>
          <p:nvPr/>
        </p:nvSpPr>
        <p:spPr>
          <a:xfrm>
            <a:off x="6208155" y="2335872"/>
            <a:ext cx="171294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Meta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cxnSp>
        <p:nvCxnSpPr>
          <p:cNvPr id="26" name="Conector recto 25">
            <a:extLst>
              <a:ext uri="{FF2B5EF4-FFF2-40B4-BE49-F238E27FC236}">
                <a16:creationId xmlns:a16="http://schemas.microsoft.com/office/drawing/2014/main" id="{169046B2-E52D-9934-A3EC-4C3E5EBECB91}"/>
              </a:ext>
            </a:extLst>
          </p:cNvPr>
          <p:cNvCxnSpPr>
            <a:cxnSpLocks/>
          </p:cNvCxnSpPr>
          <p:nvPr/>
        </p:nvCxnSpPr>
        <p:spPr>
          <a:xfrm>
            <a:off x="5775650" y="918130"/>
            <a:ext cx="0" cy="5414937"/>
          </a:xfrm>
          <a:prstGeom prst="line">
            <a:avLst/>
          </a:prstGeom>
          <a:ln w="28575"/>
        </p:spPr>
        <p:style>
          <a:lnRef idx="2">
            <a:schemeClr val="accent1"/>
          </a:lnRef>
          <a:fillRef idx="0">
            <a:schemeClr val="accent1"/>
          </a:fillRef>
          <a:effectRef idx="1">
            <a:schemeClr val="accent1"/>
          </a:effectRef>
          <a:fontRef idx="minor">
            <a:schemeClr val="tx1"/>
          </a:fontRef>
        </p:style>
      </p:cxnSp>
      <p:graphicFrame>
        <p:nvGraphicFramePr>
          <p:cNvPr id="29" name="Gráfico 28">
            <a:extLst>
              <a:ext uri="{FF2B5EF4-FFF2-40B4-BE49-F238E27FC236}">
                <a16:creationId xmlns:a16="http://schemas.microsoft.com/office/drawing/2014/main" id="{D1AFD6D6-4E15-D74D-AEA1-347467E4EA07}"/>
              </a:ext>
            </a:extLst>
          </p:cNvPr>
          <p:cNvGraphicFramePr>
            <a:graphicFrameLocks/>
          </p:cNvGraphicFramePr>
          <p:nvPr/>
        </p:nvGraphicFramePr>
        <p:xfrm>
          <a:off x="2417296" y="2384956"/>
          <a:ext cx="2925850" cy="20688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Gráfico 29">
            <a:extLst>
              <a:ext uri="{FF2B5EF4-FFF2-40B4-BE49-F238E27FC236}">
                <a16:creationId xmlns:a16="http://schemas.microsoft.com/office/drawing/2014/main" id="{EEE8E2E0-AE46-B6EE-E9AE-FE2F65553A25}"/>
              </a:ext>
            </a:extLst>
          </p:cNvPr>
          <p:cNvGraphicFramePr>
            <a:graphicFrameLocks/>
          </p:cNvGraphicFramePr>
          <p:nvPr/>
        </p:nvGraphicFramePr>
        <p:xfrm>
          <a:off x="8156063" y="2212732"/>
          <a:ext cx="3237282" cy="21636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Tabla 30">
            <a:extLst>
              <a:ext uri="{FF2B5EF4-FFF2-40B4-BE49-F238E27FC236}">
                <a16:creationId xmlns:a16="http://schemas.microsoft.com/office/drawing/2014/main" id="{2861E0E6-9C77-F831-CBD1-E88B54BB3098}"/>
              </a:ext>
            </a:extLst>
          </p:cNvPr>
          <p:cNvGraphicFramePr>
            <a:graphicFrameLocks noGrp="1"/>
          </p:cNvGraphicFramePr>
          <p:nvPr/>
        </p:nvGraphicFramePr>
        <p:xfrm>
          <a:off x="1229150" y="6316092"/>
          <a:ext cx="9268729" cy="518160"/>
        </p:xfrm>
        <a:graphic>
          <a:graphicData uri="http://schemas.openxmlformats.org/drawingml/2006/table">
            <a:tbl>
              <a:tblPr firstRow="1" bandRow="1">
                <a:tableStyleId>{5C22544A-7EE6-4342-B048-85BDC9FD1C3A}</a:tableStyleId>
              </a:tblPr>
              <a:tblGrid>
                <a:gridCol w="4525182">
                  <a:extLst>
                    <a:ext uri="{9D8B030D-6E8A-4147-A177-3AD203B41FA5}">
                      <a16:colId xmlns:a16="http://schemas.microsoft.com/office/drawing/2014/main" val="2814354756"/>
                    </a:ext>
                  </a:extLst>
                </a:gridCol>
                <a:gridCol w="4743547">
                  <a:extLst>
                    <a:ext uri="{9D8B030D-6E8A-4147-A177-3AD203B41FA5}">
                      <a16:colId xmlns:a16="http://schemas.microsoft.com/office/drawing/2014/main" val="1557970858"/>
                    </a:ext>
                  </a:extLst>
                </a:gridCol>
              </a:tblGrid>
              <a:tr h="0">
                <a:tc>
                  <a:txBody>
                    <a:bodyPr/>
                    <a:lstStyle/>
                    <a:p>
                      <a:pPr algn="ctr"/>
                      <a:r>
                        <a:rPr lang="es-MX" sz="1100" dirty="0"/>
                        <a:t>Bogdata</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s-MX" sz="1100" dirty="0"/>
                        <a:t>Segplan </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245861610"/>
                  </a:ext>
                </a:extLst>
              </a:tr>
              <a:tr h="200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00" dirty="0"/>
                        <a:t>Fuente de información Financiera (Corte 31 de diciembre)</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MX" sz="1100" dirty="0"/>
                        <a:t>Información de Metas (Corte 31 de diciembre) </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3064589"/>
                  </a:ext>
                </a:extLst>
              </a:tr>
            </a:tbl>
          </a:graphicData>
        </a:graphic>
      </p:graphicFrame>
    </p:spTree>
    <p:extLst>
      <p:ext uri="{BB962C8B-B14F-4D97-AF65-F5344CB8AC3E}">
        <p14:creationId xmlns:p14="http://schemas.microsoft.com/office/powerpoint/2010/main" val="3230481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266C8A3D-2238-C8DE-DF52-EB7064520175}"/>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916D16A5-3391-943A-C4EA-BD269DB78614}"/>
              </a:ext>
            </a:extLst>
          </p:cNvPr>
          <p:cNvSpPr/>
          <p:nvPr/>
        </p:nvSpPr>
        <p:spPr>
          <a:xfrm>
            <a:off x="600530" y="48452"/>
            <a:ext cx="9414083" cy="830997"/>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dirty="0">
                <a:ln>
                  <a:noFill/>
                </a:ln>
                <a:solidFill>
                  <a:prstClr val="black"/>
                </a:solidFill>
                <a:effectLst/>
                <a:uLnTx/>
                <a:uFillTx/>
                <a:latin typeface="Aptos ExtraBold"/>
                <a:ea typeface="+mn-ea"/>
                <a:cs typeface="+mn-cs"/>
              </a:rPr>
              <a:t>P.I. 8173 </a:t>
            </a:r>
            <a:r>
              <a:rPr kumimoji="0" lang="es-MX" sz="2400" b="1" i="0" u="none" strike="noStrike" kern="1200" cap="none" spc="0" normalizeH="0" baseline="0" noProof="0" dirty="0">
                <a:ln>
                  <a:noFill/>
                </a:ln>
                <a:solidFill>
                  <a:prstClr val="black">
                    <a:lumMod val="75000"/>
                    <a:lumOff val="25000"/>
                  </a:prstClr>
                </a:solidFill>
                <a:effectLst/>
                <a:uLnTx/>
                <a:uFillTx/>
                <a:latin typeface="Aptos ExtraBold"/>
                <a:ea typeface="+mn-ea"/>
                <a:cs typeface="+mn-cs"/>
              </a:rPr>
              <a:t>Modernización de las capacidades del Cuerpo Oficial de Bomberos Bogotá D.C.</a:t>
            </a:r>
          </a:p>
        </p:txBody>
      </p:sp>
      <p:sp>
        <p:nvSpPr>
          <p:cNvPr id="3" name="CuadroTexto 14">
            <a:extLst>
              <a:ext uri="{FF2B5EF4-FFF2-40B4-BE49-F238E27FC236}">
                <a16:creationId xmlns:a16="http://schemas.microsoft.com/office/drawing/2014/main" id="{B2749907-6322-F507-10FE-2D868AA25FCF}"/>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 </a:t>
            </a:r>
          </a:p>
        </p:txBody>
      </p:sp>
      <p:sp>
        <p:nvSpPr>
          <p:cNvPr id="4" name="CuadroTexto 3">
            <a:extLst>
              <a:ext uri="{FF2B5EF4-FFF2-40B4-BE49-F238E27FC236}">
                <a16:creationId xmlns:a16="http://schemas.microsoft.com/office/drawing/2014/main" id="{EC414CE9-AC7B-F74F-61F0-02041B083130}"/>
              </a:ext>
            </a:extLst>
          </p:cNvPr>
          <p:cNvSpPr txBox="1"/>
          <p:nvPr/>
        </p:nvSpPr>
        <p:spPr>
          <a:xfrm>
            <a:off x="320352" y="834538"/>
            <a:ext cx="5367433" cy="83099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11- </a:t>
            </a:r>
            <a:r>
              <a:rPr kumimoji="0" lang="es-ES" sz="1600" b="0" i="0" u="none" strike="noStrike" kern="1200" cap="none" spc="0" normalizeH="0" baseline="0" noProof="0" dirty="0">
                <a:ln>
                  <a:noFill/>
                </a:ln>
                <a:solidFill>
                  <a:prstClr val="black"/>
                </a:solidFill>
                <a:effectLst/>
                <a:uLnTx/>
                <a:uFillTx/>
                <a:latin typeface="Aptos" panose="020B0004020202020204"/>
                <a:ea typeface="+mn-ea"/>
                <a:cs typeface="+mn-cs"/>
              </a:rPr>
              <a:t>Gestionar el 100% de las necesidades de bienes y servicios a la infraestructura en funcionamiento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rPr>
              <a:t>Responsable: Subdirección Gestión Humana.</a:t>
            </a:r>
          </a:p>
        </p:txBody>
      </p:sp>
      <p:sp>
        <p:nvSpPr>
          <p:cNvPr id="5" name="CuadroTexto 4">
            <a:extLst>
              <a:ext uri="{FF2B5EF4-FFF2-40B4-BE49-F238E27FC236}">
                <a16:creationId xmlns:a16="http://schemas.microsoft.com/office/drawing/2014/main" id="{EE43EA17-DACF-A6D2-E9F0-00A0D2B2EEF0}"/>
              </a:ext>
            </a:extLst>
          </p:cNvPr>
          <p:cNvSpPr txBox="1"/>
          <p:nvPr/>
        </p:nvSpPr>
        <p:spPr>
          <a:xfrm>
            <a:off x="1045809" y="2665644"/>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rPr>
              <a:t>100%</a:t>
            </a:r>
          </a:p>
        </p:txBody>
      </p:sp>
      <p:sp>
        <p:nvSpPr>
          <p:cNvPr id="6" name="Rectángulo 5">
            <a:extLst>
              <a:ext uri="{FF2B5EF4-FFF2-40B4-BE49-F238E27FC236}">
                <a16:creationId xmlns:a16="http://schemas.microsoft.com/office/drawing/2014/main" id="{75092AC0-9528-F3F4-CEB7-0004269B62E2}"/>
              </a:ext>
            </a:extLst>
          </p:cNvPr>
          <p:cNvSpPr/>
          <p:nvPr/>
        </p:nvSpPr>
        <p:spPr>
          <a:xfrm>
            <a:off x="858417" y="2755640"/>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7" name="CuadroTexto 6">
            <a:extLst>
              <a:ext uri="{FF2B5EF4-FFF2-40B4-BE49-F238E27FC236}">
                <a16:creationId xmlns:a16="http://schemas.microsoft.com/office/drawing/2014/main" id="{492E05EC-8212-216E-18C5-8221C90A1272}"/>
              </a:ext>
            </a:extLst>
          </p:cNvPr>
          <p:cNvSpPr txBox="1"/>
          <p:nvPr/>
        </p:nvSpPr>
        <p:spPr>
          <a:xfrm>
            <a:off x="1045809" y="3318787"/>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Avance: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rPr>
              <a:t>100%</a:t>
            </a:r>
          </a:p>
        </p:txBody>
      </p:sp>
      <p:sp>
        <p:nvSpPr>
          <p:cNvPr id="8" name="Rectángulo 7">
            <a:extLst>
              <a:ext uri="{FF2B5EF4-FFF2-40B4-BE49-F238E27FC236}">
                <a16:creationId xmlns:a16="http://schemas.microsoft.com/office/drawing/2014/main" id="{ADCCE019-E62B-AE01-E63D-2051BA30B4C5}"/>
              </a:ext>
            </a:extLst>
          </p:cNvPr>
          <p:cNvSpPr/>
          <p:nvPr/>
        </p:nvSpPr>
        <p:spPr>
          <a:xfrm>
            <a:off x="858417" y="3408783"/>
            <a:ext cx="205274" cy="205274"/>
          </a:xfrm>
          <a:prstGeom prst="rect">
            <a:avLst/>
          </a:prstGeom>
          <a:solidFill>
            <a:srgbClr val="0070C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9" name="CuadroTexto 8">
            <a:extLst>
              <a:ext uri="{FF2B5EF4-FFF2-40B4-BE49-F238E27FC236}">
                <a16:creationId xmlns:a16="http://schemas.microsoft.com/office/drawing/2014/main" id="{16B5F114-50C4-B008-5C49-1B1C5E503312}"/>
              </a:ext>
            </a:extLst>
          </p:cNvPr>
          <p:cNvSpPr txBox="1"/>
          <p:nvPr/>
        </p:nvSpPr>
        <p:spPr>
          <a:xfrm>
            <a:off x="583215" y="2331415"/>
            <a:ext cx="171294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Meta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0" name="CuadroTexto 9">
            <a:extLst>
              <a:ext uri="{FF2B5EF4-FFF2-40B4-BE49-F238E27FC236}">
                <a16:creationId xmlns:a16="http://schemas.microsoft.com/office/drawing/2014/main" id="{D113B4D4-0E4E-C24F-89F4-179EA0548455}"/>
              </a:ext>
            </a:extLst>
          </p:cNvPr>
          <p:cNvSpPr txBox="1"/>
          <p:nvPr/>
        </p:nvSpPr>
        <p:spPr>
          <a:xfrm>
            <a:off x="1638053" y="5142858"/>
            <a:ext cx="354485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Apropiación: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$ 2.446.779.017</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1" name="CuadroTexto 10">
            <a:extLst>
              <a:ext uri="{FF2B5EF4-FFF2-40B4-BE49-F238E27FC236}">
                <a16:creationId xmlns:a16="http://schemas.microsoft.com/office/drawing/2014/main" id="{5929BE9D-2CEC-E4E8-5D19-FC4642FAF0C1}"/>
              </a:ext>
            </a:extLst>
          </p:cNvPr>
          <p:cNvSpPr txBox="1"/>
          <p:nvPr/>
        </p:nvSpPr>
        <p:spPr>
          <a:xfrm>
            <a:off x="580617" y="4846076"/>
            <a:ext cx="248738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Presupuesto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2" name="CuadroTexto 11">
            <a:extLst>
              <a:ext uri="{FF2B5EF4-FFF2-40B4-BE49-F238E27FC236}">
                <a16:creationId xmlns:a16="http://schemas.microsoft.com/office/drawing/2014/main" id="{A049D44C-B5A0-815D-28A8-4AF310BBA0D8}"/>
              </a:ext>
            </a:extLst>
          </p:cNvPr>
          <p:cNvSpPr txBox="1"/>
          <p:nvPr/>
        </p:nvSpPr>
        <p:spPr>
          <a:xfrm>
            <a:off x="1439686" y="5546727"/>
            <a:ext cx="3414224"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Compromisos: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$ 2.403.387.024</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3" name="CuadroTexto 12">
            <a:extLst>
              <a:ext uri="{FF2B5EF4-FFF2-40B4-BE49-F238E27FC236}">
                <a16:creationId xmlns:a16="http://schemas.microsoft.com/office/drawing/2014/main" id="{41624C42-DD27-9A7E-8CC0-D3357E5613B7}"/>
              </a:ext>
            </a:extLst>
          </p:cNvPr>
          <p:cNvSpPr txBox="1"/>
          <p:nvPr/>
        </p:nvSpPr>
        <p:spPr>
          <a:xfrm>
            <a:off x="2161592" y="5837672"/>
            <a:ext cx="3003677"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Giros: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$ 20.905.000</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22" name="CuadroTexto 21">
            <a:extLst>
              <a:ext uri="{FF2B5EF4-FFF2-40B4-BE49-F238E27FC236}">
                <a16:creationId xmlns:a16="http://schemas.microsoft.com/office/drawing/2014/main" id="{9BE86C02-2A07-B429-56E0-796F4F5E1AA7}"/>
              </a:ext>
            </a:extLst>
          </p:cNvPr>
          <p:cNvSpPr txBox="1"/>
          <p:nvPr/>
        </p:nvSpPr>
        <p:spPr>
          <a:xfrm>
            <a:off x="9032033" y="2706079"/>
            <a:ext cx="156754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600" b="1" i="0" u="none" strike="noStrike" kern="1200" cap="none" spc="0" normalizeH="0" baseline="0" noProof="0" dirty="0">
                <a:ln>
                  <a:noFill/>
                </a:ln>
                <a:solidFill>
                  <a:prstClr val="white"/>
                </a:solidFill>
                <a:effectLst/>
                <a:uLnTx/>
                <a:uFillTx/>
                <a:latin typeface="Aptos" panose="020B0004020202020204"/>
                <a:ea typeface="+mn-ea"/>
                <a:cs typeface="+mn-cs"/>
              </a:rPr>
              <a:t>21%</a:t>
            </a:r>
            <a:endParaRPr kumimoji="0" lang="es-CO" sz="3600" b="0" i="0" u="none" strike="noStrike" kern="1200" cap="none" spc="0" normalizeH="0" baseline="0" noProof="0" dirty="0">
              <a:ln>
                <a:noFill/>
              </a:ln>
              <a:solidFill>
                <a:prstClr val="white"/>
              </a:solidFill>
              <a:effectLst/>
              <a:uLnTx/>
              <a:uFillTx/>
              <a:latin typeface="Aptos" panose="020B0004020202020204"/>
              <a:ea typeface="+mn-ea"/>
              <a:cs typeface="+mn-cs"/>
            </a:endParaRPr>
          </a:p>
        </p:txBody>
      </p:sp>
      <p:cxnSp>
        <p:nvCxnSpPr>
          <p:cNvPr id="26" name="Conector recto 25">
            <a:extLst>
              <a:ext uri="{FF2B5EF4-FFF2-40B4-BE49-F238E27FC236}">
                <a16:creationId xmlns:a16="http://schemas.microsoft.com/office/drawing/2014/main" id="{2AC872EB-362A-FCF1-8995-0AF803CBD77F}"/>
              </a:ext>
            </a:extLst>
          </p:cNvPr>
          <p:cNvCxnSpPr>
            <a:cxnSpLocks/>
          </p:cNvCxnSpPr>
          <p:nvPr/>
        </p:nvCxnSpPr>
        <p:spPr>
          <a:xfrm>
            <a:off x="5802946" y="721531"/>
            <a:ext cx="0" cy="5414937"/>
          </a:xfrm>
          <a:prstGeom prst="line">
            <a:avLst/>
          </a:prstGeom>
          <a:ln w="28575"/>
        </p:spPr>
        <p:style>
          <a:lnRef idx="2">
            <a:schemeClr val="accent1"/>
          </a:lnRef>
          <a:fillRef idx="0">
            <a:schemeClr val="accent1"/>
          </a:fillRef>
          <a:effectRef idx="1">
            <a:schemeClr val="accent1"/>
          </a:effectRef>
          <a:fontRef idx="minor">
            <a:schemeClr val="tx1"/>
          </a:fontRef>
        </p:style>
      </p:cxnSp>
      <p:graphicFrame>
        <p:nvGraphicFramePr>
          <p:cNvPr id="14" name="Gráfico 13">
            <a:extLst>
              <a:ext uri="{FF2B5EF4-FFF2-40B4-BE49-F238E27FC236}">
                <a16:creationId xmlns:a16="http://schemas.microsoft.com/office/drawing/2014/main" id="{D8A60E45-0B9E-BCA5-3D7D-09365E455FD1}"/>
              </a:ext>
            </a:extLst>
          </p:cNvPr>
          <p:cNvGraphicFramePr>
            <a:graphicFrameLocks/>
          </p:cNvGraphicFramePr>
          <p:nvPr/>
        </p:nvGraphicFramePr>
        <p:xfrm>
          <a:off x="2447776" y="2191366"/>
          <a:ext cx="2925850" cy="20688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Tabla 14">
            <a:extLst>
              <a:ext uri="{FF2B5EF4-FFF2-40B4-BE49-F238E27FC236}">
                <a16:creationId xmlns:a16="http://schemas.microsoft.com/office/drawing/2014/main" id="{8CBB4A42-268B-4C19-1531-317B7B2A3C86}"/>
              </a:ext>
            </a:extLst>
          </p:cNvPr>
          <p:cNvGraphicFramePr>
            <a:graphicFrameLocks noGrp="1"/>
          </p:cNvGraphicFramePr>
          <p:nvPr/>
        </p:nvGraphicFramePr>
        <p:xfrm>
          <a:off x="1259017" y="6241541"/>
          <a:ext cx="9268729" cy="518160"/>
        </p:xfrm>
        <a:graphic>
          <a:graphicData uri="http://schemas.openxmlformats.org/drawingml/2006/table">
            <a:tbl>
              <a:tblPr firstRow="1" bandRow="1">
                <a:tableStyleId>{5C22544A-7EE6-4342-B048-85BDC9FD1C3A}</a:tableStyleId>
              </a:tblPr>
              <a:tblGrid>
                <a:gridCol w="4525182">
                  <a:extLst>
                    <a:ext uri="{9D8B030D-6E8A-4147-A177-3AD203B41FA5}">
                      <a16:colId xmlns:a16="http://schemas.microsoft.com/office/drawing/2014/main" val="2814354756"/>
                    </a:ext>
                  </a:extLst>
                </a:gridCol>
                <a:gridCol w="4743547">
                  <a:extLst>
                    <a:ext uri="{9D8B030D-6E8A-4147-A177-3AD203B41FA5}">
                      <a16:colId xmlns:a16="http://schemas.microsoft.com/office/drawing/2014/main" val="1557970858"/>
                    </a:ext>
                  </a:extLst>
                </a:gridCol>
              </a:tblGrid>
              <a:tr h="0">
                <a:tc>
                  <a:txBody>
                    <a:bodyPr/>
                    <a:lstStyle/>
                    <a:p>
                      <a:pPr algn="ctr"/>
                      <a:r>
                        <a:rPr lang="es-MX" sz="1100" dirty="0"/>
                        <a:t>Bogdata</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s-MX" sz="1100" dirty="0"/>
                        <a:t>Segplan </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245861610"/>
                  </a:ext>
                </a:extLst>
              </a:tr>
              <a:tr h="2009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00" dirty="0"/>
                        <a:t>Fuente de información Financiera (Corte 31 de diciembre)</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MX" sz="1100" dirty="0"/>
                        <a:t>Información de Metas (Corte 31 de diciembre) </a:t>
                      </a:r>
                      <a:endParaRPr lang="es-CO"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3064589"/>
                  </a:ext>
                </a:extLst>
              </a:tr>
            </a:tbl>
          </a:graphicData>
        </a:graphic>
      </p:graphicFrame>
    </p:spTree>
    <p:extLst>
      <p:ext uri="{BB962C8B-B14F-4D97-AF65-F5344CB8AC3E}">
        <p14:creationId xmlns:p14="http://schemas.microsoft.com/office/powerpoint/2010/main" val="3716648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29CCFB50-F1F6-D269-DC7D-5EBFCA98D06B}"/>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5891986E-9E0E-3308-3076-8ECA438B4CDC}"/>
              </a:ext>
            </a:extLst>
          </p:cNvPr>
          <p:cNvSpPr txBox="1"/>
          <p:nvPr/>
        </p:nvSpPr>
        <p:spPr>
          <a:xfrm>
            <a:off x="1056039" y="2793195"/>
            <a:ext cx="10796372"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800" b="1" i="0" u="none" strike="noStrike" kern="1200" cap="none" spc="0" normalizeH="0" baseline="0" noProof="0" dirty="0">
                <a:ln>
                  <a:noFill/>
                </a:ln>
                <a:solidFill>
                  <a:srgbClr val="D32D37"/>
                </a:solidFill>
                <a:effectLst/>
                <a:uLnTx/>
                <a:uFillTx/>
                <a:latin typeface="Aptos Black"/>
                <a:ea typeface="+mn-lt"/>
                <a:cs typeface="+mn-lt"/>
              </a:rPr>
              <a:t>Ejecución F</a:t>
            </a:r>
            <a:r>
              <a:rPr kumimoji="0" lang="es-ES" sz="4800" b="1" i="0" u="none" strike="noStrike" kern="1200" cap="none" spc="0" normalizeH="0" baseline="0" noProof="0" dirty="0" err="1">
                <a:ln>
                  <a:noFill/>
                </a:ln>
                <a:solidFill>
                  <a:srgbClr val="D32D37"/>
                </a:solidFill>
                <a:effectLst/>
                <a:uLnTx/>
                <a:uFillTx/>
                <a:latin typeface="Aptos Black"/>
                <a:ea typeface="+mn-lt"/>
                <a:cs typeface="+mn-lt"/>
              </a:rPr>
              <a:t>inanciera</a:t>
            </a:r>
            <a:r>
              <a:rPr kumimoji="0" lang="es-ES" sz="4800" b="1" i="0" u="none" strike="noStrike" kern="1200" cap="none" spc="0" normalizeH="0" baseline="0" noProof="0" dirty="0">
                <a:ln>
                  <a:noFill/>
                </a:ln>
                <a:solidFill>
                  <a:srgbClr val="D32D37"/>
                </a:solidFill>
                <a:effectLst/>
                <a:uLnTx/>
                <a:uFillTx/>
                <a:latin typeface="Aptos Black"/>
                <a:ea typeface="+mn-lt"/>
                <a:cs typeface="+mn-lt"/>
              </a:rPr>
              <a:t> Presupuesto  </a:t>
            </a:r>
            <a:r>
              <a:rPr kumimoji="0" lang="es-MX" sz="4800" b="1" i="0" u="none" strike="noStrike" kern="1200" cap="none" spc="0" normalizeH="0" baseline="0" noProof="0" dirty="0">
                <a:ln>
                  <a:noFill/>
                </a:ln>
                <a:solidFill>
                  <a:srgbClr val="D32D37"/>
                </a:solidFill>
                <a:effectLst/>
                <a:uLnTx/>
                <a:uFillTx/>
                <a:latin typeface="Aptos Black"/>
                <a:ea typeface="+mn-lt"/>
                <a:cs typeface="+mn-lt"/>
              </a:rPr>
              <a:t>de Inversión </a:t>
            </a:r>
          </a:p>
        </p:txBody>
      </p:sp>
    </p:spTree>
    <p:extLst>
      <p:ext uri="{BB962C8B-B14F-4D97-AF65-F5344CB8AC3E}">
        <p14:creationId xmlns:p14="http://schemas.microsoft.com/office/powerpoint/2010/main" val="3897869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028BE-348D-2CD8-75A8-BDC44C513914}"/>
            </a:ext>
          </a:extLst>
        </p:cNvPr>
        <p:cNvGrpSpPr/>
        <p:nvPr/>
      </p:nvGrpSpPr>
      <p:grpSpPr>
        <a:xfrm>
          <a:off x="0" y="0"/>
          <a:ext cx="0" cy="0"/>
          <a:chOff x="0" y="0"/>
          <a:chExt cx="0" cy="0"/>
        </a:xfrm>
      </p:grpSpPr>
      <p:sp>
        <p:nvSpPr>
          <p:cNvPr id="1034" name="Rectángulo 1033">
            <a:extLst>
              <a:ext uri="{FF2B5EF4-FFF2-40B4-BE49-F238E27FC236}">
                <a16:creationId xmlns:a16="http://schemas.microsoft.com/office/drawing/2014/main" id="{75C82613-B8AC-D0F1-B7E3-D2327EAFF250}"/>
              </a:ext>
            </a:extLst>
          </p:cNvPr>
          <p:cNvSpPr/>
          <p:nvPr/>
        </p:nvSpPr>
        <p:spPr>
          <a:xfrm>
            <a:off x="1349556" y="545558"/>
            <a:ext cx="1860176" cy="64633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solidFill>
                  <a:srgbClr val="E6D450"/>
                </a:solidFill>
                <a:effectLst/>
                <a:uLnTx/>
                <a:uFillTx/>
                <a:latin typeface="Aptos" panose="020B0004020202020204"/>
                <a:ea typeface="+mn-ea"/>
                <a:cs typeface="+mn-cs"/>
              </a:rPr>
              <a:t>$68.127</a:t>
            </a:r>
          </a:p>
        </p:txBody>
      </p:sp>
      <p:sp>
        <p:nvSpPr>
          <p:cNvPr id="1035" name="Rectángulo 1034">
            <a:extLst>
              <a:ext uri="{FF2B5EF4-FFF2-40B4-BE49-F238E27FC236}">
                <a16:creationId xmlns:a16="http://schemas.microsoft.com/office/drawing/2014/main" id="{571E06B0-D73C-16B1-3A52-1FD00F815496}"/>
              </a:ext>
            </a:extLst>
          </p:cNvPr>
          <p:cNvSpPr/>
          <p:nvPr/>
        </p:nvSpPr>
        <p:spPr>
          <a:xfrm>
            <a:off x="692743" y="-31852"/>
            <a:ext cx="9313024" cy="4616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solidFill>
                  <a:srgbClr val="002060"/>
                </a:solidFill>
                <a:effectLst/>
                <a:uLnTx/>
                <a:uFillTx/>
                <a:latin typeface="Aptos" panose="020B0004020202020204"/>
                <a:ea typeface="+mn-ea"/>
                <a:cs typeface="+mn-cs"/>
              </a:rPr>
              <a:t>Ejecución Presupuesto Vs Versión 21 PAA</a:t>
            </a:r>
          </a:p>
        </p:txBody>
      </p:sp>
      <p:sp>
        <p:nvSpPr>
          <p:cNvPr id="18" name="CuadroTexto 17">
            <a:extLst>
              <a:ext uri="{FF2B5EF4-FFF2-40B4-BE49-F238E27FC236}">
                <a16:creationId xmlns:a16="http://schemas.microsoft.com/office/drawing/2014/main" id="{ED022B2B-AB4E-B107-162C-18ABAE903490}"/>
              </a:ext>
            </a:extLst>
          </p:cNvPr>
          <p:cNvSpPr txBox="1"/>
          <p:nvPr/>
        </p:nvSpPr>
        <p:spPr>
          <a:xfrm>
            <a:off x="1092284" y="1128097"/>
            <a:ext cx="2340945"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200" b="1" i="0" u="none" strike="noStrike" kern="1200" cap="none" spc="0" normalizeH="0" baseline="0" noProof="0" dirty="0">
                <a:ln>
                  <a:noFill/>
                </a:ln>
                <a:solidFill>
                  <a:srgbClr val="002060"/>
                </a:solidFill>
                <a:effectLst/>
                <a:uLnTx/>
                <a:uFillTx/>
                <a:latin typeface="Aptos" panose="020B0004020202020204"/>
                <a:ea typeface="+mn-ea"/>
                <a:cs typeface="+mn-cs"/>
              </a:rPr>
              <a:t>PPTO.ASIGNADO </a:t>
            </a:r>
            <a:endParaRPr kumimoji="0" lang="es-CO" sz="2200" b="1" i="0" u="none" strike="noStrike" kern="1200" cap="none" spc="0" normalizeH="0" baseline="0" noProof="0" dirty="0">
              <a:ln>
                <a:noFill/>
              </a:ln>
              <a:solidFill>
                <a:srgbClr val="002060"/>
              </a:solidFill>
              <a:effectLst/>
              <a:uLnTx/>
              <a:uFillTx/>
              <a:latin typeface="Aptos" panose="020B0004020202020204"/>
              <a:ea typeface="+mn-ea"/>
              <a:cs typeface="+mn-cs"/>
            </a:endParaRPr>
          </a:p>
        </p:txBody>
      </p:sp>
      <p:sp>
        <p:nvSpPr>
          <p:cNvPr id="19" name="object 31">
            <a:extLst>
              <a:ext uri="{FF2B5EF4-FFF2-40B4-BE49-F238E27FC236}">
                <a16:creationId xmlns:a16="http://schemas.microsoft.com/office/drawing/2014/main" id="{F81CE135-045B-11B5-C36A-E95445308090}"/>
              </a:ext>
            </a:extLst>
          </p:cNvPr>
          <p:cNvSpPr/>
          <p:nvPr/>
        </p:nvSpPr>
        <p:spPr>
          <a:xfrm rot="10800000" flipH="1">
            <a:off x="6000386" y="1010401"/>
            <a:ext cx="407185" cy="894715"/>
          </a:xfrm>
          <a:custGeom>
            <a:avLst/>
            <a:gdLst/>
            <a:ahLst/>
            <a:cxnLst/>
            <a:rect l="l" t="t" r="r" b="b"/>
            <a:pathLst>
              <a:path w="320675" h="894714">
                <a:moveTo>
                  <a:pt x="309524" y="0"/>
                </a:moveTo>
                <a:lnTo>
                  <a:pt x="0" y="0"/>
                </a:lnTo>
                <a:lnTo>
                  <a:pt x="0" y="894511"/>
                </a:lnTo>
                <a:lnTo>
                  <a:pt x="320408" y="894511"/>
                </a:lnTo>
              </a:path>
            </a:pathLst>
          </a:custGeom>
          <a:noFill/>
          <a:ln w="12700">
            <a:solidFill>
              <a:srgbClr val="F2FB3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0B0004020202020204"/>
              <a:ea typeface="+mn-ea"/>
              <a:cs typeface="+mn-cs"/>
            </a:endParaRPr>
          </a:p>
        </p:txBody>
      </p:sp>
      <p:cxnSp>
        <p:nvCxnSpPr>
          <p:cNvPr id="4" name="Conector recto 3">
            <a:extLst>
              <a:ext uri="{FF2B5EF4-FFF2-40B4-BE49-F238E27FC236}">
                <a16:creationId xmlns:a16="http://schemas.microsoft.com/office/drawing/2014/main" id="{E97225D2-96DB-165E-FA4C-A2412C593027}"/>
              </a:ext>
            </a:extLst>
          </p:cNvPr>
          <p:cNvCxnSpPr>
            <a:cxnSpLocks/>
          </p:cNvCxnSpPr>
          <p:nvPr/>
        </p:nvCxnSpPr>
        <p:spPr>
          <a:xfrm>
            <a:off x="2339419" y="1652022"/>
            <a:ext cx="1013012" cy="0"/>
          </a:xfrm>
          <a:prstGeom prst="line">
            <a:avLst/>
          </a:prstGeom>
          <a:ln>
            <a:solidFill>
              <a:srgbClr val="F2FB3B"/>
            </a:solidFill>
          </a:ln>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6D9D9524-AFEE-F170-02D5-B885A5B8A071}"/>
              </a:ext>
            </a:extLst>
          </p:cNvPr>
          <p:cNvCxnSpPr>
            <a:cxnSpLocks/>
          </p:cNvCxnSpPr>
          <p:nvPr/>
        </p:nvCxnSpPr>
        <p:spPr>
          <a:xfrm>
            <a:off x="3330108" y="1112943"/>
            <a:ext cx="0" cy="753947"/>
          </a:xfrm>
          <a:prstGeom prst="line">
            <a:avLst/>
          </a:prstGeom>
          <a:ln>
            <a:solidFill>
              <a:srgbClr val="F2FB3B"/>
            </a:solidFill>
          </a:ln>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A82A944E-C97A-5DB9-CD3A-7A6169616EBA}"/>
              </a:ext>
            </a:extLst>
          </p:cNvPr>
          <p:cNvCxnSpPr>
            <a:cxnSpLocks/>
          </p:cNvCxnSpPr>
          <p:nvPr/>
        </p:nvCxnSpPr>
        <p:spPr>
          <a:xfrm>
            <a:off x="5221499" y="1432491"/>
            <a:ext cx="782566" cy="0"/>
          </a:xfrm>
          <a:prstGeom prst="line">
            <a:avLst/>
          </a:prstGeom>
          <a:ln>
            <a:solidFill>
              <a:srgbClr val="F2FB3B"/>
            </a:solidFill>
          </a:ln>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C5C02766-0ED3-3561-F14E-6DB9B949311B}"/>
              </a:ext>
            </a:extLst>
          </p:cNvPr>
          <p:cNvSpPr/>
          <p:nvPr/>
        </p:nvSpPr>
        <p:spPr>
          <a:xfrm>
            <a:off x="3312852" y="983963"/>
            <a:ext cx="2190454" cy="64633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solidFill>
                  <a:srgbClr val="E6D450"/>
                </a:solidFill>
                <a:effectLst/>
                <a:uLnTx/>
                <a:uFillTx/>
                <a:latin typeface="Aptos" panose="020B0004020202020204"/>
                <a:ea typeface="+mn-ea"/>
                <a:cs typeface="+mn-cs"/>
              </a:rPr>
              <a:t>$ 68.083</a:t>
            </a:r>
          </a:p>
        </p:txBody>
      </p:sp>
      <p:pic>
        <p:nvPicPr>
          <p:cNvPr id="3" name="Picture 2" descr="Cashback icon set, Return money, Cash back rebate, Financial services, money refund, return on investment, savings account, currency exchange. Mobile payment for purchases. line symbol. Vector.">
            <a:extLst>
              <a:ext uri="{FF2B5EF4-FFF2-40B4-BE49-F238E27FC236}">
                <a16:creationId xmlns:a16="http://schemas.microsoft.com/office/drawing/2014/main" id="{230D7943-58CB-6D0D-42A0-866DC3DD30C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367" t="11980" r="51336" b="12943"/>
          <a:stretch/>
        </p:blipFill>
        <p:spPr bwMode="auto">
          <a:xfrm>
            <a:off x="185253" y="544562"/>
            <a:ext cx="910585" cy="1356181"/>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F665963E-7334-CD54-8F1E-B07ABF013C34}"/>
              </a:ext>
            </a:extLst>
          </p:cNvPr>
          <p:cNvSpPr txBox="1"/>
          <p:nvPr/>
        </p:nvSpPr>
        <p:spPr>
          <a:xfrm>
            <a:off x="3549374" y="714742"/>
            <a:ext cx="1930530"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200" b="1" i="0" u="none" strike="noStrike" kern="1200" cap="none" spc="0" normalizeH="0" baseline="0" noProof="0" dirty="0">
                <a:ln/>
                <a:solidFill>
                  <a:srgbClr val="002060"/>
                </a:solidFill>
                <a:effectLst/>
                <a:uLnTx/>
                <a:uFillTx/>
                <a:latin typeface="Aptos" panose="020B0004020202020204"/>
                <a:ea typeface="+mn-ea"/>
                <a:cs typeface="+mn-cs"/>
              </a:rPr>
              <a:t>EJECUTADO</a:t>
            </a:r>
            <a:endParaRPr kumimoji="0" lang="es-CO" sz="2200" b="0" i="0" u="none" strike="noStrike" kern="1200" cap="none" spc="0" normalizeH="0" baseline="0" noProof="0" dirty="0">
              <a:ln>
                <a:noFill/>
              </a:ln>
              <a:solidFill>
                <a:srgbClr val="002060"/>
              </a:solidFill>
              <a:effectLst/>
              <a:uLnTx/>
              <a:uFillTx/>
              <a:latin typeface="Aptos" panose="020B0004020202020204"/>
              <a:ea typeface="+mn-ea"/>
              <a:cs typeface="+mn-cs"/>
            </a:endParaRPr>
          </a:p>
        </p:txBody>
      </p:sp>
      <p:sp>
        <p:nvSpPr>
          <p:cNvPr id="20" name="Rectángulo 19">
            <a:extLst>
              <a:ext uri="{FF2B5EF4-FFF2-40B4-BE49-F238E27FC236}">
                <a16:creationId xmlns:a16="http://schemas.microsoft.com/office/drawing/2014/main" id="{365C160B-51AC-42DE-1183-93F0F6D3530C}"/>
              </a:ext>
            </a:extLst>
          </p:cNvPr>
          <p:cNvSpPr/>
          <p:nvPr/>
        </p:nvSpPr>
        <p:spPr>
          <a:xfrm>
            <a:off x="6050869" y="950393"/>
            <a:ext cx="1696991" cy="830997"/>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800" b="1" i="0" u="none" strike="noStrike" kern="1200" cap="none" spc="0" normalizeH="0" baseline="0" noProof="0" dirty="0">
                <a:ln/>
                <a:solidFill>
                  <a:srgbClr val="E6D450"/>
                </a:solidFill>
                <a:effectLst/>
                <a:uLnTx/>
                <a:uFillTx/>
                <a:latin typeface="Aptos" panose="020B0004020202020204"/>
                <a:ea typeface="+mn-ea"/>
                <a:cs typeface="+mn-cs"/>
              </a:rPr>
              <a:t>99%</a:t>
            </a:r>
          </a:p>
        </p:txBody>
      </p:sp>
      <p:pic>
        <p:nvPicPr>
          <p:cNvPr id="15" name="Imagen 14">
            <a:extLst>
              <a:ext uri="{FF2B5EF4-FFF2-40B4-BE49-F238E27FC236}">
                <a16:creationId xmlns:a16="http://schemas.microsoft.com/office/drawing/2014/main" id="{C9D89630-1D3B-CC32-5CC5-72DCE0E98F39}"/>
              </a:ext>
            </a:extLst>
          </p:cNvPr>
          <p:cNvPicPr>
            <a:picLocks noChangeAspect="1"/>
          </p:cNvPicPr>
          <p:nvPr/>
        </p:nvPicPr>
        <p:blipFill>
          <a:blip r:embed="rId4"/>
          <a:stretch>
            <a:fillRect/>
          </a:stretch>
        </p:blipFill>
        <p:spPr>
          <a:xfrm>
            <a:off x="11033089" y="1"/>
            <a:ext cx="1105054" cy="6858000"/>
          </a:xfrm>
          <a:prstGeom prst="rect">
            <a:avLst/>
          </a:prstGeom>
        </p:spPr>
      </p:pic>
      <p:pic>
        <p:nvPicPr>
          <p:cNvPr id="14" name="Imagen 13">
            <a:extLst>
              <a:ext uri="{FF2B5EF4-FFF2-40B4-BE49-F238E27FC236}">
                <a16:creationId xmlns:a16="http://schemas.microsoft.com/office/drawing/2014/main" id="{862977FB-18E1-26D5-D785-759EC6663970}"/>
              </a:ext>
            </a:extLst>
          </p:cNvPr>
          <p:cNvPicPr>
            <a:picLocks noChangeAspect="1"/>
          </p:cNvPicPr>
          <p:nvPr/>
        </p:nvPicPr>
        <p:blipFill>
          <a:blip r:embed="rId5"/>
          <a:stretch>
            <a:fillRect/>
          </a:stretch>
        </p:blipFill>
        <p:spPr>
          <a:xfrm>
            <a:off x="4234442" y="5950506"/>
            <a:ext cx="3121051" cy="778931"/>
          </a:xfrm>
          <a:prstGeom prst="rect">
            <a:avLst/>
          </a:prstGeom>
        </p:spPr>
      </p:pic>
      <p:sp>
        <p:nvSpPr>
          <p:cNvPr id="2" name="CuadroTexto 1">
            <a:extLst>
              <a:ext uri="{FF2B5EF4-FFF2-40B4-BE49-F238E27FC236}">
                <a16:creationId xmlns:a16="http://schemas.microsoft.com/office/drawing/2014/main" id="{23F67EC0-62AA-F7FE-6CBB-A0B2A9B0FCBC}"/>
              </a:ext>
            </a:extLst>
          </p:cNvPr>
          <p:cNvSpPr txBox="1"/>
          <p:nvPr/>
        </p:nvSpPr>
        <p:spPr>
          <a:xfrm>
            <a:off x="6523741" y="578803"/>
            <a:ext cx="1014204"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200" b="1" i="0" u="none" strike="noStrike" kern="1200" cap="none" spc="0" normalizeH="0" baseline="0" noProof="0" dirty="0">
                <a:ln/>
                <a:solidFill>
                  <a:srgbClr val="002060"/>
                </a:solidFill>
                <a:effectLst/>
                <a:uLnTx/>
                <a:uFillTx/>
                <a:latin typeface="Aptos" panose="020B0004020202020204"/>
                <a:ea typeface="+mn-ea"/>
                <a:cs typeface="+mn-cs"/>
              </a:rPr>
              <a:t>2025</a:t>
            </a:r>
            <a:endParaRPr kumimoji="0" lang="es-CO" sz="2200" b="0" i="0" u="none" strike="noStrike" kern="1200" cap="none" spc="0" normalizeH="0" baseline="0" noProof="0" dirty="0">
              <a:ln>
                <a:noFill/>
              </a:ln>
              <a:solidFill>
                <a:srgbClr val="002060"/>
              </a:solidFill>
              <a:effectLst/>
              <a:uLnTx/>
              <a:uFillTx/>
              <a:latin typeface="Aptos" panose="020B0004020202020204"/>
              <a:ea typeface="+mn-ea"/>
              <a:cs typeface="+mn-cs"/>
            </a:endParaRPr>
          </a:p>
        </p:txBody>
      </p:sp>
      <p:pic>
        <p:nvPicPr>
          <p:cNvPr id="7" name="Imagen 6">
            <a:extLst>
              <a:ext uri="{FF2B5EF4-FFF2-40B4-BE49-F238E27FC236}">
                <a16:creationId xmlns:a16="http://schemas.microsoft.com/office/drawing/2014/main" id="{9B2F749E-147F-AE72-70C1-D3BEEC399E04}"/>
              </a:ext>
            </a:extLst>
          </p:cNvPr>
          <p:cNvPicPr>
            <a:picLocks noChangeAspect="1"/>
          </p:cNvPicPr>
          <p:nvPr/>
        </p:nvPicPr>
        <p:blipFill>
          <a:blip r:embed="rId6"/>
          <a:stretch>
            <a:fillRect/>
          </a:stretch>
        </p:blipFill>
        <p:spPr>
          <a:xfrm>
            <a:off x="640545" y="1982108"/>
            <a:ext cx="10500360" cy="3619500"/>
          </a:xfrm>
          <a:prstGeom prst="rect">
            <a:avLst/>
          </a:prstGeom>
        </p:spPr>
      </p:pic>
    </p:spTree>
    <p:extLst>
      <p:ext uri="{BB962C8B-B14F-4D97-AF65-F5344CB8AC3E}">
        <p14:creationId xmlns:p14="http://schemas.microsoft.com/office/powerpoint/2010/main" val="30085361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CF8DFFCB-CF95-09D1-B095-0C74F18E7DD3}"/>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7A6D7706-3959-4349-49A0-03662268E2A0}"/>
              </a:ext>
            </a:extLst>
          </p:cNvPr>
          <p:cNvSpPr txBox="1"/>
          <p:nvPr/>
        </p:nvSpPr>
        <p:spPr>
          <a:xfrm>
            <a:off x="709684" y="2503667"/>
            <a:ext cx="1138223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4800" b="1" i="0" u="none" strike="noStrike" kern="1200" cap="none" spc="0" normalizeH="0" baseline="0" noProof="0" dirty="0">
                <a:ln>
                  <a:noFill/>
                </a:ln>
                <a:solidFill>
                  <a:srgbClr val="D32D37"/>
                </a:solidFill>
                <a:effectLst/>
                <a:uLnTx/>
                <a:uFillTx/>
                <a:latin typeface="Aptos Black"/>
                <a:ea typeface="+mn-lt"/>
                <a:cs typeface="+mn-lt"/>
              </a:rPr>
              <a:t>Avance Metas Plan Distrital de Desarrollo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4800" b="1" i="0" u="none" strike="noStrike" kern="1200" cap="none" spc="0" normalizeH="0" baseline="0" noProof="0" dirty="0">
                <a:ln>
                  <a:noFill/>
                </a:ln>
                <a:solidFill>
                  <a:srgbClr val="D32D37"/>
                </a:solidFill>
                <a:effectLst/>
                <a:uLnTx/>
                <a:uFillTx/>
                <a:latin typeface="Aptos Black"/>
                <a:ea typeface="+mn-lt"/>
                <a:cs typeface="+mn-lt"/>
              </a:rPr>
              <a:t>2024 - 2027</a:t>
            </a:r>
          </a:p>
        </p:txBody>
      </p:sp>
    </p:spTree>
    <p:extLst>
      <p:ext uri="{BB962C8B-B14F-4D97-AF65-F5344CB8AC3E}">
        <p14:creationId xmlns:p14="http://schemas.microsoft.com/office/powerpoint/2010/main" val="1700769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n 22" descr="Portada Planes " title="Portada Planes ">
            <a:extLst>
              <a:ext uri="{FF2B5EF4-FFF2-40B4-BE49-F238E27FC236}">
                <a16:creationId xmlns:a16="http://schemas.microsoft.com/office/drawing/2014/main" id="{A2D18C68-4B4E-D553-7890-964236950338}"/>
              </a:ext>
            </a:extLst>
          </p:cNvPr>
          <p:cNvPicPr>
            <a:picLocks noChangeAspect="1"/>
          </p:cNvPicPr>
          <p:nvPr/>
        </p:nvPicPr>
        <p:blipFill rotWithShape="1">
          <a:blip r:embed="rId2" cstate="print">
            <a:alphaModFix amt="79000"/>
            <a:extLst>
              <a:ext uri="{28A0092B-C50C-407E-A947-70E740481C1C}">
                <a14:useLocalDpi xmlns:a14="http://schemas.microsoft.com/office/drawing/2010/main" val="0"/>
              </a:ext>
            </a:extLst>
          </a:blip>
          <a:srcRect t="2508" b="2508"/>
          <a:stretch/>
        </p:blipFill>
        <p:spPr>
          <a:xfrm>
            <a:off x="-42829" y="-366337"/>
            <a:ext cx="12231577" cy="6856833"/>
          </a:xfrm>
          <a:prstGeom prst="rect">
            <a:avLst/>
          </a:prstGeom>
          <a:solidFill>
            <a:schemeClr val="accent1"/>
          </a:solidFill>
          <a:ln>
            <a:noFill/>
          </a:ln>
          <a:effectLst>
            <a:softEdge rad="0"/>
          </a:effectLst>
        </p:spPr>
      </p:pic>
      <p:sp>
        <p:nvSpPr>
          <p:cNvPr id="24" name="Rectángulo 23" title="Portada Planes">
            <a:extLst>
              <a:ext uri="{FF2B5EF4-FFF2-40B4-BE49-F238E27FC236}">
                <a16:creationId xmlns:a16="http://schemas.microsoft.com/office/drawing/2014/main" id="{C13AA883-58A1-65E9-0261-0E17EF18C32D}"/>
              </a:ext>
            </a:extLst>
          </p:cNvPr>
          <p:cNvSpPr/>
          <p:nvPr/>
        </p:nvSpPr>
        <p:spPr>
          <a:xfrm>
            <a:off x="-39577" y="4211704"/>
            <a:ext cx="12231577" cy="2833138"/>
          </a:xfrm>
          <a:prstGeom prst="rect">
            <a:avLst/>
          </a:prstGeom>
          <a:gradFill>
            <a:gsLst>
              <a:gs pos="7000">
                <a:schemeClr val="bg1">
                  <a:alpha val="0"/>
                </a:schemeClr>
              </a:gs>
              <a:gs pos="28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97125" rtl="0" eaLnBrk="1" fontAlgn="auto" latinLnBrk="0" hangingPunct="1">
              <a:lnSpc>
                <a:spcPct val="100000"/>
              </a:lnSpc>
              <a:spcBef>
                <a:spcPts val="0"/>
              </a:spcBef>
              <a:spcAft>
                <a:spcPts val="0"/>
              </a:spcAft>
              <a:buClrTx/>
              <a:buSzTx/>
              <a:buFontTx/>
              <a:buNone/>
              <a:tabLst/>
              <a:defRPr/>
            </a:pPr>
            <a:endParaRPr kumimoji="0" lang="es-CO" sz="1977" b="0" i="0" u="none" strike="noStrike" kern="1200" cap="none" spc="0" normalizeH="0" baseline="0" noProof="0">
              <a:ln>
                <a:noFill/>
              </a:ln>
              <a:solidFill>
                <a:prstClr val="white"/>
              </a:solidFill>
              <a:effectLst/>
              <a:uLnTx/>
              <a:uFillTx/>
              <a:latin typeface="Calibri"/>
              <a:ea typeface="+mn-ea"/>
              <a:cs typeface="+mn-cs"/>
            </a:endParaRPr>
          </a:p>
        </p:txBody>
      </p:sp>
      <p:sp>
        <p:nvSpPr>
          <p:cNvPr id="25" name="Título 7">
            <a:extLst>
              <a:ext uri="{FF2B5EF4-FFF2-40B4-BE49-F238E27FC236}">
                <a16:creationId xmlns:a16="http://schemas.microsoft.com/office/drawing/2014/main" id="{B174D0BF-7977-4E95-7964-B4B48EE4CDFB}"/>
              </a:ext>
            </a:extLst>
          </p:cNvPr>
          <p:cNvSpPr txBox="1">
            <a:spLocks/>
          </p:cNvSpPr>
          <p:nvPr/>
        </p:nvSpPr>
        <p:spPr>
          <a:xfrm>
            <a:off x="1003999" y="5628273"/>
            <a:ext cx="9752682" cy="1007112"/>
          </a:xfrm>
          <a:prstGeom prst="rect">
            <a:avLst/>
          </a:prstGeom>
          <a:noFill/>
          <a:ln>
            <a:noFill/>
            <a:prstDash/>
          </a:ln>
          <a:effectLst/>
        </p:spPr>
        <p:txBody>
          <a:bodyPr rot="0" spcFirstLastPara="0" vertOverflow="overflow" horzOverflow="overflow" vert="horz" wrap="square" lIns="62334" tIns="31167" rIns="62334" bIns="31167" numCol="1" spcCol="0" rtlCol="0" fromWordArt="0" anchor="t" anchorCtr="0" forceAA="0" compatLnSpc="1">
            <a:prstTxWarp prst="textNoShape">
              <a:avLst/>
            </a:prstTxWarp>
            <a:spAutoFit/>
          </a:bodyPr>
          <a:lstStyle>
            <a:lvl1pPr algn="l" defTabSz="1341333" rtl="0" eaLnBrk="1" latinLnBrk="0" hangingPunct="1">
              <a:lnSpc>
                <a:spcPct val="90000"/>
              </a:lnSpc>
              <a:spcBef>
                <a:spcPct val="0"/>
              </a:spcBef>
              <a:buNone/>
              <a:defRPr sz="6454" kern="1200">
                <a:solidFill>
                  <a:schemeClr val="tx1"/>
                </a:solidFill>
                <a:latin typeface="+mj-lt"/>
                <a:ea typeface="+mj-ea"/>
                <a:cs typeface="+mj-cs"/>
              </a:defRPr>
            </a:lvl1pPr>
          </a:lstStyle>
          <a:p>
            <a:pPr marL="0" marR="0" lvl="0" indent="0" algn="ctr" defTabSz="623346" rtl="0" eaLnBrk="1" fontAlgn="auto" latinLnBrk="0" hangingPunct="1">
              <a:lnSpc>
                <a:spcPct val="90000"/>
              </a:lnSpc>
              <a:spcBef>
                <a:spcPts val="0"/>
              </a:spcBef>
              <a:spcAft>
                <a:spcPts val="0"/>
              </a:spcAft>
              <a:buClrTx/>
              <a:buSzTx/>
              <a:buFontTx/>
              <a:buNone/>
              <a:tabLst/>
              <a:defRPr/>
            </a:pPr>
            <a:r>
              <a:rPr kumimoji="0" lang="es-ES" sz="6817" b="0" i="0" u="none" strike="noStrike" kern="1200" cap="none" spc="0" normalizeH="0" baseline="0" noProof="0" dirty="0">
                <a:ln>
                  <a:noFill/>
                </a:ln>
                <a:solidFill>
                  <a:prstClr val="black"/>
                </a:solidFill>
                <a:effectLst/>
                <a:uLnTx/>
                <a:uFillTx/>
                <a:latin typeface="Impact" panose="020B0806030902050204" pitchFamily="34" charset="0"/>
                <a:ea typeface="+mj-ea"/>
                <a:cs typeface="+mj-cs"/>
              </a:rPr>
              <a:t>PEI 2024-2027</a:t>
            </a:r>
            <a:endParaRPr kumimoji="0" lang="es-CO" sz="6817" b="0" i="0" u="none" strike="noStrike" kern="1200" cap="none" spc="0" normalizeH="0" baseline="0" noProof="0" dirty="0">
              <a:ln>
                <a:noFill/>
              </a:ln>
              <a:solidFill>
                <a:prstClr val="black"/>
              </a:solidFill>
              <a:effectLst/>
              <a:uLnTx/>
              <a:uFillTx/>
              <a:latin typeface="Impact" panose="020B0806030902050204" pitchFamily="34" charset="0"/>
              <a:ea typeface="+mj-ea"/>
              <a:cs typeface="+mj-cs"/>
            </a:endParaRPr>
          </a:p>
        </p:txBody>
      </p:sp>
      <p:pic>
        <p:nvPicPr>
          <p:cNvPr id="26" name="Gráfico 25">
            <a:extLst>
              <a:ext uri="{FF2B5EF4-FFF2-40B4-BE49-F238E27FC236}">
                <a16:creationId xmlns:a16="http://schemas.microsoft.com/office/drawing/2014/main" id="{61B8753A-ABB5-8893-EC1B-8727F7FAD543}"/>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2451" y="78253"/>
            <a:ext cx="4403997" cy="1058325"/>
          </a:xfrm>
          <a:prstGeom prst="rect">
            <a:avLst/>
          </a:prstGeom>
        </p:spPr>
      </p:pic>
      <p:sp>
        <p:nvSpPr>
          <p:cNvPr id="2" name="Título 7">
            <a:extLst>
              <a:ext uri="{FF2B5EF4-FFF2-40B4-BE49-F238E27FC236}">
                <a16:creationId xmlns:a16="http://schemas.microsoft.com/office/drawing/2014/main" id="{0B1D61F5-8274-1656-A5D9-CDED05E780D2}"/>
              </a:ext>
            </a:extLst>
          </p:cNvPr>
          <p:cNvSpPr txBox="1">
            <a:spLocks/>
          </p:cNvSpPr>
          <p:nvPr/>
        </p:nvSpPr>
        <p:spPr>
          <a:xfrm>
            <a:off x="-207035" y="5085423"/>
            <a:ext cx="3866977" cy="506141"/>
          </a:xfrm>
          <a:prstGeom prst="rect">
            <a:avLst/>
          </a:prstGeom>
          <a:noFill/>
          <a:ln>
            <a:noFill/>
            <a:prstDash/>
          </a:ln>
          <a:effectLst/>
        </p:spPr>
        <p:txBody>
          <a:bodyPr rot="0" spcFirstLastPara="0" vertOverflow="overflow" horzOverflow="overflow" vert="horz" wrap="square" lIns="62334" tIns="31167" rIns="62334" bIns="31167" numCol="1" spcCol="0" rtlCol="0" fromWordArt="0" anchor="t" anchorCtr="0" forceAA="0" compatLnSpc="1">
            <a:prstTxWarp prst="textNoShape">
              <a:avLst/>
            </a:prstTxWarp>
            <a:spAutoFit/>
          </a:bodyPr>
          <a:lstStyle>
            <a:lvl1pPr algn="l" defTabSz="1341333" rtl="0" eaLnBrk="1" latinLnBrk="0" hangingPunct="1">
              <a:lnSpc>
                <a:spcPct val="90000"/>
              </a:lnSpc>
              <a:spcBef>
                <a:spcPct val="0"/>
              </a:spcBef>
              <a:buNone/>
              <a:defRPr sz="6454" kern="1200">
                <a:solidFill>
                  <a:schemeClr val="tx1"/>
                </a:solidFill>
                <a:latin typeface="+mj-lt"/>
                <a:ea typeface="+mj-ea"/>
                <a:cs typeface="+mj-cs"/>
              </a:defRPr>
            </a:lvl1pPr>
          </a:lstStyle>
          <a:p>
            <a:pPr marL="0" marR="0" lvl="0" indent="0" algn="ctr" defTabSz="623346" rtl="0" eaLnBrk="1" fontAlgn="auto" latinLnBrk="0" hangingPunct="1">
              <a:lnSpc>
                <a:spcPct val="90000"/>
              </a:lnSpc>
              <a:spcBef>
                <a:spcPts val="0"/>
              </a:spcBef>
              <a:spcAft>
                <a:spcPts val="0"/>
              </a:spcAft>
              <a:buClrTx/>
              <a:buSzTx/>
              <a:buFontTx/>
              <a:buNone/>
              <a:tabLst/>
              <a:defRPr/>
            </a:pPr>
            <a:r>
              <a:rPr kumimoji="0" lang="es-ES" sz="3200" b="0" i="0" u="none" strike="noStrike" kern="1200" cap="none" spc="0" normalizeH="0" baseline="0" noProof="0" dirty="0">
                <a:ln>
                  <a:noFill/>
                </a:ln>
                <a:solidFill>
                  <a:prstClr val="black"/>
                </a:solidFill>
                <a:effectLst/>
                <a:uLnTx/>
                <a:uFillTx/>
                <a:latin typeface="Impact" panose="020B0806030902050204" pitchFamily="34" charset="0"/>
                <a:ea typeface="+mj-ea"/>
                <a:cs typeface="+mj-cs"/>
              </a:rPr>
              <a:t>Medición semestral</a:t>
            </a:r>
            <a:endParaRPr kumimoji="0" lang="es-CO" sz="3200" b="0" i="0" u="none" strike="noStrike" kern="1200" cap="none" spc="0" normalizeH="0" baseline="0" noProof="0" dirty="0">
              <a:ln>
                <a:noFill/>
              </a:ln>
              <a:solidFill>
                <a:prstClr val="black"/>
              </a:solidFill>
              <a:effectLst/>
              <a:uLnTx/>
              <a:uFillTx/>
              <a:latin typeface="Impact" panose="020B0806030902050204" pitchFamily="34" charset="0"/>
              <a:ea typeface="+mj-ea"/>
              <a:cs typeface="+mj-cs"/>
            </a:endParaRPr>
          </a:p>
        </p:txBody>
      </p:sp>
    </p:spTree>
    <p:extLst>
      <p:ext uri="{BB962C8B-B14F-4D97-AF65-F5344CB8AC3E}">
        <p14:creationId xmlns:p14="http://schemas.microsoft.com/office/powerpoint/2010/main" val="18845568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39D12081-49CF-C787-F617-BD4C6081F0B4}"/>
            </a:ext>
          </a:extLst>
        </p:cNvPr>
        <p:cNvGrpSpPr/>
        <p:nvPr/>
      </p:nvGrpSpPr>
      <p:grpSpPr>
        <a:xfrm>
          <a:off x="0" y="0"/>
          <a:ext cx="0" cy="0"/>
          <a:chOff x="0" y="0"/>
          <a:chExt cx="0" cy="0"/>
        </a:xfrm>
      </p:grpSpPr>
      <p:sp>
        <p:nvSpPr>
          <p:cNvPr id="2" name="CuadroTexto 14">
            <a:extLst>
              <a:ext uri="{FF2B5EF4-FFF2-40B4-BE49-F238E27FC236}">
                <a16:creationId xmlns:a16="http://schemas.microsoft.com/office/drawing/2014/main" id="{35CD70CD-5DD5-3920-3F38-DADC4C8A5FAF}"/>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385763"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prstClr val="black">
                    <a:lumMod val="75000"/>
                    <a:lumOff val="25000"/>
                  </a:prstClr>
                </a:solidFill>
                <a:effectLst/>
                <a:uLnTx/>
                <a:uFillTx/>
                <a:latin typeface="Calibri Light"/>
                <a:ea typeface="Calibri Light"/>
                <a:cs typeface="Calibri Light"/>
              </a:rPr>
              <a:t>Oficina Asesora de Planeación </a:t>
            </a:r>
          </a:p>
        </p:txBody>
      </p:sp>
      <p:sp>
        <p:nvSpPr>
          <p:cNvPr id="3" name="CuadroTexto 2">
            <a:extLst>
              <a:ext uri="{FF2B5EF4-FFF2-40B4-BE49-F238E27FC236}">
                <a16:creationId xmlns:a16="http://schemas.microsoft.com/office/drawing/2014/main" id="{A6D80172-1664-0049-44E6-1EEC308F0E53}"/>
              </a:ext>
            </a:extLst>
          </p:cNvPr>
          <p:cNvSpPr txBox="1"/>
          <p:nvPr/>
        </p:nvSpPr>
        <p:spPr>
          <a:xfrm>
            <a:off x="563726" y="827441"/>
            <a:ext cx="4984880"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prstClr val="black"/>
                </a:solidFill>
                <a:effectLst/>
                <a:uLnTx/>
                <a:uFillTx/>
                <a:latin typeface="Aptos" panose="020B0004020202020204"/>
                <a:ea typeface="+mn-ea"/>
                <a:cs typeface="+mn-cs"/>
              </a:rPr>
              <a:t>MPDD -</a:t>
            </a:r>
            <a:r>
              <a:rPr kumimoji="0" lang="es-MX" sz="1600" b="0" i="0" u="none" strike="noStrike" kern="1200" cap="none" spc="0" normalizeH="0" baseline="0" noProof="0">
                <a:ln>
                  <a:noFill/>
                </a:ln>
                <a:solidFill>
                  <a:prstClr val="black"/>
                </a:solidFill>
                <a:effectLst/>
                <a:uLnTx/>
                <a:uFillTx/>
                <a:latin typeface="Aptos" panose="020B0004020202020204"/>
                <a:ea typeface="+mn-ea"/>
                <a:cs typeface="+mn-cs"/>
              </a:rPr>
              <a:t> Implementar 1 Programa(s) para mejorar la respuesta en la atención a emergencias del Cuerpo Oficial de Bomberos de Bogotá apalancada en redes de conocimiento prevención del riesgo y cobertura en la ciudad y su entorno.</a:t>
            </a:r>
            <a:endParaRPr kumimoji="0" lang="es-CO" sz="1600" b="0" i="0" u="none" strike="noStrike" kern="1200" cap="none" spc="0" normalizeH="0" baseline="0" noProof="0">
              <a:ln>
                <a:noFill/>
              </a:ln>
              <a:solidFill>
                <a:prstClr val="black"/>
              </a:solidFill>
              <a:effectLst/>
              <a:uLnTx/>
              <a:uFillTx/>
              <a:latin typeface="Aptos" panose="020B0004020202020204"/>
              <a:ea typeface="+mn-ea"/>
              <a:cs typeface="+mn-cs"/>
            </a:endParaRPr>
          </a:p>
        </p:txBody>
      </p:sp>
      <p:sp>
        <p:nvSpPr>
          <p:cNvPr id="4" name="CuadroTexto 3">
            <a:extLst>
              <a:ext uri="{FF2B5EF4-FFF2-40B4-BE49-F238E27FC236}">
                <a16:creationId xmlns:a16="http://schemas.microsoft.com/office/drawing/2014/main" id="{AEBA6C81-5ED2-7EAC-699D-26FFDF5E6D3C}"/>
              </a:ext>
            </a:extLst>
          </p:cNvPr>
          <p:cNvSpPr txBox="1"/>
          <p:nvPr/>
        </p:nvSpPr>
        <p:spPr>
          <a:xfrm>
            <a:off x="1177273" y="3405356"/>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rPr>
              <a:t>35</a:t>
            </a:r>
          </a:p>
        </p:txBody>
      </p:sp>
      <p:sp>
        <p:nvSpPr>
          <p:cNvPr id="5" name="Rectángulo 4">
            <a:extLst>
              <a:ext uri="{FF2B5EF4-FFF2-40B4-BE49-F238E27FC236}">
                <a16:creationId xmlns:a16="http://schemas.microsoft.com/office/drawing/2014/main" id="{7A633F68-1950-4A53-FB28-11FA429F0CDC}"/>
              </a:ext>
            </a:extLst>
          </p:cNvPr>
          <p:cNvSpPr/>
          <p:nvPr/>
        </p:nvSpPr>
        <p:spPr>
          <a:xfrm>
            <a:off x="934676" y="3526738"/>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6" name="CuadroTexto 5">
            <a:extLst>
              <a:ext uri="{FF2B5EF4-FFF2-40B4-BE49-F238E27FC236}">
                <a16:creationId xmlns:a16="http://schemas.microsoft.com/office/drawing/2014/main" id="{66DD4EDC-C88B-6B0B-DADF-5D8AB1D8F6D6}"/>
              </a:ext>
            </a:extLst>
          </p:cNvPr>
          <p:cNvSpPr txBox="1"/>
          <p:nvPr/>
        </p:nvSpPr>
        <p:spPr>
          <a:xfrm>
            <a:off x="1177273" y="4149355"/>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Avance: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rPr>
              <a:t>35</a:t>
            </a:r>
          </a:p>
        </p:txBody>
      </p:sp>
      <p:sp>
        <p:nvSpPr>
          <p:cNvPr id="7" name="Rectángulo 6">
            <a:extLst>
              <a:ext uri="{FF2B5EF4-FFF2-40B4-BE49-F238E27FC236}">
                <a16:creationId xmlns:a16="http://schemas.microsoft.com/office/drawing/2014/main" id="{30D1331B-3E25-9DF9-0666-F2C33C3F805A}"/>
              </a:ext>
            </a:extLst>
          </p:cNvPr>
          <p:cNvSpPr/>
          <p:nvPr/>
        </p:nvSpPr>
        <p:spPr>
          <a:xfrm>
            <a:off x="941304" y="4236468"/>
            <a:ext cx="205274" cy="205274"/>
          </a:xfrm>
          <a:prstGeom prst="rect">
            <a:avLst/>
          </a:prstGeom>
          <a:solidFill>
            <a:srgbClr val="0070C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8" name="CuadroTexto 7">
            <a:extLst>
              <a:ext uri="{FF2B5EF4-FFF2-40B4-BE49-F238E27FC236}">
                <a16:creationId xmlns:a16="http://schemas.microsoft.com/office/drawing/2014/main" id="{304B0C96-4047-BB99-FCE0-01A28C40BB69}"/>
              </a:ext>
            </a:extLst>
          </p:cNvPr>
          <p:cNvSpPr txBox="1"/>
          <p:nvPr/>
        </p:nvSpPr>
        <p:spPr>
          <a:xfrm>
            <a:off x="506586" y="2907578"/>
            <a:ext cx="171294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Meta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
        <p:nvSpPr>
          <p:cNvPr id="10" name="CuadroTexto 9">
            <a:extLst>
              <a:ext uri="{FF2B5EF4-FFF2-40B4-BE49-F238E27FC236}">
                <a16:creationId xmlns:a16="http://schemas.microsoft.com/office/drawing/2014/main" id="{F79CBA12-F3D2-F026-8804-0442E94C7D7F}"/>
              </a:ext>
            </a:extLst>
          </p:cNvPr>
          <p:cNvSpPr txBox="1"/>
          <p:nvPr/>
        </p:nvSpPr>
        <p:spPr>
          <a:xfrm>
            <a:off x="5915611" y="827441"/>
            <a:ext cx="498488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MPDD -</a:t>
            </a:r>
            <a:r>
              <a:rPr kumimoji="0" lang="es-MX" sz="1600" b="0" i="0" u="none" strike="noStrike" kern="1200" cap="none" spc="0" normalizeH="0" baseline="0" noProof="0" dirty="0">
                <a:ln>
                  <a:noFill/>
                </a:ln>
                <a:solidFill>
                  <a:prstClr val="black"/>
                </a:solidFill>
                <a:effectLst/>
                <a:uLnTx/>
                <a:uFillTx/>
                <a:latin typeface="Aptos" panose="020B0004020202020204"/>
                <a:ea typeface="+mn-ea"/>
                <a:cs typeface="+mn-cs"/>
              </a:rPr>
              <a:t> Desarrollar 1 Plan(es) para el fortalecimiento de las capacidades.</a:t>
            </a:r>
          </a:p>
        </p:txBody>
      </p:sp>
      <p:sp>
        <p:nvSpPr>
          <p:cNvPr id="11" name="CuadroTexto 10">
            <a:extLst>
              <a:ext uri="{FF2B5EF4-FFF2-40B4-BE49-F238E27FC236}">
                <a16:creationId xmlns:a16="http://schemas.microsoft.com/office/drawing/2014/main" id="{0D3743EB-78F4-9B22-2B5B-E29B40FAEE4B}"/>
              </a:ext>
            </a:extLst>
          </p:cNvPr>
          <p:cNvSpPr txBox="1"/>
          <p:nvPr/>
        </p:nvSpPr>
        <p:spPr>
          <a:xfrm>
            <a:off x="6392250" y="3336988"/>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Programado: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rPr>
              <a:t>40</a:t>
            </a:r>
          </a:p>
        </p:txBody>
      </p:sp>
      <p:sp>
        <p:nvSpPr>
          <p:cNvPr id="12" name="Rectángulo 11">
            <a:extLst>
              <a:ext uri="{FF2B5EF4-FFF2-40B4-BE49-F238E27FC236}">
                <a16:creationId xmlns:a16="http://schemas.microsoft.com/office/drawing/2014/main" id="{49531DA5-8A25-9853-414E-F66D96E5F636}"/>
              </a:ext>
            </a:extLst>
          </p:cNvPr>
          <p:cNvSpPr/>
          <p:nvPr/>
        </p:nvSpPr>
        <p:spPr>
          <a:xfrm>
            <a:off x="6204858" y="3426984"/>
            <a:ext cx="205274" cy="205274"/>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3" name="CuadroTexto 12">
            <a:extLst>
              <a:ext uri="{FF2B5EF4-FFF2-40B4-BE49-F238E27FC236}">
                <a16:creationId xmlns:a16="http://schemas.microsoft.com/office/drawing/2014/main" id="{568011EB-90A3-9AE9-CAF4-8DD148CB709A}"/>
              </a:ext>
            </a:extLst>
          </p:cNvPr>
          <p:cNvSpPr txBox="1"/>
          <p:nvPr/>
        </p:nvSpPr>
        <p:spPr>
          <a:xfrm>
            <a:off x="6392250" y="3990131"/>
            <a:ext cx="166007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Avance: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rPr>
              <a:t>40</a:t>
            </a:r>
          </a:p>
        </p:txBody>
      </p:sp>
      <p:sp>
        <p:nvSpPr>
          <p:cNvPr id="14" name="Rectángulo 13">
            <a:extLst>
              <a:ext uri="{FF2B5EF4-FFF2-40B4-BE49-F238E27FC236}">
                <a16:creationId xmlns:a16="http://schemas.microsoft.com/office/drawing/2014/main" id="{202C9AF2-D893-6011-4850-670CC0AA0C0E}"/>
              </a:ext>
            </a:extLst>
          </p:cNvPr>
          <p:cNvSpPr/>
          <p:nvPr/>
        </p:nvSpPr>
        <p:spPr>
          <a:xfrm>
            <a:off x="6204858" y="4080127"/>
            <a:ext cx="205274" cy="205274"/>
          </a:xfrm>
          <a:prstGeom prst="rect">
            <a:avLst/>
          </a:prstGeom>
          <a:solidFill>
            <a:srgbClr val="0070C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15" name="CuadroTexto 14">
            <a:extLst>
              <a:ext uri="{FF2B5EF4-FFF2-40B4-BE49-F238E27FC236}">
                <a16:creationId xmlns:a16="http://schemas.microsoft.com/office/drawing/2014/main" id="{1D397639-98FD-D0B6-AE19-10A5E4507488}"/>
              </a:ext>
            </a:extLst>
          </p:cNvPr>
          <p:cNvSpPr txBox="1"/>
          <p:nvPr/>
        </p:nvSpPr>
        <p:spPr>
          <a:xfrm>
            <a:off x="5928829" y="2920609"/>
            <a:ext cx="1712943" cy="3385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dirty="0">
                <a:ln>
                  <a:noFill/>
                </a:ln>
                <a:solidFill>
                  <a:prstClr val="black"/>
                </a:solidFill>
                <a:effectLst/>
                <a:uLnTx/>
                <a:uFillTx/>
                <a:latin typeface="Aptos" panose="020B0004020202020204"/>
                <a:ea typeface="+mn-ea"/>
                <a:cs typeface="+mn-cs"/>
              </a:rPr>
              <a:t>Meta 2025:</a:t>
            </a:r>
            <a:endParaRPr kumimoji="0" lang="es-CO" sz="1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cxnSp>
        <p:nvCxnSpPr>
          <p:cNvPr id="17" name="Conector recto 16">
            <a:extLst>
              <a:ext uri="{FF2B5EF4-FFF2-40B4-BE49-F238E27FC236}">
                <a16:creationId xmlns:a16="http://schemas.microsoft.com/office/drawing/2014/main" id="{3C149401-26FF-53E6-CCBE-007B3FC113BB}"/>
              </a:ext>
            </a:extLst>
          </p:cNvPr>
          <p:cNvCxnSpPr>
            <a:cxnSpLocks/>
          </p:cNvCxnSpPr>
          <p:nvPr/>
        </p:nvCxnSpPr>
        <p:spPr>
          <a:xfrm>
            <a:off x="5775650" y="361244"/>
            <a:ext cx="0" cy="4651442"/>
          </a:xfrm>
          <a:prstGeom prst="line">
            <a:avLst/>
          </a:prstGeom>
          <a:ln w="28575"/>
        </p:spPr>
        <p:style>
          <a:lnRef idx="2">
            <a:schemeClr val="accent1"/>
          </a:lnRef>
          <a:fillRef idx="0">
            <a:schemeClr val="accent1"/>
          </a:fillRef>
          <a:effectRef idx="1">
            <a:schemeClr val="accent1"/>
          </a:effectRef>
          <a:fontRef idx="minor">
            <a:schemeClr val="tx1"/>
          </a:fontRef>
        </p:style>
      </p:cxnSp>
      <p:sp>
        <p:nvSpPr>
          <p:cNvPr id="18" name="CuadroTexto 17">
            <a:extLst>
              <a:ext uri="{FF2B5EF4-FFF2-40B4-BE49-F238E27FC236}">
                <a16:creationId xmlns:a16="http://schemas.microsoft.com/office/drawing/2014/main" id="{E6D6E269-252D-D932-2A9E-82F30CE82CE5}"/>
              </a:ext>
            </a:extLst>
          </p:cNvPr>
          <p:cNvSpPr txBox="1"/>
          <p:nvPr/>
        </p:nvSpPr>
        <p:spPr>
          <a:xfrm>
            <a:off x="3407970" y="6378514"/>
            <a:ext cx="4844921"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000" b="1" i="1" u="none" strike="noStrike" kern="1200" cap="none" spc="0" normalizeH="0" baseline="0" noProof="0" dirty="0">
                <a:ln>
                  <a:noFill/>
                </a:ln>
                <a:solidFill>
                  <a:prstClr val="black"/>
                </a:solidFill>
                <a:effectLst/>
                <a:uLnTx/>
                <a:uFillTx/>
                <a:latin typeface="Aptos" panose="020B0004020202020204"/>
                <a:ea typeface="+mn-ea"/>
                <a:cs typeface="+mn-cs"/>
              </a:rPr>
              <a:t>Avance Metas PDD con corte 31 de diciembre  </a:t>
            </a:r>
            <a:endParaRPr kumimoji="0" lang="es-CO" sz="1000" b="1" i="1" u="none" strike="noStrike" kern="1200" cap="none" spc="0" normalizeH="0" baseline="0" noProof="0" dirty="0">
              <a:ln>
                <a:noFill/>
              </a:ln>
              <a:solidFill>
                <a:prstClr val="black"/>
              </a:solidFill>
              <a:effectLst/>
              <a:uLnTx/>
              <a:uFillTx/>
              <a:latin typeface="Aptos" panose="020B0004020202020204"/>
              <a:ea typeface="+mn-ea"/>
              <a:cs typeface="+mn-cs"/>
            </a:endParaRPr>
          </a:p>
        </p:txBody>
      </p:sp>
      <p:graphicFrame>
        <p:nvGraphicFramePr>
          <p:cNvPr id="19" name="Gráfico 18">
            <a:extLst>
              <a:ext uri="{FF2B5EF4-FFF2-40B4-BE49-F238E27FC236}">
                <a16:creationId xmlns:a16="http://schemas.microsoft.com/office/drawing/2014/main" id="{7B0DD215-5216-0716-1354-94713AA1D8A2}"/>
              </a:ext>
            </a:extLst>
          </p:cNvPr>
          <p:cNvGraphicFramePr>
            <a:graphicFrameLocks/>
          </p:cNvGraphicFramePr>
          <p:nvPr/>
        </p:nvGraphicFramePr>
        <p:xfrm>
          <a:off x="2474067" y="2792793"/>
          <a:ext cx="3148405" cy="20260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Gráfico 19">
            <a:extLst>
              <a:ext uri="{FF2B5EF4-FFF2-40B4-BE49-F238E27FC236}">
                <a16:creationId xmlns:a16="http://schemas.microsoft.com/office/drawing/2014/main" id="{A84B1185-F994-50B0-8399-4AE03D2C3905}"/>
              </a:ext>
            </a:extLst>
          </p:cNvPr>
          <p:cNvGraphicFramePr>
            <a:graphicFrameLocks/>
          </p:cNvGraphicFramePr>
          <p:nvPr/>
        </p:nvGraphicFramePr>
        <p:xfrm>
          <a:off x="8408051" y="2628585"/>
          <a:ext cx="3097012" cy="2105545"/>
        </p:xfrm>
        <a:graphic>
          <a:graphicData uri="http://schemas.openxmlformats.org/drawingml/2006/chart">
            <c:chart xmlns:c="http://schemas.openxmlformats.org/drawingml/2006/chart" xmlns:r="http://schemas.openxmlformats.org/officeDocument/2006/relationships" r:id="rId4"/>
          </a:graphicData>
        </a:graphic>
      </p:graphicFrame>
      <p:sp>
        <p:nvSpPr>
          <p:cNvPr id="21" name="CuadroTexto 20">
            <a:extLst>
              <a:ext uri="{FF2B5EF4-FFF2-40B4-BE49-F238E27FC236}">
                <a16:creationId xmlns:a16="http://schemas.microsoft.com/office/drawing/2014/main" id="{EA212C17-2D44-8FF3-1776-799435EC8F0E}"/>
              </a:ext>
            </a:extLst>
          </p:cNvPr>
          <p:cNvSpPr txBox="1"/>
          <p:nvPr/>
        </p:nvSpPr>
        <p:spPr>
          <a:xfrm>
            <a:off x="657934" y="5376969"/>
            <a:ext cx="10344992" cy="7848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500" b="0" i="0" u="none" strike="noStrike" kern="1200" cap="none" spc="0" normalizeH="0" baseline="0" noProof="0" dirty="0">
                <a:ln>
                  <a:noFill/>
                </a:ln>
                <a:solidFill>
                  <a:prstClr val="black"/>
                </a:solidFill>
                <a:effectLst/>
                <a:uLnTx/>
                <a:uFillTx/>
                <a:latin typeface="Aptos" panose="020B0004020202020204"/>
                <a:ea typeface="+mn-ea"/>
                <a:cs typeface="+mn-cs"/>
              </a:rPr>
              <a:t>Es de precisar, que el cumplimiento reportado al igual que </a:t>
            </a:r>
            <a:r>
              <a:rPr kumimoji="0" lang="es-ES" sz="1500" b="1" i="0" u="none" strike="noStrike" kern="1200" cap="none" spc="0" normalizeH="0" baseline="0" noProof="0" dirty="0">
                <a:ln>
                  <a:noFill/>
                </a:ln>
                <a:solidFill>
                  <a:prstClr val="black"/>
                </a:solidFill>
                <a:effectLst/>
                <a:uLnTx/>
                <a:uFillTx/>
                <a:latin typeface="Aptos" panose="020B0004020202020204"/>
                <a:ea typeface="+mn-ea"/>
                <a:cs typeface="+mn-cs"/>
              </a:rPr>
              <a:t>la Meta Plan de Desarrollo,</a:t>
            </a:r>
            <a:r>
              <a:rPr kumimoji="0" lang="es-ES" sz="1500" b="0" i="0" u="none" strike="noStrike" kern="1200" cap="none" spc="0" normalizeH="0" baseline="0" noProof="0" dirty="0">
                <a:ln>
                  <a:noFill/>
                </a:ln>
                <a:solidFill>
                  <a:prstClr val="black"/>
                </a:solidFill>
                <a:effectLst/>
                <a:uLnTx/>
                <a:uFillTx/>
                <a:latin typeface="Aptos" panose="020B0004020202020204"/>
                <a:ea typeface="+mn-ea"/>
                <a:cs typeface="+mn-cs"/>
              </a:rPr>
              <a:t> será oficial y definitivo una vez se realice el seguimiento de cierre de vigencia en SEGPLAN 2.0, dando cumplimiento a los lineamientos de la Secretaría Distrital de Planeación</a:t>
            </a:r>
          </a:p>
        </p:txBody>
      </p:sp>
    </p:spTree>
    <p:extLst>
      <p:ext uri="{BB962C8B-B14F-4D97-AF65-F5344CB8AC3E}">
        <p14:creationId xmlns:p14="http://schemas.microsoft.com/office/powerpoint/2010/main" val="25270137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rma libre: forma 1">
            <a:extLst>
              <a:ext uri="{FF2B5EF4-FFF2-40B4-BE49-F238E27FC236}">
                <a16:creationId xmlns:a16="http://schemas.microsoft.com/office/drawing/2014/main" id="{D99879A1-0D61-81A2-4EC1-1A91E0E99BF3}"/>
              </a:ext>
              <a:ext uri="{C183D7F6-B498-43B3-948B-1728B52AA6E4}">
                <adec:decorative xmlns:adec="http://schemas.microsoft.com/office/drawing/2017/decorative" val="1"/>
              </a:ext>
            </a:extLst>
          </p:cNvPr>
          <p:cNvSpPr/>
          <p:nvPr/>
        </p:nvSpPr>
        <p:spPr>
          <a:xfrm>
            <a:off x="1735540" y="2244367"/>
            <a:ext cx="8720920" cy="1809019"/>
          </a:xfrm>
          <a:custGeom>
            <a:avLst/>
            <a:gdLst/>
            <a:ahLst/>
            <a:cxnLst/>
            <a:rect l="l" t="t" r="r" b="b"/>
            <a:pathLst>
              <a:path w="5099735" h="909544">
                <a:moveTo>
                  <a:pt x="4080797" y="592164"/>
                </a:moveTo>
                <a:cubicBezTo>
                  <a:pt x="4047200" y="604163"/>
                  <a:pt x="4012202" y="614762"/>
                  <a:pt x="3975804" y="623962"/>
                </a:cubicBezTo>
                <a:cubicBezTo>
                  <a:pt x="3926207" y="637161"/>
                  <a:pt x="3894809" y="650160"/>
                  <a:pt x="3881610" y="662959"/>
                </a:cubicBezTo>
                <a:cubicBezTo>
                  <a:pt x="3868011" y="676159"/>
                  <a:pt x="3861211" y="691158"/>
                  <a:pt x="3861211" y="707957"/>
                </a:cubicBezTo>
                <a:cubicBezTo>
                  <a:pt x="3861211" y="727155"/>
                  <a:pt x="3867911" y="742854"/>
                  <a:pt x="3881310" y="755054"/>
                </a:cubicBezTo>
                <a:cubicBezTo>
                  <a:pt x="3894709" y="767253"/>
                  <a:pt x="3914408" y="773353"/>
                  <a:pt x="3940407" y="773353"/>
                </a:cubicBezTo>
                <a:cubicBezTo>
                  <a:pt x="3967605" y="773353"/>
                  <a:pt x="3992903" y="766753"/>
                  <a:pt x="4016301" y="753554"/>
                </a:cubicBezTo>
                <a:cubicBezTo>
                  <a:pt x="4039700" y="740355"/>
                  <a:pt x="4056299" y="724256"/>
                  <a:pt x="4066099" y="705257"/>
                </a:cubicBezTo>
                <a:cubicBezTo>
                  <a:pt x="4075898" y="686258"/>
                  <a:pt x="4080797" y="661559"/>
                  <a:pt x="4080797" y="631161"/>
                </a:cubicBezTo>
                <a:close/>
                <a:moveTo>
                  <a:pt x="2032923" y="592164"/>
                </a:moveTo>
                <a:cubicBezTo>
                  <a:pt x="1999325" y="604163"/>
                  <a:pt x="1964327" y="614762"/>
                  <a:pt x="1927929" y="623962"/>
                </a:cubicBezTo>
                <a:cubicBezTo>
                  <a:pt x="1878332" y="637161"/>
                  <a:pt x="1846934" y="650160"/>
                  <a:pt x="1833735" y="662959"/>
                </a:cubicBezTo>
                <a:cubicBezTo>
                  <a:pt x="1820136" y="676159"/>
                  <a:pt x="1813336" y="691158"/>
                  <a:pt x="1813336" y="707957"/>
                </a:cubicBezTo>
                <a:cubicBezTo>
                  <a:pt x="1813336" y="727155"/>
                  <a:pt x="1820036" y="742854"/>
                  <a:pt x="1833435" y="755054"/>
                </a:cubicBezTo>
                <a:cubicBezTo>
                  <a:pt x="1846834" y="767253"/>
                  <a:pt x="1866533" y="773353"/>
                  <a:pt x="1892531" y="773353"/>
                </a:cubicBezTo>
                <a:cubicBezTo>
                  <a:pt x="1919731" y="773353"/>
                  <a:pt x="1945028" y="766753"/>
                  <a:pt x="1968428" y="753554"/>
                </a:cubicBezTo>
                <a:cubicBezTo>
                  <a:pt x="1991826" y="740355"/>
                  <a:pt x="2008424" y="724256"/>
                  <a:pt x="2018223" y="705257"/>
                </a:cubicBezTo>
                <a:cubicBezTo>
                  <a:pt x="2028023" y="686258"/>
                  <a:pt x="2032923" y="661559"/>
                  <a:pt x="2032923" y="631161"/>
                </a:cubicBezTo>
                <a:close/>
                <a:moveTo>
                  <a:pt x="3245849" y="257384"/>
                </a:moveTo>
                <a:lnTo>
                  <a:pt x="3490034" y="257384"/>
                </a:lnTo>
                <a:lnTo>
                  <a:pt x="3490034" y="894545"/>
                </a:lnTo>
                <a:lnTo>
                  <a:pt x="3245849" y="894545"/>
                </a:lnTo>
                <a:close/>
                <a:moveTo>
                  <a:pt x="4758957" y="242985"/>
                </a:moveTo>
                <a:cubicBezTo>
                  <a:pt x="4834951" y="242985"/>
                  <a:pt x="4891049" y="248785"/>
                  <a:pt x="4927246" y="260384"/>
                </a:cubicBezTo>
                <a:cubicBezTo>
                  <a:pt x="4963444" y="271983"/>
                  <a:pt x="4993642" y="289982"/>
                  <a:pt x="5017841" y="314381"/>
                </a:cubicBezTo>
                <a:cubicBezTo>
                  <a:pt x="5042039" y="338779"/>
                  <a:pt x="5062138" y="371777"/>
                  <a:pt x="5078137" y="413375"/>
                </a:cubicBezTo>
                <a:lnTo>
                  <a:pt x="4846551" y="436173"/>
                </a:lnTo>
                <a:cubicBezTo>
                  <a:pt x="4840551" y="415774"/>
                  <a:pt x="4830552" y="400775"/>
                  <a:pt x="4816553" y="391176"/>
                </a:cubicBezTo>
                <a:cubicBezTo>
                  <a:pt x="4797354" y="378377"/>
                  <a:pt x="4774155" y="371977"/>
                  <a:pt x="4746957" y="371977"/>
                </a:cubicBezTo>
                <a:cubicBezTo>
                  <a:pt x="4719359" y="371977"/>
                  <a:pt x="4699260" y="376869"/>
                  <a:pt x="4686661" y="386653"/>
                </a:cubicBezTo>
                <a:cubicBezTo>
                  <a:pt x="4674061" y="396436"/>
                  <a:pt x="4667762" y="408319"/>
                  <a:pt x="4667762" y="422299"/>
                </a:cubicBezTo>
                <a:cubicBezTo>
                  <a:pt x="4667762" y="437873"/>
                  <a:pt x="4675761" y="449654"/>
                  <a:pt x="4691761" y="457641"/>
                </a:cubicBezTo>
                <a:cubicBezTo>
                  <a:pt x="4707759" y="465628"/>
                  <a:pt x="4742557" y="472818"/>
                  <a:pt x="4796154" y="479211"/>
                </a:cubicBezTo>
                <a:cubicBezTo>
                  <a:pt x="4877349" y="488398"/>
                  <a:pt x="4937745" y="501183"/>
                  <a:pt x="4977343" y="517567"/>
                </a:cubicBezTo>
                <a:cubicBezTo>
                  <a:pt x="5016941" y="533950"/>
                  <a:pt x="5047239" y="557325"/>
                  <a:pt x="5068237" y="587692"/>
                </a:cubicBezTo>
                <a:cubicBezTo>
                  <a:pt x="5089236" y="618059"/>
                  <a:pt x="5099735" y="651423"/>
                  <a:pt x="5099735" y="687783"/>
                </a:cubicBezTo>
                <a:cubicBezTo>
                  <a:pt x="5099735" y="724543"/>
                  <a:pt x="5088636" y="760305"/>
                  <a:pt x="5066437" y="795068"/>
                </a:cubicBezTo>
                <a:cubicBezTo>
                  <a:pt x="5044239" y="829832"/>
                  <a:pt x="5009241" y="857502"/>
                  <a:pt x="4961444" y="878079"/>
                </a:cubicBezTo>
                <a:cubicBezTo>
                  <a:pt x="4913647" y="898656"/>
                  <a:pt x="4848551" y="908944"/>
                  <a:pt x="4766156" y="908944"/>
                </a:cubicBezTo>
                <a:cubicBezTo>
                  <a:pt x="4649763" y="908944"/>
                  <a:pt x="4566868" y="892345"/>
                  <a:pt x="4517471" y="859147"/>
                </a:cubicBezTo>
                <a:cubicBezTo>
                  <a:pt x="4468074" y="825949"/>
                  <a:pt x="4436376" y="778752"/>
                  <a:pt x="4422377" y="717556"/>
                </a:cubicBezTo>
                <a:lnTo>
                  <a:pt x="4664762" y="694757"/>
                </a:lnTo>
                <a:cubicBezTo>
                  <a:pt x="4674761" y="723556"/>
                  <a:pt x="4688761" y="744154"/>
                  <a:pt x="4706759" y="756554"/>
                </a:cubicBezTo>
                <a:cubicBezTo>
                  <a:pt x="4724759" y="768953"/>
                  <a:pt x="4748757" y="775153"/>
                  <a:pt x="4778755" y="775153"/>
                </a:cubicBezTo>
                <a:cubicBezTo>
                  <a:pt x="4811553" y="775153"/>
                  <a:pt x="4836951" y="768162"/>
                  <a:pt x="4854951" y="754182"/>
                </a:cubicBezTo>
                <a:cubicBezTo>
                  <a:pt x="4868949" y="743801"/>
                  <a:pt x="4875949" y="730824"/>
                  <a:pt x="4875949" y="715250"/>
                </a:cubicBezTo>
                <a:cubicBezTo>
                  <a:pt x="4875949" y="697676"/>
                  <a:pt x="4866750" y="684096"/>
                  <a:pt x="4848351" y="674509"/>
                </a:cubicBezTo>
                <a:cubicBezTo>
                  <a:pt x="4835151" y="667722"/>
                  <a:pt x="4800154" y="659335"/>
                  <a:pt x="4743357" y="649348"/>
                </a:cubicBezTo>
                <a:cubicBezTo>
                  <a:pt x="4658563" y="634567"/>
                  <a:pt x="4599666" y="620884"/>
                  <a:pt x="4566668" y="608297"/>
                </a:cubicBezTo>
                <a:cubicBezTo>
                  <a:pt x="4533670" y="595710"/>
                  <a:pt x="4505872" y="574433"/>
                  <a:pt x="4483273" y="544467"/>
                </a:cubicBezTo>
                <a:cubicBezTo>
                  <a:pt x="4460675" y="514500"/>
                  <a:pt x="4449375" y="480336"/>
                  <a:pt x="4449375" y="441976"/>
                </a:cubicBezTo>
                <a:cubicBezTo>
                  <a:pt x="4449375" y="400016"/>
                  <a:pt x="4461575" y="363853"/>
                  <a:pt x="4485973" y="333486"/>
                </a:cubicBezTo>
                <a:cubicBezTo>
                  <a:pt x="4510371" y="303119"/>
                  <a:pt x="4543969" y="280444"/>
                  <a:pt x="4586767" y="265460"/>
                </a:cubicBezTo>
                <a:cubicBezTo>
                  <a:pt x="4629564" y="250477"/>
                  <a:pt x="4686961" y="242985"/>
                  <a:pt x="4758957" y="242985"/>
                </a:cubicBezTo>
                <a:close/>
                <a:moveTo>
                  <a:pt x="3965005" y="242985"/>
                </a:moveTo>
                <a:cubicBezTo>
                  <a:pt x="4038201" y="242985"/>
                  <a:pt x="4096997" y="247085"/>
                  <a:pt x="4141394" y="255284"/>
                </a:cubicBezTo>
                <a:cubicBezTo>
                  <a:pt x="4185791" y="263484"/>
                  <a:pt x="4222789" y="280583"/>
                  <a:pt x="4252387" y="306581"/>
                </a:cubicBezTo>
                <a:cubicBezTo>
                  <a:pt x="4273186" y="324580"/>
                  <a:pt x="4289585" y="350078"/>
                  <a:pt x="4301585" y="383076"/>
                </a:cubicBezTo>
                <a:cubicBezTo>
                  <a:pt x="4313583" y="416074"/>
                  <a:pt x="4319583" y="447572"/>
                  <a:pt x="4319583" y="477571"/>
                </a:cubicBezTo>
                <a:lnTo>
                  <a:pt x="4319583" y="758953"/>
                </a:lnTo>
                <a:cubicBezTo>
                  <a:pt x="4319583" y="788952"/>
                  <a:pt x="4321483" y="812450"/>
                  <a:pt x="4325283" y="829449"/>
                </a:cubicBezTo>
                <a:cubicBezTo>
                  <a:pt x="4329083" y="846448"/>
                  <a:pt x="4337382" y="868147"/>
                  <a:pt x="4350181" y="894545"/>
                </a:cubicBezTo>
                <a:lnTo>
                  <a:pt x="4120995" y="894545"/>
                </a:lnTo>
                <a:cubicBezTo>
                  <a:pt x="4111796" y="878146"/>
                  <a:pt x="4105796" y="865647"/>
                  <a:pt x="4102997" y="857048"/>
                </a:cubicBezTo>
                <a:cubicBezTo>
                  <a:pt x="4100197" y="848448"/>
                  <a:pt x="4097397" y="834949"/>
                  <a:pt x="4094597" y="816550"/>
                </a:cubicBezTo>
                <a:cubicBezTo>
                  <a:pt x="4062599" y="847348"/>
                  <a:pt x="4030801" y="869347"/>
                  <a:pt x="3999203" y="882546"/>
                </a:cubicBezTo>
                <a:cubicBezTo>
                  <a:pt x="3956005" y="900145"/>
                  <a:pt x="3905809" y="908944"/>
                  <a:pt x="3848612" y="908944"/>
                </a:cubicBezTo>
                <a:cubicBezTo>
                  <a:pt x="3772617" y="908944"/>
                  <a:pt x="3714920" y="891345"/>
                  <a:pt x="3675523" y="856148"/>
                </a:cubicBezTo>
                <a:cubicBezTo>
                  <a:pt x="3636125" y="820950"/>
                  <a:pt x="3616426" y="777552"/>
                  <a:pt x="3616426" y="725956"/>
                </a:cubicBezTo>
                <a:cubicBezTo>
                  <a:pt x="3616426" y="677558"/>
                  <a:pt x="3630625" y="637761"/>
                  <a:pt x="3659023" y="606563"/>
                </a:cubicBezTo>
                <a:cubicBezTo>
                  <a:pt x="3687422" y="575365"/>
                  <a:pt x="3739819" y="552166"/>
                  <a:pt x="3816214" y="536967"/>
                </a:cubicBezTo>
                <a:cubicBezTo>
                  <a:pt x="3907809" y="518568"/>
                  <a:pt x="3967205" y="505669"/>
                  <a:pt x="3994403" y="498269"/>
                </a:cubicBezTo>
                <a:cubicBezTo>
                  <a:pt x="4021601" y="490870"/>
                  <a:pt x="4050399" y="481170"/>
                  <a:pt x="4080797" y="469171"/>
                </a:cubicBezTo>
                <a:cubicBezTo>
                  <a:pt x="4080797" y="439173"/>
                  <a:pt x="4074598" y="418174"/>
                  <a:pt x="4062199" y="406175"/>
                </a:cubicBezTo>
                <a:cubicBezTo>
                  <a:pt x="4049799" y="394176"/>
                  <a:pt x="4028001" y="388176"/>
                  <a:pt x="3996803" y="388176"/>
                </a:cubicBezTo>
                <a:cubicBezTo>
                  <a:pt x="3956805" y="388176"/>
                  <a:pt x="3926807" y="394576"/>
                  <a:pt x="3906809" y="407375"/>
                </a:cubicBezTo>
                <a:cubicBezTo>
                  <a:pt x="3891209" y="417374"/>
                  <a:pt x="3878610" y="436173"/>
                  <a:pt x="3869011" y="463771"/>
                </a:cubicBezTo>
                <a:lnTo>
                  <a:pt x="3635625" y="439173"/>
                </a:lnTo>
                <a:cubicBezTo>
                  <a:pt x="3644425" y="398375"/>
                  <a:pt x="3657123" y="366277"/>
                  <a:pt x="3673723" y="342879"/>
                </a:cubicBezTo>
                <a:cubicBezTo>
                  <a:pt x="3690321" y="319480"/>
                  <a:pt x="3714220" y="299181"/>
                  <a:pt x="3745418" y="281983"/>
                </a:cubicBezTo>
                <a:cubicBezTo>
                  <a:pt x="3767817" y="269583"/>
                  <a:pt x="3798615" y="259984"/>
                  <a:pt x="3837813" y="253184"/>
                </a:cubicBezTo>
                <a:cubicBezTo>
                  <a:pt x="3877010" y="246385"/>
                  <a:pt x="3919407" y="242985"/>
                  <a:pt x="3965005" y="242985"/>
                </a:cubicBezTo>
                <a:close/>
                <a:moveTo>
                  <a:pt x="2759679" y="242985"/>
                </a:moveTo>
                <a:cubicBezTo>
                  <a:pt x="2863672" y="242985"/>
                  <a:pt x="2942967" y="261584"/>
                  <a:pt x="2997564" y="298782"/>
                </a:cubicBezTo>
                <a:cubicBezTo>
                  <a:pt x="3052161" y="335979"/>
                  <a:pt x="3090458" y="390376"/>
                  <a:pt x="3112457" y="461972"/>
                </a:cubicBezTo>
                <a:lnTo>
                  <a:pt x="2882672" y="492570"/>
                </a:lnTo>
                <a:cubicBezTo>
                  <a:pt x="2875472" y="465371"/>
                  <a:pt x="2862372" y="444873"/>
                  <a:pt x="2843374" y="431073"/>
                </a:cubicBezTo>
                <a:cubicBezTo>
                  <a:pt x="2824375" y="417274"/>
                  <a:pt x="2798876" y="410375"/>
                  <a:pt x="2766878" y="410375"/>
                </a:cubicBezTo>
                <a:cubicBezTo>
                  <a:pt x="2726481" y="410375"/>
                  <a:pt x="2693782" y="424847"/>
                  <a:pt x="2668784" y="453792"/>
                </a:cubicBezTo>
                <a:cubicBezTo>
                  <a:pt x="2643786" y="482737"/>
                  <a:pt x="2631287" y="526558"/>
                  <a:pt x="2631287" y="585255"/>
                </a:cubicBezTo>
                <a:cubicBezTo>
                  <a:pt x="2631287" y="637558"/>
                  <a:pt x="2643685" y="677283"/>
                  <a:pt x="2668484" y="704432"/>
                </a:cubicBezTo>
                <a:cubicBezTo>
                  <a:pt x="2693283" y="731580"/>
                  <a:pt x="2724881" y="745154"/>
                  <a:pt x="2763279" y="745154"/>
                </a:cubicBezTo>
                <a:cubicBezTo>
                  <a:pt x="2795276" y="745154"/>
                  <a:pt x="2822175" y="736955"/>
                  <a:pt x="2843973" y="720556"/>
                </a:cubicBezTo>
                <a:cubicBezTo>
                  <a:pt x="2865772" y="704157"/>
                  <a:pt x="2882071" y="678958"/>
                  <a:pt x="2892871" y="644960"/>
                </a:cubicBezTo>
                <a:lnTo>
                  <a:pt x="3125056" y="671359"/>
                </a:lnTo>
                <a:cubicBezTo>
                  <a:pt x="3112257" y="719756"/>
                  <a:pt x="3091258" y="761653"/>
                  <a:pt x="3062060" y="797051"/>
                </a:cubicBezTo>
                <a:cubicBezTo>
                  <a:pt x="3032862" y="832449"/>
                  <a:pt x="2995564" y="859947"/>
                  <a:pt x="2950167" y="879546"/>
                </a:cubicBezTo>
                <a:cubicBezTo>
                  <a:pt x="2904770" y="899145"/>
                  <a:pt x="2847073" y="908944"/>
                  <a:pt x="2777078" y="908944"/>
                </a:cubicBezTo>
                <a:cubicBezTo>
                  <a:pt x="2709482" y="908944"/>
                  <a:pt x="2653185" y="902651"/>
                  <a:pt x="2608188" y="890064"/>
                </a:cubicBezTo>
                <a:cubicBezTo>
                  <a:pt x="2563190" y="877478"/>
                  <a:pt x="2524493" y="857098"/>
                  <a:pt x="2492095" y="828924"/>
                </a:cubicBezTo>
                <a:cubicBezTo>
                  <a:pt x="2459697" y="800751"/>
                  <a:pt x="2434298" y="767683"/>
                  <a:pt x="2415899" y="729719"/>
                </a:cubicBezTo>
                <a:cubicBezTo>
                  <a:pt x="2397500" y="691756"/>
                  <a:pt x="2388301" y="641404"/>
                  <a:pt x="2388301" y="578664"/>
                </a:cubicBezTo>
                <a:cubicBezTo>
                  <a:pt x="2388301" y="513125"/>
                  <a:pt x="2399501" y="458575"/>
                  <a:pt x="2421899" y="415015"/>
                </a:cubicBezTo>
                <a:cubicBezTo>
                  <a:pt x="2438298" y="383048"/>
                  <a:pt x="2460697" y="354377"/>
                  <a:pt x="2489095" y="329000"/>
                </a:cubicBezTo>
                <a:cubicBezTo>
                  <a:pt x="2517493" y="303623"/>
                  <a:pt x="2546691" y="284742"/>
                  <a:pt x="2576690" y="272355"/>
                </a:cubicBezTo>
                <a:cubicBezTo>
                  <a:pt x="2624287" y="252775"/>
                  <a:pt x="2685283" y="242985"/>
                  <a:pt x="2759679" y="242985"/>
                </a:cubicBezTo>
                <a:close/>
                <a:moveTo>
                  <a:pt x="1917130" y="242985"/>
                </a:moveTo>
                <a:cubicBezTo>
                  <a:pt x="1990325" y="242985"/>
                  <a:pt x="2049122" y="247085"/>
                  <a:pt x="2093519" y="255284"/>
                </a:cubicBezTo>
                <a:cubicBezTo>
                  <a:pt x="2137917" y="263484"/>
                  <a:pt x="2174915" y="280583"/>
                  <a:pt x="2204512" y="306581"/>
                </a:cubicBezTo>
                <a:cubicBezTo>
                  <a:pt x="2225311" y="324580"/>
                  <a:pt x="2241711" y="350078"/>
                  <a:pt x="2253709" y="383076"/>
                </a:cubicBezTo>
                <a:cubicBezTo>
                  <a:pt x="2265708" y="416074"/>
                  <a:pt x="2271708" y="447572"/>
                  <a:pt x="2271708" y="477571"/>
                </a:cubicBezTo>
                <a:lnTo>
                  <a:pt x="2271708" y="758953"/>
                </a:lnTo>
                <a:cubicBezTo>
                  <a:pt x="2271708" y="788952"/>
                  <a:pt x="2273608" y="812450"/>
                  <a:pt x="2277408" y="829449"/>
                </a:cubicBezTo>
                <a:cubicBezTo>
                  <a:pt x="2281208" y="846448"/>
                  <a:pt x="2289507" y="868147"/>
                  <a:pt x="2302306" y="894545"/>
                </a:cubicBezTo>
                <a:lnTo>
                  <a:pt x="2073121" y="894545"/>
                </a:lnTo>
                <a:cubicBezTo>
                  <a:pt x="2063921" y="878146"/>
                  <a:pt x="2057921" y="865647"/>
                  <a:pt x="2055122" y="857048"/>
                </a:cubicBezTo>
                <a:cubicBezTo>
                  <a:pt x="2052322" y="848448"/>
                  <a:pt x="2049522" y="834949"/>
                  <a:pt x="2046722" y="816550"/>
                </a:cubicBezTo>
                <a:cubicBezTo>
                  <a:pt x="2014724" y="847348"/>
                  <a:pt x="1982926" y="869347"/>
                  <a:pt x="1951328" y="882546"/>
                </a:cubicBezTo>
                <a:cubicBezTo>
                  <a:pt x="1908130" y="900145"/>
                  <a:pt x="1857934" y="908944"/>
                  <a:pt x="1800737" y="908944"/>
                </a:cubicBezTo>
                <a:cubicBezTo>
                  <a:pt x="1724742" y="908944"/>
                  <a:pt x="1667045" y="891345"/>
                  <a:pt x="1627648" y="856148"/>
                </a:cubicBezTo>
                <a:cubicBezTo>
                  <a:pt x="1588250" y="820950"/>
                  <a:pt x="1568551" y="777552"/>
                  <a:pt x="1568551" y="725956"/>
                </a:cubicBezTo>
                <a:cubicBezTo>
                  <a:pt x="1568551" y="677558"/>
                  <a:pt x="1582750" y="637761"/>
                  <a:pt x="1611149" y="606563"/>
                </a:cubicBezTo>
                <a:cubicBezTo>
                  <a:pt x="1639547" y="575365"/>
                  <a:pt x="1691943" y="552166"/>
                  <a:pt x="1768339" y="536967"/>
                </a:cubicBezTo>
                <a:cubicBezTo>
                  <a:pt x="1859933" y="518568"/>
                  <a:pt x="1919330" y="505669"/>
                  <a:pt x="1946528" y="498269"/>
                </a:cubicBezTo>
                <a:cubicBezTo>
                  <a:pt x="1973727" y="490870"/>
                  <a:pt x="2002525" y="481170"/>
                  <a:pt x="2032923" y="469171"/>
                </a:cubicBezTo>
                <a:cubicBezTo>
                  <a:pt x="2032923" y="439173"/>
                  <a:pt x="2026723" y="418174"/>
                  <a:pt x="2014324" y="406175"/>
                </a:cubicBezTo>
                <a:cubicBezTo>
                  <a:pt x="2001925" y="394176"/>
                  <a:pt x="1980127" y="388176"/>
                  <a:pt x="1948928" y="388176"/>
                </a:cubicBezTo>
                <a:cubicBezTo>
                  <a:pt x="1908930" y="388176"/>
                  <a:pt x="1878932" y="394576"/>
                  <a:pt x="1858933" y="407375"/>
                </a:cubicBezTo>
                <a:cubicBezTo>
                  <a:pt x="1843335" y="417374"/>
                  <a:pt x="1830735" y="436173"/>
                  <a:pt x="1821136" y="463771"/>
                </a:cubicBezTo>
                <a:lnTo>
                  <a:pt x="1587750" y="439173"/>
                </a:lnTo>
                <a:cubicBezTo>
                  <a:pt x="1596550" y="398375"/>
                  <a:pt x="1609249" y="366277"/>
                  <a:pt x="1625847" y="342879"/>
                </a:cubicBezTo>
                <a:cubicBezTo>
                  <a:pt x="1642447" y="319480"/>
                  <a:pt x="1666345" y="299181"/>
                  <a:pt x="1697543" y="281983"/>
                </a:cubicBezTo>
                <a:cubicBezTo>
                  <a:pt x="1719942" y="269583"/>
                  <a:pt x="1750741" y="259984"/>
                  <a:pt x="1789938" y="253184"/>
                </a:cubicBezTo>
                <a:cubicBezTo>
                  <a:pt x="1829135" y="246385"/>
                  <a:pt x="1871533" y="242985"/>
                  <a:pt x="1917130" y="242985"/>
                </a:cubicBezTo>
                <a:close/>
                <a:moveTo>
                  <a:pt x="1422351" y="242985"/>
                </a:moveTo>
                <a:cubicBezTo>
                  <a:pt x="1458348" y="242985"/>
                  <a:pt x="1497746" y="254184"/>
                  <a:pt x="1540543" y="276583"/>
                </a:cubicBezTo>
                <a:lnTo>
                  <a:pt x="1464948" y="450572"/>
                </a:lnTo>
                <a:cubicBezTo>
                  <a:pt x="1436150" y="438573"/>
                  <a:pt x="1413351" y="432573"/>
                  <a:pt x="1396552" y="432573"/>
                </a:cubicBezTo>
                <a:cubicBezTo>
                  <a:pt x="1364554" y="432573"/>
                  <a:pt x="1339756" y="445773"/>
                  <a:pt x="1322157" y="472171"/>
                </a:cubicBezTo>
                <a:cubicBezTo>
                  <a:pt x="1296959" y="509369"/>
                  <a:pt x="1284360" y="578964"/>
                  <a:pt x="1284360" y="680958"/>
                </a:cubicBezTo>
                <a:lnTo>
                  <a:pt x="1284360" y="894545"/>
                </a:lnTo>
                <a:lnTo>
                  <a:pt x="1038974" y="894545"/>
                </a:lnTo>
                <a:lnTo>
                  <a:pt x="1038974" y="257384"/>
                </a:lnTo>
                <a:lnTo>
                  <a:pt x="1267560" y="257384"/>
                </a:lnTo>
                <a:lnTo>
                  <a:pt x="1267560" y="361778"/>
                </a:lnTo>
                <a:cubicBezTo>
                  <a:pt x="1289559" y="316580"/>
                  <a:pt x="1312257" y="285482"/>
                  <a:pt x="1335656" y="268483"/>
                </a:cubicBezTo>
                <a:cubicBezTo>
                  <a:pt x="1359054" y="251484"/>
                  <a:pt x="1387953" y="242985"/>
                  <a:pt x="1422351" y="242985"/>
                </a:cubicBezTo>
                <a:close/>
                <a:moveTo>
                  <a:pt x="3245849" y="14999"/>
                </a:moveTo>
                <a:lnTo>
                  <a:pt x="3490034" y="14999"/>
                </a:lnTo>
                <a:lnTo>
                  <a:pt x="3490034" y="181189"/>
                </a:lnTo>
                <a:lnTo>
                  <a:pt x="3245849" y="181189"/>
                </a:lnTo>
                <a:close/>
                <a:moveTo>
                  <a:pt x="473971" y="0"/>
                </a:moveTo>
                <a:cubicBezTo>
                  <a:pt x="571166" y="0"/>
                  <a:pt x="643862" y="8799"/>
                  <a:pt x="692058" y="26398"/>
                </a:cubicBezTo>
                <a:cubicBezTo>
                  <a:pt x="740255" y="43997"/>
                  <a:pt x="780253" y="71295"/>
                  <a:pt x="812052" y="108293"/>
                </a:cubicBezTo>
                <a:cubicBezTo>
                  <a:pt x="843849" y="145291"/>
                  <a:pt x="867747" y="192188"/>
                  <a:pt x="883746" y="248985"/>
                </a:cubicBezTo>
                <a:lnTo>
                  <a:pt x="621562" y="295782"/>
                </a:lnTo>
                <a:cubicBezTo>
                  <a:pt x="610763" y="262584"/>
                  <a:pt x="592464" y="237185"/>
                  <a:pt x="566666" y="219586"/>
                </a:cubicBezTo>
                <a:cubicBezTo>
                  <a:pt x="540868" y="201987"/>
                  <a:pt x="507969" y="193188"/>
                  <a:pt x="467972" y="193188"/>
                </a:cubicBezTo>
                <a:cubicBezTo>
                  <a:pt x="408375" y="193188"/>
                  <a:pt x="360878" y="213887"/>
                  <a:pt x="325480" y="255284"/>
                </a:cubicBezTo>
                <a:cubicBezTo>
                  <a:pt x="290082" y="296682"/>
                  <a:pt x="272384" y="362178"/>
                  <a:pt x="272384" y="451772"/>
                </a:cubicBezTo>
                <a:cubicBezTo>
                  <a:pt x="272384" y="546966"/>
                  <a:pt x="290282" y="614962"/>
                  <a:pt x="326080" y="655760"/>
                </a:cubicBezTo>
                <a:cubicBezTo>
                  <a:pt x="361878" y="696557"/>
                  <a:pt x="411775" y="716956"/>
                  <a:pt x="475771" y="716956"/>
                </a:cubicBezTo>
                <a:cubicBezTo>
                  <a:pt x="506169" y="716956"/>
                  <a:pt x="535167" y="712556"/>
                  <a:pt x="562766" y="703757"/>
                </a:cubicBezTo>
                <a:cubicBezTo>
                  <a:pt x="590365" y="694957"/>
                  <a:pt x="621962" y="679958"/>
                  <a:pt x="657560" y="658760"/>
                </a:cubicBezTo>
                <a:lnTo>
                  <a:pt x="657560" y="575965"/>
                </a:lnTo>
                <a:lnTo>
                  <a:pt x="475771" y="575965"/>
                </a:lnTo>
                <a:lnTo>
                  <a:pt x="475771" y="392976"/>
                </a:lnTo>
                <a:lnTo>
                  <a:pt x="895745" y="392976"/>
                </a:lnTo>
                <a:lnTo>
                  <a:pt x="895745" y="767953"/>
                </a:lnTo>
                <a:cubicBezTo>
                  <a:pt x="815351" y="822750"/>
                  <a:pt x="744255" y="860047"/>
                  <a:pt x="682458" y="879846"/>
                </a:cubicBezTo>
                <a:cubicBezTo>
                  <a:pt x="620662" y="899645"/>
                  <a:pt x="547367" y="909544"/>
                  <a:pt x="462572" y="909544"/>
                </a:cubicBezTo>
                <a:cubicBezTo>
                  <a:pt x="358178" y="909544"/>
                  <a:pt x="273083" y="891745"/>
                  <a:pt x="207288" y="856148"/>
                </a:cubicBezTo>
                <a:cubicBezTo>
                  <a:pt x="141492" y="820550"/>
                  <a:pt x="90495" y="767553"/>
                  <a:pt x="54297" y="697157"/>
                </a:cubicBezTo>
                <a:cubicBezTo>
                  <a:pt x="18099" y="626762"/>
                  <a:pt x="0" y="545966"/>
                  <a:pt x="0" y="454772"/>
                </a:cubicBezTo>
                <a:cubicBezTo>
                  <a:pt x="0" y="358778"/>
                  <a:pt x="19799" y="275283"/>
                  <a:pt x="59397" y="204287"/>
                </a:cubicBezTo>
                <a:cubicBezTo>
                  <a:pt x="98994" y="133292"/>
                  <a:pt x="156991" y="79395"/>
                  <a:pt x="233386" y="42597"/>
                </a:cubicBezTo>
                <a:cubicBezTo>
                  <a:pt x="292982" y="14199"/>
                  <a:pt x="373177" y="0"/>
                  <a:pt x="473971"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97125"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0583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CD5DAB44-2109-6F58-8CBE-6DB44E1A031C}"/>
            </a:ext>
          </a:extLst>
        </p:cNvPr>
        <p:cNvGrpSpPr/>
        <p:nvPr/>
      </p:nvGrpSpPr>
      <p:grpSpPr>
        <a:xfrm>
          <a:off x="0" y="0"/>
          <a:ext cx="0" cy="0"/>
          <a:chOff x="0" y="0"/>
          <a:chExt cx="0" cy="0"/>
        </a:xfrm>
      </p:grpSpPr>
      <p:sp>
        <p:nvSpPr>
          <p:cNvPr id="6" name="CuadroTexto 14">
            <a:extLst>
              <a:ext uri="{FF2B5EF4-FFF2-40B4-BE49-F238E27FC236}">
                <a16:creationId xmlns:a16="http://schemas.microsoft.com/office/drawing/2014/main" id="{9055094B-D16E-638B-0933-904BCFCEA369}"/>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385763"/>
            <a:r>
              <a:rPr lang="es-ES" sz="600">
                <a:solidFill>
                  <a:schemeClr val="tx1">
                    <a:lumMod val="75000"/>
                    <a:lumOff val="25000"/>
                  </a:schemeClr>
                </a:solidFill>
                <a:latin typeface="Calibri Light"/>
                <a:ea typeface="Calibri Light"/>
                <a:cs typeface="Calibri Light"/>
              </a:rPr>
              <a:t>Oficina Asesora de Planeación</a:t>
            </a:r>
          </a:p>
        </p:txBody>
      </p:sp>
      <p:sp>
        <p:nvSpPr>
          <p:cNvPr id="3" name="Rectángulo 2">
            <a:extLst>
              <a:ext uri="{FF2B5EF4-FFF2-40B4-BE49-F238E27FC236}">
                <a16:creationId xmlns:a16="http://schemas.microsoft.com/office/drawing/2014/main" id="{9C29241E-ADD5-23B5-B8AB-655B1FE90B0C}"/>
              </a:ext>
            </a:extLst>
          </p:cNvPr>
          <p:cNvSpPr/>
          <p:nvPr/>
        </p:nvSpPr>
        <p:spPr>
          <a:xfrm>
            <a:off x="462077" y="264697"/>
            <a:ext cx="9749985" cy="646331"/>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3600" b="1" i="0" u="none" strike="noStrike" kern="1200" cap="none" spc="0" normalizeH="0" baseline="0" noProof="0" dirty="0">
                <a:ln>
                  <a:noFill/>
                </a:ln>
                <a:solidFill>
                  <a:prstClr val="black">
                    <a:lumMod val="75000"/>
                    <a:lumOff val="25000"/>
                  </a:prstClr>
                </a:solidFill>
                <a:effectLst/>
                <a:uLnTx/>
                <a:uFillTx/>
                <a:latin typeface="Aptos ExtraBold"/>
                <a:ea typeface="+mn-ea"/>
                <a:cs typeface="+mn-cs"/>
              </a:rPr>
              <a:t>Plan Estratégico Institucional  -PEI  </a:t>
            </a:r>
          </a:p>
        </p:txBody>
      </p:sp>
      <p:sp>
        <p:nvSpPr>
          <p:cNvPr id="5" name="CuadroTexto 4">
            <a:extLst>
              <a:ext uri="{FF2B5EF4-FFF2-40B4-BE49-F238E27FC236}">
                <a16:creationId xmlns:a16="http://schemas.microsoft.com/office/drawing/2014/main" id="{E1A61FA1-ED47-1F22-9B64-34DD6F6F1BF1}"/>
              </a:ext>
              <a:ext uri="{C183D7F6-B498-43B3-948B-1728B52AA6E4}">
                <adec:decorative xmlns:adec="http://schemas.microsoft.com/office/drawing/2017/decorative" val="1"/>
              </a:ext>
            </a:extLst>
          </p:cNvPr>
          <p:cNvSpPr txBox="1"/>
          <p:nvPr/>
        </p:nvSpPr>
        <p:spPr>
          <a:xfrm>
            <a:off x="381285" y="1895538"/>
            <a:ext cx="11066270" cy="2832932"/>
          </a:xfrm>
          <a:prstGeom prst="rect">
            <a:avLst/>
          </a:prstGeom>
          <a:noFill/>
        </p:spPr>
        <p:txBody>
          <a:bodyPr wrap="square" lIns="62334" tIns="31167" rIns="62334" bIns="31167" rtlCol="0" anchor="t">
            <a:spAutoFit/>
          </a:bodyPr>
          <a:lstStyle/>
          <a:p>
            <a:pPr algn="just"/>
            <a:r>
              <a:rPr lang="es-CO" dirty="0"/>
              <a:t>El Plan Estratégico Institucional (PEI) tiene como objetivo proporcionar los lineamientos y orientaciones necesarias para la planificación institucional durante el cuatrienio 2024-2027. Este plan se fundamenta en tres ejes estructurales: Proteger, Potenciar y Participar, y establece un total de siete objetivos estratégicos. Para cada uno de estos objetivos, se han definido acciones estratégicas a implementar anualmente, las cuales se integran en el Plan de Acción Institucional.</a:t>
            </a:r>
          </a:p>
          <a:p>
            <a:pPr algn="just"/>
            <a:endParaRPr lang="es-CO" dirty="0"/>
          </a:p>
          <a:p>
            <a:pPr algn="just"/>
            <a:r>
              <a:rPr lang="es-CO" dirty="0"/>
              <a:t>Es importante destacar que el PEI 2024-2027 se construyó en 2025, con un enfoque en el cumplimiento de las metas establecidas en el PDD “BCS 2024-2027”, Así como las actividades de carácter gerencial y estratégico del PAI 2025 y los proyectos de inversión 2024-2027. Para esta vigencia, se ha fijado un porcentaje de meta de cumplimiento del 30%, distribuido de la siguiente manera:</a:t>
            </a:r>
          </a:p>
        </p:txBody>
      </p:sp>
    </p:spTree>
    <p:extLst>
      <p:ext uri="{BB962C8B-B14F-4D97-AF65-F5344CB8AC3E}">
        <p14:creationId xmlns:p14="http://schemas.microsoft.com/office/powerpoint/2010/main" val="1972588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2E173591-F814-FE07-7E5E-89D3ACFB6FE4}"/>
            </a:ext>
          </a:extLst>
        </p:cNvPr>
        <p:cNvGrpSpPr/>
        <p:nvPr/>
      </p:nvGrpSpPr>
      <p:grpSpPr>
        <a:xfrm>
          <a:off x="0" y="0"/>
          <a:ext cx="0" cy="0"/>
          <a:chOff x="0" y="0"/>
          <a:chExt cx="0" cy="0"/>
        </a:xfrm>
      </p:grpSpPr>
      <p:sp>
        <p:nvSpPr>
          <p:cNvPr id="6" name="CuadroTexto 14">
            <a:extLst>
              <a:ext uri="{FF2B5EF4-FFF2-40B4-BE49-F238E27FC236}">
                <a16:creationId xmlns:a16="http://schemas.microsoft.com/office/drawing/2014/main" id="{6B2F22D2-1365-93AF-917F-EACA34ED9498}"/>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385763"/>
            <a:r>
              <a:rPr lang="es-ES" sz="600">
                <a:solidFill>
                  <a:schemeClr val="tx1">
                    <a:lumMod val="75000"/>
                    <a:lumOff val="25000"/>
                  </a:schemeClr>
                </a:solidFill>
                <a:latin typeface="Calibri Light"/>
                <a:ea typeface="Calibri Light"/>
                <a:cs typeface="Calibri Light"/>
              </a:rPr>
              <a:t>Oficina Asesora de Planeación</a:t>
            </a:r>
          </a:p>
        </p:txBody>
      </p:sp>
      <p:sp>
        <p:nvSpPr>
          <p:cNvPr id="3" name="Rectángulo 2">
            <a:extLst>
              <a:ext uri="{FF2B5EF4-FFF2-40B4-BE49-F238E27FC236}">
                <a16:creationId xmlns:a16="http://schemas.microsoft.com/office/drawing/2014/main" id="{B302E9DD-62C4-2A49-F9C1-B4192932DAAE}"/>
              </a:ext>
            </a:extLst>
          </p:cNvPr>
          <p:cNvSpPr/>
          <p:nvPr/>
        </p:nvSpPr>
        <p:spPr>
          <a:xfrm>
            <a:off x="462077" y="0"/>
            <a:ext cx="8900287" cy="584775"/>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3200" b="1" i="0" u="none" strike="noStrike" kern="1200" cap="none" spc="0" normalizeH="0" baseline="0" noProof="0" dirty="0">
                <a:ln>
                  <a:noFill/>
                </a:ln>
                <a:solidFill>
                  <a:srgbClr val="C00000"/>
                </a:solidFill>
                <a:effectLst/>
                <a:uLnTx/>
                <a:uFillTx/>
                <a:latin typeface="Aptos ExtraBold"/>
                <a:ea typeface="+mn-ea"/>
                <a:cs typeface="+mn-cs"/>
              </a:rPr>
              <a:t>Plan Estratégico Institucional  -PEI  </a:t>
            </a:r>
          </a:p>
        </p:txBody>
      </p:sp>
      <p:graphicFrame>
        <p:nvGraphicFramePr>
          <p:cNvPr id="7" name="Tabla 7">
            <a:extLst>
              <a:ext uri="{FF2B5EF4-FFF2-40B4-BE49-F238E27FC236}">
                <a16:creationId xmlns:a16="http://schemas.microsoft.com/office/drawing/2014/main" id="{0131326D-2497-50B9-B731-493A05C059AA}"/>
              </a:ext>
            </a:extLst>
          </p:cNvPr>
          <p:cNvGraphicFramePr>
            <a:graphicFrameLocks noGrp="1"/>
          </p:cNvGraphicFramePr>
          <p:nvPr>
            <p:extLst>
              <p:ext uri="{D42A27DB-BD31-4B8C-83A1-F6EECF244321}">
                <p14:modId xmlns:p14="http://schemas.microsoft.com/office/powerpoint/2010/main" val="1310283842"/>
              </p:ext>
            </p:extLst>
          </p:nvPr>
        </p:nvGraphicFramePr>
        <p:xfrm>
          <a:off x="601863" y="513484"/>
          <a:ext cx="6570212" cy="581017"/>
        </p:xfrm>
        <a:graphic>
          <a:graphicData uri="http://schemas.openxmlformats.org/drawingml/2006/table">
            <a:tbl>
              <a:tblPr>
                <a:effectLst/>
              </a:tblPr>
              <a:tblGrid>
                <a:gridCol w="1481785">
                  <a:extLst>
                    <a:ext uri="{9D8B030D-6E8A-4147-A177-3AD203B41FA5}">
                      <a16:colId xmlns:a16="http://schemas.microsoft.com/office/drawing/2014/main" val="2646065177"/>
                    </a:ext>
                  </a:extLst>
                </a:gridCol>
                <a:gridCol w="833502">
                  <a:extLst>
                    <a:ext uri="{9D8B030D-6E8A-4147-A177-3AD203B41FA5}">
                      <a16:colId xmlns:a16="http://schemas.microsoft.com/office/drawing/2014/main" val="792885476"/>
                    </a:ext>
                  </a:extLst>
                </a:gridCol>
                <a:gridCol w="852659">
                  <a:extLst>
                    <a:ext uri="{9D8B030D-6E8A-4147-A177-3AD203B41FA5}">
                      <a16:colId xmlns:a16="http://schemas.microsoft.com/office/drawing/2014/main" val="1367282925"/>
                    </a:ext>
                  </a:extLst>
                </a:gridCol>
                <a:gridCol w="862241">
                  <a:extLst>
                    <a:ext uri="{9D8B030D-6E8A-4147-A177-3AD203B41FA5}">
                      <a16:colId xmlns:a16="http://schemas.microsoft.com/office/drawing/2014/main" val="4100916285"/>
                    </a:ext>
                  </a:extLst>
                </a:gridCol>
                <a:gridCol w="766430">
                  <a:extLst>
                    <a:ext uri="{9D8B030D-6E8A-4147-A177-3AD203B41FA5}">
                      <a16:colId xmlns:a16="http://schemas.microsoft.com/office/drawing/2014/main" val="2703417486"/>
                    </a:ext>
                  </a:extLst>
                </a:gridCol>
                <a:gridCol w="756857">
                  <a:extLst>
                    <a:ext uri="{9D8B030D-6E8A-4147-A177-3AD203B41FA5}">
                      <a16:colId xmlns:a16="http://schemas.microsoft.com/office/drawing/2014/main" val="3751347048"/>
                    </a:ext>
                  </a:extLst>
                </a:gridCol>
                <a:gridCol w="1016738">
                  <a:extLst>
                    <a:ext uri="{9D8B030D-6E8A-4147-A177-3AD203B41FA5}">
                      <a16:colId xmlns:a16="http://schemas.microsoft.com/office/drawing/2014/main" val="440244899"/>
                    </a:ext>
                  </a:extLst>
                </a:gridCol>
              </a:tblGrid>
              <a:tr h="200025">
                <a:tc>
                  <a:txBody>
                    <a:bodyPr/>
                    <a:lstStyle/>
                    <a:p>
                      <a:pPr lvl="0" algn="l" fontAlgn="b"/>
                      <a:r>
                        <a:rPr lang="es-CO" sz="1100" b="0" i="0" u="none" strike="noStrike" dirty="0">
                          <a:solidFill>
                            <a:srgbClr val="000000"/>
                          </a:solidFill>
                          <a:latin typeface="Aptos Narrow"/>
                        </a:rPr>
                        <a:t> </a:t>
                      </a:r>
                    </a:p>
                  </a:txBody>
                  <a:tcPr marL="0" marR="0" marT="0" marB="0" anchor="b">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FC000"/>
                    </a:solidFill>
                  </a:tcPr>
                </a:tc>
                <a:tc gridSpan="2">
                  <a:txBody>
                    <a:bodyPr/>
                    <a:lstStyle/>
                    <a:p>
                      <a:pPr lvl="0" algn="ctr" fontAlgn="ctr"/>
                      <a:r>
                        <a:rPr lang="es-CO" sz="1200" b="1" i="0" u="none" strike="noStrike">
                          <a:solidFill>
                            <a:srgbClr val="000000"/>
                          </a:solidFill>
                          <a:latin typeface="Aptos Narrow"/>
                        </a:rPr>
                        <a:t>META 2025</a:t>
                      </a:r>
                    </a:p>
                  </a:txBody>
                  <a:tcPr marL="0" marR="0" marT="0"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FC000"/>
                    </a:solidFill>
                  </a:tcPr>
                </a:tc>
                <a:tc hMerge="1">
                  <a:txBody>
                    <a:bodyPr/>
                    <a:lstStyle/>
                    <a:p>
                      <a:endParaRPr lang="es-CO"/>
                    </a:p>
                  </a:txBody>
                  <a:tcPr/>
                </a:tc>
                <a:tc gridSpan="2">
                  <a:txBody>
                    <a:bodyPr/>
                    <a:lstStyle/>
                    <a:p>
                      <a:pPr lvl="0" algn="ctr" fontAlgn="ctr"/>
                      <a:r>
                        <a:rPr lang="es-CO" sz="1200" b="1" i="0" u="none" strike="noStrike">
                          <a:solidFill>
                            <a:srgbClr val="000000"/>
                          </a:solidFill>
                          <a:latin typeface="Aptos Narrow"/>
                        </a:rPr>
                        <a:t>META 2026</a:t>
                      </a:r>
                    </a:p>
                  </a:txBody>
                  <a:tcPr marL="0" marR="0" marT="0"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FC000"/>
                    </a:solidFill>
                  </a:tcPr>
                </a:tc>
                <a:tc hMerge="1">
                  <a:txBody>
                    <a:bodyPr/>
                    <a:lstStyle/>
                    <a:p>
                      <a:endParaRPr lang="es-CO"/>
                    </a:p>
                  </a:txBody>
                  <a:tcPr/>
                </a:tc>
                <a:tc gridSpan="2">
                  <a:txBody>
                    <a:bodyPr/>
                    <a:lstStyle/>
                    <a:p>
                      <a:pPr lvl="0" algn="ctr" fontAlgn="ctr"/>
                      <a:r>
                        <a:rPr lang="es-CO" sz="1200" b="1" i="0" u="none" strike="noStrike">
                          <a:solidFill>
                            <a:srgbClr val="000000"/>
                          </a:solidFill>
                          <a:latin typeface="Aptos Narrow"/>
                        </a:rPr>
                        <a:t>META 2027</a:t>
                      </a:r>
                    </a:p>
                  </a:txBody>
                  <a:tcPr marL="0" marR="0" marT="0"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FC000"/>
                    </a:solidFill>
                  </a:tcPr>
                </a:tc>
                <a:tc hMerge="1">
                  <a:txBody>
                    <a:bodyPr/>
                    <a:lstStyle/>
                    <a:p>
                      <a:endParaRPr lang="es-CO"/>
                    </a:p>
                  </a:txBody>
                  <a:tcPr/>
                </a:tc>
                <a:extLst>
                  <a:ext uri="{0D108BD9-81ED-4DB2-BD59-A6C34878D82A}">
                    <a16:rowId xmlns:a16="http://schemas.microsoft.com/office/drawing/2014/main" val="2387894412"/>
                  </a:ext>
                </a:extLst>
              </a:tr>
              <a:tr h="190496">
                <a:tc>
                  <a:txBody>
                    <a:bodyPr/>
                    <a:lstStyle/>
                    <a:p>
                      <a:pPr lvl="0" algn="l" fontAlgn="b"/>
                      <a:r>
                        <a:rPr lang="es-CO" sz="1100" b="1" i="0" u="none" strike="noStrike">
                          <a:solidFill>
                            <a:srgbClr val="000000"/>
                          </a:solidFill>
                          <a:latin typeface="Aptos Narrow"/>
                        </a:rPr>
                        <a:t>Carga / Peso Anual </a:t>
                      </a:r>
                    </a:p>
                  </a:txBody>
                  <a:tcPr marL="0" marR="0" marT="0" marB="0" anchor="b">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tc gridSpan="2">
                  <a:txBody>
                    <a:bodyPr/>
                    <a:lstStyle/>
                    <a:p>
                      <a:pPr lvl="0" algn="ctr" fontAlgn="ctr"/>
                      <a:r>
                        <a:rPr lang="es-CO" sz="1100" b="0" i="0" u="none" strike="noStrike">
                          <a:solidFill>
                            <a:srgbClr val="000000"/>
                          </a:solidFill>
                          <a:latin typeface="Aptos Narrow"/>
                        </a:rPr>
                        <a:t>30%</a:t>
                      </a:r>
                    </a:p>
                  </a:txBody>
                  <a:tcPr marL="0" marR="0" marT="0"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FFFFF"/>
                    </a:solidFill>
                  </a:tcPr>
                </a:tc>
                <a:tc hMerge="1">
                  <a:txBody>
                    <a:bodyPr/>
                    <a:lstStyle/>
                    <a:p>
                      <a:endParaRPr lang="es-CO"/>
                    </a:p>
                  </a:txBody>
                  <a:tcPr/>
                </a:tc>
                <a:tc gridSpan="2">
                  <a:txBody>
                    <a:bodyPr/>
                    <a:lstStyle/>
                    <a:p>
                      <a:pPr lvl="0" algn="ctr" fontAlgn="ctr"/>
                      <a:r>
                        <a:rPr lang="es-CO" sz="1100" b="0" i="0" u="none" strike="noStrike">
                          <a:solidFill>
                            <a:srgbClr val="000000"/>
                          </a:solidFill>
                          <a:latin typeface="Aptos Narrow"/>
                        </a:rPr>
                        <a:t>30%</a:t>
                      </a:r>
                    </a:p>
                  </a:txBody>
                  <a:tcPr marL="0" marR="0" marT="0"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FFFFF"/>
                    </a:solidFill>
                  </a:tcPr>
                </a:tc>
                <a:tc hMerge="1">
                  <a:txBody>
                    <a:bodyPr/>
                    <a:lstStyle/>
                    <a:p>
                      <a:endParaRPr lang="es-CO"/>
                    </a:p>
                  </a:txBody>
                  <a:tcPr/>
                </a:tc>
                <a:tc gridSpan="2">
                  <a:txBody>
                    <a:bodyPr/>
                    <a:lstStyle/>
                    <a:p>
                      <a:pPr lvl="0" algn="ctr" fontAlgn="ctr"/>
                      <a:r>
                        <a:rPr lang="es-CO" sz="1100" b="0" i="0" u="none" strike="noStrike">
                          <a:solidFill>
                            <a:srgbClr val="000000"/>
                          </a:solidFill>
                          <a:latin typeface="Aptos Narrow"/>
                        </a:rPr>
                        <a:t>40%</a:t>
                      </a:r>
                    </a:p>
                  </a:txBody>
                  <a:tcPr marL="0" marR="0" marT="0" marB="0" anchor="ctr">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solidFill>
                      <a:srgbClr val="FFFFFF"/>
                    </a:solidFill>
                  </a:tcPr>
                </a:tc>
                <a:tc hMerge="1">
                  <a:txBody>
                    <a:bodyPr/>
                    <a:lstStyle/>
                    <a:p>
                      <a:endParaRPr lang="es-CO"/>
                    </a:p>
                  </a:txBody>
                  <a:tcPr/>
                </a:tc>
                <a:extLst>
                  <a:ext uri="{0D108BD9-81ED-4DB2-BD59-A6C34878D82A}">
                    <a16:rowId xmlns:a16="http://schemas.microsoft.com/office/drawing/2014/main" val="4035726799"/>
                  </a:ext>
                </a:extLst>
              </a:tr>
              <a:tr h="190496">
                <a:tc>
                  <a:txBody>
                    <a:bodyPr/>
                    <a:lstStyle/>
                    <a:p>
                      <a:pPr lvl="0" algn="l" fontAlgn="b"/>
                      <a:r>
                        <a:rPr lang="es-CO" sz="1100" b="1" i="0" u="none" strike="noStrike">
                          <a:solidFill>
                            <a:srgbClr val="000000"/>
                          </a:solidFill>
                          <a:latin typeface="Aptos Narrow"/>
                        </a:rPr>
                        <a:t>Porcentaje semestral </a:t>
                      </a:r>
                    </a:p>
                  </a:txBody>
                  <a:tcPr marL="0" marR="0" marT="0" marB="0" anchor="b">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tc>
                  <a:txBody>
                    <a:bodyPr/>
                    <a:lstStyle/>
                    <a:p>
                      <a:pPr lvl="0" algn="l" fontAlgn="b"/>
                      <a:r>
                        <a:rPr lang="es-CO" sz="1100" b="0" i="0" u="none" strike="noStrike">
                          <a:solidFill>
                            <a:srgbClr val="000000"/>
                          </a:solidFill>
                          <a:latin typeface="Aptos Narrow"/>
                        </a:rPr>
                        <a:t>         15%</a:t>
                      </a:r>
                    </a:p>
                  </a:txBody>
                  <a:tcPr marL="0" marR="0" marT="0" marB="0">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tc>
                  <a:txBody>
                    <a:bodyPr/>
                    <a:lstStyle/>
                    <a:p>
                      <a:pPr lvl="0" algn="ctr" fontAlgn="b"/>
                      <a:r>
                        <a:rPr lang="es-CO" sz="1100" b="0" i="0" u="none" strike="noStrike">
                          <a:solidFill>
                            <a:srgbClr val="000000"/>
                          </a:solidFill>
                          <a:latin typeface="Aptos Narrow"/>
                        </a:rPr>
                        <a:t>15%</a:t>
                      </a:r>
                    </a:p>
                  </a:txBody>
                  <a:tcPr marL="0" marR="0" marT="0" marB="0" anchor="b">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tc>
                  <a:txBody>
                    <a:bodyPr/>
                    <a:lstStyle/>
                    <a:p>
                      <a:pPr lvl="0" algn="ctr" fontAlgn="b"/>
                      <a:r>
                        <a:rPr lang="es-CO" sz="1100" b="0" i="0" u="none" strike="noStrike">
                          <a:solidFill>
                            <a:srgbClr val="000000"/>
                          </a:solidFill>
                          <a:latin typeface="Aptos Narrow"/>
                        </a:rPr>
                        <a:t>15%</a:t>
                      </a:r>
                    </a:p>
                  </a:txBody>
                  <a:tcPr marL="0" marR="0" marT="0" marB="0" anchor="b">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tc>
                  <a:txBody>
                    <a:bodyPr/>
                    <a:lstStyle/>
                    <a:p>
                      <a:pPr lvl="0" algn="ctr" fontAlgn="b"/>
                      <a:r>
                        <a:rPr lang="es-CO" sz="1100" b="0" i="0" u="none" strike="noStrike">
                          <a:solidFill>
                            <a:srgbClr val="000000"/>
                          </a:solidFill>
                          <a:latin typeface="Aptos Narrow"/>
                        </a:rPr>
                        <a:t>15%</a:t>
                      </a:r>
                    </a:p>
                  </a:txBody>
                  <a:tcPr marL="0" marR="0" marT="0" marB="0" anchor="b">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tc>
                  <a:txBody>
                    <a:bodyPr/>
                    <a:lstStyle/>
                    <a:p>
                      <a:pPr lvl="0" algn="ctr" fontAlgn="b"/>
                      <a:r>
                        <a:rPr lang="es-CO" sz="1100" b="0" i="0" u="none" strike="noStrike" dirty="0">
                          <a:solidFill>
                            <a:srgbClr val="000000"/>
                          </a:solidFill>
                          <a:latin typeface="Aptos Narrow"/>
                        </a:rPr>
                        <a:t>20%</a:t>
                      </a:r>
                    </a:p>
                  </a:txBody>
                  <a:tcPr marL="0" marR="0" marT="0" marB="0" anchor="b">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tc>
                  <a:txBody>
                    <a:bodyPr/>
                    <a:lstStyle/>
                    <a:p>
                      <a:pPr lvl="0" algn="ctr" fontAlgn="b"/>
                      <a:r>
                        <a:rPr lang="es-CO" sz="1100" b="0" i="0" u="none" strike="noStrike" dirty="0">
                          <a:solidFill>
                            <a:srgbClr val="000000"/>
                          </a:solidFill>
                          <a:latin typeface="Aptos Narrow"/>
                        </a:rPr>
                        <a:t>20%</a:t>
                      </a:r>
                    </a:p>
                  </a:txBody>
                  <a:tcPr marL="0" marR="0" marT="0" marB="0" anchor="b">
                    <a:lnL w="6345" cap="flat" cmpd="sng" algn="ctr">
                      <a:solidFill>
                        <a:srgbClr val="000000"/>
                      </a:solidFill>
                      <a:prstDash val="solid"/>
                      <a:round/>
                      <a:headEnd type="none" w="med" len="med"/>
                      <a:tailEnd type="none" w="med" len="med"/>
                    </a:lnL>
                    <a:lnR w="6345" cap="flat" cmpd="sng" algn="ctr">
                      <a:solidFill>
                        <a:srgbClr val="000000"/>
                      </a:solidFill>
                      <a:prstDash val="solid"/>
                      <a:round/>
                      <a:headEnd type="none" w="med" len="med"/>
                      <a:tailEnd type="none" w="med" len="med"/>
                    </a:lnR>
                    <a:lnT w="6345" cap="flat" cmpd="sng" algn="ctr">
                      <a:solidFill>
                        <a:srgbClr val="000000"/>
                      </a:solidFill>
                      <a:prstDash val="solid"/>
                      <a:round/>
                      <a:headEnd type="none" w="med" len="med"/>
                      <a:tailEnd type="none" w="med" len="med"/>
                    </a:lnT>
                    <a:lnB w="634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2457890"/>
                  </a:ext>
                </a:extLst>
              </a:tr>
            </a:tbl>
          </a:graphicData>
        </a:graphic>
      </p:graphicFrame>
      <p:sp>
        <p:nvSpPr>
          <p:cNvPr id="8" name="Elipse 11">
            <a:extLst>
              <a:ext uri="{FF2B5EF4-FFF2-40B4-BE49-F238E27FC236}">
                <a16:creationId xmlns:a16="http://schemas.microsoft.com/office/drawing/2014/main" id="{09FB3017-9276-FB0E-187E-370723D9C9D0}"/>
              </a:ext>
            </a:extLst>
          </p:cNvPr>
          <p:cNvSpPr/>
          <p:nvPr/>
        </p:nvSpPr>
        <p:spPr>
          <a:xfrm>
            <a:off x="2628792" y="603079"/>
            <a:ext cx="510979" cy="35537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19046" cap="flat">
            <a:solidFill>
              <a:srgbClr val="C00000"/>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CO" sz="1100" b="0" i="0" u="none" strike="noStrike" kern="1200" cap="none" spc="0" baseline="0">
              <a:solidFill>
                <a:srgbClr val="FFFFFF"/>
              </a:solidFill>
              <a:uFillTx/>
              <a:latin typeface="Aptos"/>
            </a:endParaRPr>
          </a:p>
        </p:txBody>
      </p:sp>
      <p:sp>
        <p:nvSpPr>
          <p:cNvPr id="9" name="CuadroTexto 17">
            <a:extLst>
              <a:ext uri="{FF2B5EF4-FFF2-40B4-BE49-F238E27FC236}">
                <a16:creationId xmlns:a16="http://schemas.microsoft.com/office/drawing/2014/main" id="{B2681F66-46CB-DED5-6931-9C0FA3B1B940}"/>
              </a:ext>
            </a:extLst>
          </p:cNvPr>
          <p:cNvSpPr txBox="1"/>
          <p:nvPr/>
        </p:nvSpPr>
        <p:spPr>
          <a:xfrm>
            <a:off x="7809415" y="118881"/>
            <a:ext cx="2797698" cy="1138773"/>
          </a:xfrm>
          <a:prstGeom prst="rect">
            <a:avLst/>
          </a:prstGeom>
          <a:solidFill>
            <a:srgbClr val="FFFFFF"/>
          </a:solidFill>
          <a:ln cap="flat">
            <a:noFill/>
          </a:ln>
          <a:effectLst>
            <a:outerShdw dist="12701" dir="5400000" algn="tl">
              <a:srgbClr val="000000"/>
            </a:outerShdw>
          </a:effectLst>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MX" sz="1600" b="1" i="0" u="none" strike="noStrike" kern="0" cap="none" spc="0" baseline="0" dirty="0">
                <a:solidFill>
                  <a:srgbClr val="000000"/>
                </a:solidFill>
                <a:uFillTx/>
                <a:latin typeface="Aptos"/>
              </a:rPr>
              <a:t>El avance promedio con corte a 31 de </a:t>
            </a:r>
            <a:r>
              <a:rPr lang="es-MX" sz="1600" b="1" kern="0" dirty="0">
                <a:solidFill>
                  <a:srgbClr val="000000"/>
                </a:solidFill>
                <a:latin typeface="Aptos"/>
              </a:rPr>
              <a:t>diciembre</a:t>
            </a:r>
            <a:r>
              <a:rPr lang="es-MX" sz="1600" b="1" i="0" u="none" strike="noStrike" kern="0" cap="none" spc="0" baseline="0" dirty="0">
                <a:solidFill>
                  <a:srgbClr val="000000"/>
                </a:solidFill>
                <a:uFillTx/>
                <a:latin typeface="Aptos"/>
              </a:rPr>
              <a:t> del 2025 es del </a:t>
            </a:r>
            <a:r>
              <a:rPr lang="es-MX" sz="2800" b="1" kern="0" dirty="0">
                <a:solidFill>
                  <a:srgbClr val="D2A000"/>
                </a:solidFill>
                <a:latin typeface="Aptos"/>
              </a:rPr>
              <a:t> </a:t>
            </a:r>
            <a:r>
              <a:rPr lang="es-MX" sz="3600" b="1" kern="0" dirty="0">
                <a:solidFill>
                  <a:schemeClr val="accent3"/>
                </a:solidFill>
                <a:latin typeface="Aptos"/>
              </a:rPr>
              <a:t>100</a:t>
            </a:r>
            <a:r>
              <a:rPr lang="es-MX" sz="3600" b="1" i="0" u="none" strike="noStrike" kern="0" cap="none" spc="0" baseline="0" dirty="0">
                <a:solidFill>
                  <a:schemeClr val="accent3"/>
                </a:solidFill>
                <a:uFillTx/>
                <a:latin typeface="Aptos"/>
              </a:rPr>
              <a:t>%</a:t>
            </a:r>
            <a:endParaRPr lang="es-CO" sz="3600" b="0" i="0" u="none" strike="noStrike" kern="1200" cap="none" spc="0" baseline="0" dirty="0">
              <a:solidFill>
                <a:schemeClr val="accent3"/>
              </a:solidFill>
              <a:uFillTx/>
              <a:latin typeface="Aptos"/>
            </a:endParaRPr>
          </a:p>
        </p:txBody>
      </p:sp>
      <p:sp>
        <p:nvSpPr>
          <p:cNvPr id="10" name="Flecha: hacia abajo 12">
            <a:extLst>
              <a:ext uri="{FF2B5EF4-FFF2-40B4-BE49-F238E27FC236}">
                <a16:creationId xmlns:a16="http://schemas.microsoft.com/office/drawing/2014/main" id="{D00C9B67-0587-0F9D-8FF0-DE8D9D91BE9E}"/>
              </a:ext>
            </a:extLst>
          </p:cNvPr>
          <p:cNvSpPr/>
          <p:nvPr/>
        </p:nvSpPr>
        <p:spPr>
          <a:xfrm>
            <a:off x="633126" y="2375270"/>
            <a:ext cx="1000582" cy="3332606"/>
          </a:xfrm>
          <a:custGeom>
            <a:avLst>
              <a:gd name="f0" fmla="val 18234"/>
              <a:gd name="f1" fmla="val 5400"/>
            </a:avLst>
            <a:gdLst>
              <a:gd name="f2" fmla="val 10800000"/>
              <a:gd name="f3" fmla="val 5400000"/>
              <a:gd name="f4" fmla="val 180"/>
              <a:gd name="f5" fmla="val w"/>
              <a:gd name="f6" fmla="val h"/>
              <a:gd name="f7" fmla="val 0"/>
              <a:gd name="f8" fmla="val 21600"/>
              <a:gd name="f9" fmla="val 10800"/>
              <a:gd name="f10" fmla="+- 0 0 -270"/>
              <a:gd name="f11" fmla="+- 0 0 -90"/>
              <a:gd name="f12" fmla="*/ f5 1 21600"/>
              <a:gd name="f13" fmla="*/ f6 1 21600"/>
              <a:gd name="f14" fmla="+- f8 0 f7"/>
              <a:gd name="f15" fmla="pin 0 f1 10800"/>
              <a:gd name="f16" fmla="pin 0 f0 21600"/>
              <a:gd name="f17" fmla="*/ f10 f2 1"/>
              <a:gd name="f18" fmla="*/ f11 f2 1"/>
              <a:gd name="f19" fmla="val f15"/>
              <a:gd name="f20" fmla="val f16"/>
              <a:gd name="f21" fmla="*/ f14 1 21600"/>
              <a:gd name="f22" fmla="*/ f15 f12 1"/>
              <a:gd name="f23" fmla="*/ f16 f13 1"/>
              <a:gd name="f24" fmla="*/ f17 1 f4"/>
              <a:gd name="f25" fmla="*/ f18 1 f4"/>
              <a:gd name="f26" fmla="+- 21600 0 f19"/>
              <a:gd name="f27" fmla="+- 21600 0 f20"/>
              <a:gd name="f28" fmla="*/ 0 f21 1"/>
              <a:gd name="f29" fmla="*/ 21600 f21 1"/>
              <a:gd name="f30" fmla="*/ f19 f12 1"/>
              <a:gd name="f31" fmla="*/ f20 f13 1"/>
              <a:gd name="f32" fmla="+- f24 0 f3"/>
              <a:gd name="f33" fmla="+- f25 0 f3"/>
              <a:gd name="f34" fmla="*/ f27 f19 1"/>
              <a:gd name="f35" fmla="*/ f28 1 f21"/>
              <a:gd name="f36" fmla="*/ f29 1 f21"/>
              <a:gd name="f37" fmla="*/ f26 f12 1"/>
              <a:gd name="f38" fmla="*/ f34 1 10800"/>
              <a:gd name="f39" fmla="*/ f35 f13 1"/>
              <a:gd name="f40" fmla="*/ f35 f12 1"/>
              <a:gd name="f41" fmla="*/ f36 f12 1"/>
              <a:gd name="f42" fmla="+- f20 f38 0"/>
              <a:gd name="f43" fmla="*/ f42 f13 1"/>
            </a:gdLst>
            <a:ahLst>
              <a:ahXY gdRefX="f1" minX="f7" maxX="f9" gdRefY="f0" minY="f7" maxY="f8">
                <a:pos x="f22" y="f23"/>
              </a:ahXY>
            </a:ahLst>
            <a:cxnLst>
              <a:cxn ang="3cd4">
                <a:pos x="hc" y="t"/>
              </a:cxn>
              <a:cxn ang="0">
                <a:pos x="r" y="vc"/>
              </a:cxn>
              <a:cxn ang="cd4">
                <a:pos x="hc" y="b"/>
              </a:cxn>
              <a:cxn ang="cd2">
                <a:pos x="l" y="vc"/>
              </a:cxn>
              <a:cxn ang="f32">
                <a:pos x="f40" y="f31"/>
              </a:cxn>
              <a:cxn ang="f33">
                <a:pos x="f41" y="f31"/>
              </a:cxn>
            </a:cxnLst>
            <a:rect l="f30" t="f39" r="f37" b="f43"/>
            <a:pathLst>
              <a:path w="21600" h="21600">
                <a:moveTo>
                  <a:pt x="f19" y="f7"/>
                </a:moveTo>
                <a:lnTo>
                  <a:pt x="f19" y="f20"/>
                </a:lnTo>
                <a:lnTo>
                  <a:pt x="f7" y="f20"/>
                </a:lnTo>
                <a:lnTo>
                  <a:pt x="f9" y="f8"/>
                </a:lnTo>
                <a:lnTo>
                  <a:pt x="f8" y="f20"/>
                </a:lnTo>
                <a:lnTo>
                  <a:pt x="f26" y="f20"/>
                </a:lnTo>
                <a:lnTo>
                  <a:pt x="f26" y="f7"/>
                </a:lnTo>
                <a:close/>
              </a:path>
            </a:pathLst>
          </a:custGeom>
          <a:solidFill>
            <a:srgbClr val="156082"/>
          </a:solidFill>
          <a:ln w="19046" cap="flat">
            <a:solidFill>
              <a:srgbClr val="0C445E"/>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CO" sz="1800" b="0" i="0" u="none" strike="noStrike" kern="1200" cap="none" spc="0" baseline="0">
              <a:solidFill>
                <a:srgbClr val="FFFFFF"/>
              </a:solidFill>
              <a:uFillTx/>
              <a:latin typeface="Aptos"/>
            </a:endParaRPr>
          </a:p>
        </p:txBody>
      </p:sp>
      <p:sp>
        <p:nvSpPr>
          <p:cNvPr id="11" name="Flecha: a la derecha 13">
            <a:extLst>
              <a:ext uri="{FF2B5EF4-FFF2-40B4-BE49-F238E27FC236}">
                <a16:creationId xmlns:a16="http://schemas.microsoft.com/office/drawing/2014/main" id="{A9900BA9-AA36-8CD8-6A52-F446669698B4}"/>
              </a:ext>
            </a:extLst>
          </p:cNvPr>
          <p:cNvSpPr/>
          <p:nvPr/>
        </p:nvSpPr>
        <p:spPr>
          <a:xfrm>
            <a:off x="1801687" y="1585769"/>
            <a:ext cx="578768" cy="541205"/>
          </a:xfrm>
          <a:custGeom>
            <a:avLst>
              <a:gd name="f0" fmla="val 1080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156082"/>
          </a:solidFill>
          <a:ln w="19046" cap="flat">
            <a:solidFill>
              <a:srgbClr val="0C445E"/>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CO" sz="1800" b="0" i="0" u="none" strike="noStrike" kern="1200" cap="none" spc="0" baseline="0">
              <a:solidFill>
                <a:srgbClr val="FFFFFF"/>
              </a:solidFill>
              <a:uFillTx/>
              <a:latin typeface="Aptos"/>
            </a:endParaRPr>
          </a:p>
        </p:txBody>
      </p:sp>
      <p:sp>
        <p:nvSpPr>
          <p:cNvPr id="12" name="Elipse 14">
            <a:extLst>
              <a:ext uri="{FF2B5EF4-FFF2-40B4-BE49-F238E27FC236}">
                <a16:creationId xmlns:a16="http://schemas.microsoft.com/office/drawing/2014/main" id="{12121DCA-0DBE-8D78-9EFC-E1514555F514}"/>
              </a:ext>
            </a:extLst>
          </p:cNvPr>
          <p:cNvSpPr/>
          <p:nvPr/>
        </p:nvSpPr>
        <p:spPr>
          <a:xfrm>
            <a:off x="565841" y="1461516"/>
            <a:ext cx="1176741" cy="77152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38103"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CO" sz="1800" b="0" i="0" u="none" strike="noStrike" kern="1200" cap="none" spc="0" baseline="0">
              <a:solidFill>
                <a:srgbClr val="FFFFFF"/>
              </a:solidFill>
              <a:uFillTx/>
              <a:latin typeface="Aptos"/>
            </a:endParaRPr>
          </a:p>
        </p:txBody>
      </p:sp>
      <p:sp>
        <p:nvSpPr>
          <p:cNvPr id="13" name="CuadroTexto 16">
            <a:extLst>
              <a:ext uri="{FF2B5EF4-FFF2-40B4-BE49-F238E27FC236}">
                <a16:creationId xmlns:a16="http://schemas.microsoft.com/office/drawing/2014/main" id="{27A255B5-06EC-B752-01EC-C9D6C0602415}"/>
              </a:ext>
            </a:extLst>
          </p:cNvPr>
          <p:cNvSpPr txBox="1"/>
          <p:nvPr/>
        </p:nvSpPr>
        <p:spPr>
          <a:xfrm>
            <a:off x="718835" y="1593390"/>
            <a:ext cx="870751" cy="523220"/>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MX" sz="2800" b="1" kern="0" dirty="0">
                <a:solidFill>
                  <a:srgbClr val="000000"/>
                </a:solidFill>
                <a:latin typeface="Aptos"/>
              </a:rPr>
              <a:t>30</a:t>
            </a:r>
            <a:r>
              <a:rPr lang="es-MX" sz="2800" b="1" i="0" u="none" strike="noStrike" kern="1200" cap="none" spc="0" baseline="0" dirty="0">
                <a:solidFill>
                  <a:srgbClr val="000000"/>
                </a:solidFill>
                <a:uFillTx/>
                <a:latin typeface="Aptos"/>
              </a:rPr>
              <a:t>%</a:t>
            </a:r>
            <a:endParaRPr lang="es-CO" sz="2800" b="1" i="0" u="none" strike="noStrike" kern="1200" cap="none" spc="0" baseline="0" dirty="0">
              <a:solidFill>
                <a:srgbClr val="000000"/>
              </a:solidFill>
              <a:uFillTx/>
              <a:latin typeface="Aptos"/>
            </a:endParaRPr>
          </a:p>
        </p:txBody>
      </p:sp>
      <p:sp>
        <p:nvSpPr>
          <p:cNvPr id="14" name="CuadroTexto 19">
            <a:extLst>
              <a:ext uri="{FF2B5EF4-FFF2-40B4-BE49-F238E27FC236}">
                <a16:creationId xmlns:a16="http://schemas.microsoft.com/office/drawing/2014/main" id="{8190D7DF-3ACF-0D87-5E88-01E038497FD2}"/>
              </a:ext>
            </a:extLst>
          </p:cNvPr>
          <p:cNvSpPr txBox="1"/>
          <p:nvPr/>
        </p:nvSpPr>
        <p:spPr>
          <a:xfrm>
            <a:off x="601863" y="5707876"/>
            <a:ext cx="1063108" cy="523219"/>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MX" sz="2800" b="1" i="0" u="none" strike="noStrike" kern="1200" cap="none" spc="0" baseline="0" dirty="0">
                <a:solidFill>
                  <a:srgbClr val="000000"/>
                </a:solidFill>
                <a:uFillTx/>
                <a:latin typeface="Aptos"/>
              </a:rPr>
              <a:t>100%</a:t>
            </a:r>
            <a:endParaRPr lang="es-CO" sz="2800" b="1" i="0" u="none" strike="noStrike" kern="1200" cap="none" spc="0" baseline="0" dirty="0">
              <a:solidFill>
                <a:srgbClr val="000000"/>
              </a:solidFill>
              <a:uFillTx/>
              <a:latin typeface="Aptos"/>
            </a:endParaRPr>
          </a:p>
        </p:txBody>
      </p:sp>
      <p:cxnSp>
        <p:nvCxnSpPr>
          <p:cNvPr id="16" name="Conector recto de flecha 6">
            <a:extLst>
              <a:ext uri="{FF2B5EF4-FFF2-40B4-BE49-F238E27FC236}">
                <a16:creationId xmlns:a16="http://schemas.microsoft.com/office/drawing/2014/main" id="{2867333A-4191-FBD1-C65D-BF02992FB75B}"/>
              </a:ext>
            </a:extLst>
          </p:cNvPr>
          <p:cNvCxnSpPr>
            <a:cxnSpLocks/>
          </p:cNvCxnSpPr>
          <p:nvPr/>
        </p:nvCxnSpPr>
        <p:spPr>
          <a:xfrm flipH="1">
            <a:off x="1664971" y="861075"/>
            <a:ext cx="937079" cy="600441"/>
          </a:xfrm>
          <a:prstGeom prst="straightConnector1">
            <a:avLst/>
          </a:prstGeom>
          <a:noFill/>
          <a:ln w="19046" cap="flat">
            <a:solidFill>
              <a:srgbClr val="C00000"/>
            </a:solidFill>
            <a:prstDash val="solid"/>
            <a:miter/>
            <a:tailEnd type="arrow"/>
          </a:ln>
        </p:spPr>
      </p:cxnSp>
      <p:pic>
        <p:nvPicPr>
          <p:cNvPr id="17" name="Imagen 16">
            <a:extLst>
              <a:ext uri="{FF2B5EF4-FFF2-40B4-BE49-F238E27FC236}">
                <a16:creationId xmlns:a16="http://schemas.microsoft.com/office/drawing/2014/main" id="{E648EA40-3DC3-E69F-2704-12CCF29B894D}"/>
              </a:ext>
            </a:extLst>
          </p:cNvPr>
          <p:cNvPicPr>
            <a:picLocks noChangeAspect="1"/>
          </p:cNvPicPr>
          <p:nvPr/>
        </p:nvPicPr>
        <p:blipFill>
          <a:blip r:embed="rId3"/>
          <a:stretch>
            <a:fillRect/>
          </a:stretch>
        </p:blipFill>
        <p:spPr>
          <a:xfrm>
            <a:off x="2380455" y="1298332"/>
            <a:ext cx="8974482" cy="5431775"/>
          </a:xfrm>
          <a:prstGeom prst="rect">
            <a:avLst/>
          </a:prstGeom>
        </p:spPr>
      </p:pic>
    </p:spTree>
    <p:extLst>
      <p:ext uri="{BB962C8B-B14F-4D97-AF65-F5344CB8AC3E}">
        <p14:creationId xmlns:p14="http://schemas.microsoft.com/office/powerpoint/2010/main" val="199536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DF6B1742-9018-F3B9-67E3-8416C3C3AED9}"/>
            </a:ext>
          </a:extLst>
        </p:cNvPr>
        <p:cNvGrpSpPr/>
        <p:nvPr/>
      </p:nvGrpSpPr>
      <p:grpSpPr>
        <a:xfrm>
          <a:off x="0" y="0"/>
          <a:ext cx="0" cy="0"/>
          <a:chOff x="0" y="0"/>
          <a:chExt cx="0" cy="0"/>
        </a:xfrm>
      </p:grpSpPr>
      <p:sp>
        <p:nvSpPr>
          <p:cNvPr id="6" name="CuadroTexto 14">
            <a:extLst>
              <a:ext uri="{FF2B5EF4-FFF2-40B4-BE49-F238E27FC236}">
                <a16:creationId xmlns:a16="http://schemas.microsoft.com/office/drawing/2014/main" id="{DD425E8A-4584-5C4F-86BF-2A294F319EB7}"/>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385763"/>
            <a:r>
              <a:rPr lang="es-ES" sz="600">
                <a:solidFill>
                  <a:schemeClr val="tx1">
                    <a:lumMod val="75000"/>
                    <a:lumOff val="25000"/>
                  </a:schemeClr>
                </a:solidFill>
                <a:latin typeface="Calibri Light"/>
                <a:ea typeface="Calibri Light"/>
                <a:cs typeface="Calibri Light"/>
              </a:rPr>
              <a:t>Oficina Asesora de Planeación</a:t>
            </a:r>
          </a:p>
        </p:txBody>
      </p:sp>
      <p:sp>
        <p:nvSpPr>
          <p:cNvPr id="3" name="Rectángulo 2">
            <a:extLst>
              <a:ext uri="{FF2B5EF4-FFF2-40B4-BE49-F238E27FC236}">
                <a16:creationId xmlns:a16="http://schemas.microsoft.com/office/drawing/2014/main" id="{1041B678-CC0E-54FC-DF0F-1919AC2B8A10}"/>
              </a:ext>
            </a:extLst>
          </p:cNvPr>
          <p:cNvSpPr/>
          <p:nvPr/>
        </p:nvSpPr>
        <p:spPr>
          <a:xfrm>
            <a:off x="462077" y="264697"/>
            <a:ext cx="9749985" cy="646331"/>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3600" b="1" i="0" u="none" strike="noStrike" kern="1200" cap="none" spc="0" normalizeH="0" baseline="0" noProof="0" dirty="0">
                <a:ln>
                  <a:noFill/>
                </a:ln>
                <a:solidFill>
                  <a:prstClr val="black">
                    <a:lumMod val="75000"/>
                    <a:lumOff val="25000"/>
                  </a:prstClr>
                </a:solidFill>
                <a:effectLst/>
                <a:uLnTx/>
                <a:uFillTx/>
                <a:latin typeface="Aptos ExtraBold"/>
                <a:ea typeface="+mn-ea"/>
                <a:cs typeface="+mn-cs"/>
              </a:rPr>
              <a:t>Plan Estratégico Institucional  -PEI  </a:t>
            </a:r>
          </a:p>
        </p:txBody>
      </p:sp>
      <p:sp>
        <p:nvSpPr>
          <p:cNvPr id="2" name="CuadroTexto 1">
            <a:extLst>
              <a:ext uri="{FF2B5EF4-FFF2-40B4-BE49-F238E27FC236}">
                <a16:creationId xmlns:a16="http://schemas.microsoft.com/office/drawing/2014/main" id="{05E6A856-E8B0-1110-D113-A6DCCAAD398C}"/>
              </a:ext>
              <a:ext uri="{C183D7F6-B498-43B3-948B-1728B52AA6E4}">
                <adec:decorative xmlns:adec="http://schemas.microsoft.com/office/drawing/2017/decorative" val="1"/>
              </a:ext>
            </a:extLst>
          </p:cNvPr>
          <p:cNvSpPr txBox="1"/>
          <p:nvPr/>
        </p:nvSpPr>
        <p:spPr>
          <a:xfrm>
            <a:off x="547741" y="1054834"/>
            <a:ext cx="10450938" cy="738664"/>
          </a:xfrm>
          <a:prstGeom prst="rect">
            <a:avLst/>
          </a:prstGeom>
          <a:noFill/>
        </p:spPr>
        <p:txBody>
          <a:bodyPr wrap="square" rtlCol="0">
            <a:spAutoFit/>
          </a:bodyPr>
          <a:lstStyle/>
          <a:p>
            <a:pPr defTabSz="378652">
              <a:defRPr/>
            </a:pPr>
            <a:r>
              <a:rPr lang="es-CO" b="1" dirty="0"/>
              <a:t>Objetivo Institucional 1: </a:t>
            </a:r>
            <a:r>
              <a:rPr lang="es-CO" dirty="0"/>
              <a:t>alineado con el eje estructural </a:t>
            </a:r>
            <a:r>
              <a:rPr lang="es-CO" sz="2400" b="1" dirty="0"/>
              <a:t>Proteger</a:t>
            </a:r>
            <a:r>
              <a:rPr lang="es-CO" sz="2400" dirty="0"/>
              <a:t> </a:t>
            </a:r>
            <a:r>
              <a:rPr lang="es-CO" dirty="0"/>
              <a:t>que contribuyen al avance de tres (3) objetivos estratégicos; </a:t>
            </a:r>
            <a:r>
              <a:rPr lang="es-CO" b="1" dirty="0"/>
              <a:t>Total de actividades PAI 38</a:t>
            </a:r>
            <a:endParaRPr lang="es-CO" dirty="0"/>
          </a:p>
        </p:txBody>
      </p:sp>
      <p:graphicFrame>
        <p:nvGraphicFramePr>
          <p:cNvPr id="4" name="Tabla 3">
            <a:extLst>
              <a:ext uri="{FF2B5EF4-FFF2-40B4-BE49-F238E27FC236}">
                <a16:creationId xmlns:a16="http://schemas.microsoft.com/office/drawing/2014/main" id="{27533807-71E4-4D7E-700C-63607C05AB02}"/>
              </a:ext>
            </a:extLst>
          </p:cNvPr>
          <p:cNvGraphicFramePr>
            <a:graphicFrameLocks noGrp="1"/>
          </p:cNvGraphicFramePr>
          <p:nvPr>
            <p:extLst>
              <p:ext uri="{D42A27DB-BD31-4B8C-83A1-F6EECF244321}">
                <p14:modId xmlns:p14="http://schemas.microsoft.com/office/powerpoint/2010/main" val="2461128308"/>
              </p:ext>
            </p:extLst>
          </p:nvPr>
        </p:nvGraphicFramePr>
        <p:xfrm>
          <a:off x="1257300" y="1937304"/>
          <a:ext cx="9677399" cy="3952875"/>
        </p:xfrm>
        <a:graphic>
          <a:graphicData uri="http://schemas.openxmlformats.org/drawingml/2006/table">
            <a:tbl>
              <a:tblPr/>
              <a:tblGrid>
                <a:gridCol w="2665251">
                  <a:extLst>
                    <a:ext uri="{9D8B030D-6E8A-4147-A177-3AD203B41FA5}">
                      <a16:colId xmlns:a16="http://schemas.microsoft.com/office/drawing/2014/main" val="2716470820"/>
                    </a:ext>
                  </a:extLst>
                </a:gridCol>
                <a:gridCol w="1277246">
                  <a:extLst>
                    <a:ext uri="{9D8B030D-6E8A-4147-A177-3AD203B41FA5}">
                      <a16:colId xmlns:a16="http://schemas.microsoft.com/office/drawing/2014/main" val="1395270297"/>
                    </a:ext>
                  </a:extLst>
                </a:gridCol>
                <a:gridCol w="2355745">
                  <a:extLst>
                    <a:ext uri="{9D8B030D-6E8A-4147-A177-3AD203B41FA5}">
                      <a16:colId xmlns:a16="http://schemas.microsoft.com/office/drawing/2014/main" val="2366204748"/>
                    </a:ext>
                  </a:extLst>
                </a:gridCol>
                <a:gridCol w="1274559">
                  <a:extLst>
                    <a:ext uri="{9D8B030D-6E8A-4147-A177-3AD203B41FA5}">
                      <a16:colId xmlns:a16="http://schemas.microsoft.com/office/drawing/2014/main" val="3053832695"/>
                    </a:ext>
                  </a:extLst>
                </a:gridCol>
                <a:gridCol w="2104598">
                  <a:extLst>
                    <a:ext uri="{9D8B030D-6E8A-4147-A177-3AD203B41FA5}">
                      <a16:colId xmlns:a16="http://schemas.microsoft.com/office/drawing/2014/main" val="456758473"/>
                    </a:ext>
                  </a:extLst>
                </a:gridCol>
              </a:tblGrid>
              <a:tr h="962025">
                <a:tc>
                  <a:txBody>
                    <a:bodyPr/>
                    <a:lstStyle/>
                    <a:p>
                      <a:pPr algn="ctr" fontAlgn="ctr">
                        <a:buNone/>
                      </a:pPr>
                      <a:r>
                        <a:rPr lang="es-CO" sz="1400" b="1" i="0" u="none" strike="noStrike" dirty="0">
                          <a:solidFill>
                            <a:srgbClr val="FFFFFF"/>
                          </a:solidFill>
                          <a:effectLst/>
                          <a:latin typeface="Calibri" panose="020F0502020204030204" pitchFamily="34" charset="0"/>
                        </a:rPr>
                        <a:t>OBJETIVO INSTITUCIONAL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buNone/>
                      </a:pPr>
                      <a:r>
                        <a:rPr lang="es-CO" sz="1400" b="1" i="0" u="none" strike="noStrike" dirty="0">
                          <a:solidFill>
                            <a:srgbClr val="FFFFFF"/>
                          </a:solidFill>
                          <a:effectLst/>
                          <a:latin typeface="Calibri" panose="020F0502020204030204" pitchFamily="34" charset="0"/>
                        </a:rPr>
                        <a:t>EJES ESTRUCTURALES PEI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buNone/>
                      </a:pPr>
                      <a:r>
                        <a:rPr lang="es-CO" sz="1400" b="1" i="0" u="none" strike="noStrike" dirty="0">
                          <a:solidFill>
                            <a:srgbClr val="FFFFFF"/>
                          </a:solidFill>
                          <a:effectLst/>
                          <a:latin typeface="Calibri" panose="020F0502020204030204" pitchFamily="34" charset="0"/>
                        </a:rPr>
                        <a:t>OBJETIVO ESTRATEGICO PEI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buNone/>
                      </a:pPr>
                      <a:r>
                        <a:rPr lang="es-CO" sz="1400" b="1" i="0" u="none" strike="noStrike" dirty="0">
                          <a:solidFill>
                            <a:srgbClr val="FFFFFF"/>
                          </a:solidFill>
                          <a:effectLst/>
                          <a:latin typeface="Calibri" panose="020F0502020204030204" pitchFamily="34" charset="0"/>
                        </a:rPr>
                        <a:t>CUMPLIMIENTO</a:t>
                      </a:r>
                      <a:br>
                        <a:rPr lang="es-CO" sz="1400" b="1" i="0" u="none" strike="noStrike" dirty="0">
                          <a:solidFill>
                            <a:srgbClr val="FFFFFF"/>
                          </a:solidFill>
                          <a:effectLst/>
                          <a:latin typeface="Calibri" panose="020F0502020204030204" pitchFamily="34" charset="0"/>
                        </a:rPr>
                      </a:br>
                      <a:r>
                        <a:rPr lang="es-CO" sz="1400" b="1" i="0" u="none" strike="noStrike" dirty="0">
                          <a:solidFill>
                            <a:srgbClr val="FFFFFF"/>
                          </a:solidFill>
                          <a:effectLst/>
                          <a:latin typeface="Calibri" panose="020F0502020204030204" pitchFamily="34" charset="0"/>
                        </a:rPr>
                        <a:t>PESO 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buNone/>
                      </a:pPr>
                      <a:r>
                        <a:rPr lang="es-CO" sz="1400" b="1" i="0" u="none" strike="noStrike">
                          <a:solidFill>
                            <a:srgbClr val="FFFFFF"/>
                          </a:solidFill>
                          <a:effectLst/>
                          <a:latin typeface="Calibri" panose="020F0502020204030204" pitchFamily="34" charset="0"/>
                        </a:rPr>
                        <a:t>TOTAL ACTIVIDADES CUMPLIDAS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836360563"/>
                  </a:ext>
                </a:extLst>
              </a:tr>
              <a:tr h="1333500">
                <a:tc rowSpan="3">
                  <a:txBody>
                    <a:bodyPr/>
                    <a:lstStyle/>
                    <a:p>
                      <a:pPr algn="l" fontAlgn="ctr">
                        <a:buNone/>
                      </a:pPr>
                      <a:r>
                        <a:rPr lang="es-MX" sz="1400" b="0" i="0" u="none" strike="noStrike">
                          <a:solidFill>
                            <a:srgbClr val="000000"/>
                          </a:solidFill>
                          <a:effectLst/>
                          <a:latin typeface="Calibri" panose="020F0502020204030204" pitchFamily="34" charset="0"/>
                        </a:rPr>
                        <a:t>Objetivo institucional I. Robustecer la capacidad técnica en la gestión integral del riesgo de incendios, el manejo de incidentes con materiales peligrosos y búsqueda y rescate, para ser efectivos en la prestación del servicio.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buNone/>
                      </a:pPr>
                      <a:r>
                        <a:rPr lang="es-CO" sz="1400" b="1" i="0" u="none" strike="noStrike" dirty="0">
                          <a:solidFill>
                            <a:srgbClr val="000000"/>
                          </a:solidFill>
                          <a:effectLst/>
                          <a:latin typeface="Calibri" panose="020F0502020204030204" pitchFamily="34" charset="0"/>
                        </a:rPr>
                        <a:t>1 PROTEGER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r>
                        <a:rPr lang="es-MX" sz="1400" b="0" i="0" u="none" strike="noStrike" dirty="0">
                          <a:solidFill>
                            <a:srgbClr val="000000"/>
                          </a:solidFill>
                          <a:effectLst/>
                          <a:latin typeface="Calibri" panose="020F0502020204030204" pitchFamily="34" charset="0"/>
                        </a:rPr>
                        <a:t>1.1 Desarrollar acciones innovadoras de caracterización de escenarios de riesgo, monitoreo e investigación de incidente  misionales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s-CO" sz="1400" b="1" i="0" u="none" strike="noStrike" dirty="0">
                          <a:solidFill>
                            <a:srgbClr val="000000"/>
                          </a:solidFill>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s-CO" sz="1400" b="0" i="0" u="none" strike="noStrike" dirty="0">
                          <a:solidFill>
                            <a:srgbClr val="000000"/>
                          </a:solidFill>
                          <a:effectLst/>
                          <a:latin typeface="Calibri" panose="020F050202020403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87089897"/>
                  </a:ext>
                </a:extLst>
              </a:tr>
              <a:tr h="571500">
                <a:tc vMerge="1">
                  <a:txBody>
                    <a:bodyPr/>
                    <a:lstStyle/>
                    <a:p>
                      <a:endParaRPr lang="es-CO"/>
                    </a:p>
                  </a:txBody>
                  <a:tcPr/>
                </a:tc>
                <a:tc vMerge="1">
                  <a:txBody>
                    <a:bodyPr/>
                    <a:lstStyle/>
                    <a:p>
                      <a:endParaRPr lang="es-CO"/>
                    </a:p>
                  </a:txBody>
                  <a:tcPr/>
                </a:tc>
                <a:tc>
                  <a:txBody>
                    <a:bodyPr/>
                    <a:lstStyle/>
                    <a:p>
                      <a:pPr algn="l" fontAlgn="b">
                        <a:buNone/>
                      </a:pPr>
                      <a:r>
                        <a:rPr lang="es-MX" sz="1400" b="0" i="0" u="none" strike="noStrike" dirty="0">
                          <a:solidFill>
                            <a:srgbClr val="000000"/>
                          </a:solidFill>
                          <a:effectLst/>
                          <a:latin typeface="Calibri" panose="020F0502020204030204" pitchFamily="34" charset="0"/>
                        </a:rPr>
                        <a:t>1.2 Fortalecer las capacidades de la ciudad para la reducción del riesgo de incendios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s-CO" sz="1400" b="1" i="0" u="none" strike="noStrike" dirty="0">
                          <a:solidFill>
                            <a:srgbClr val="000000"/>
                          </a:solidFill>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s-CO" sz="1400" b="0" i="0" u="none" strike="noStrike" dirty="0">
                          <a:solidFill>
                            <a:srgbClr val="000000"/>
                          </a:solidFill>
                          <a:effectLst/>
                          <a:latin typeface="Calibri" panose="020F050202020403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91568474"/>
                  </a:ext>
                </a:extLst>
              </a:tr>
              <a:tr h="409575">
                <a:tc vMerge="1">
                  <a:txBody>
                    <a:bodyPr/>
                    <a:lstStyle/>
                    <a:p>
                      <a:endParaRPr lang="es-CO"/>
                    </a:p>
                  </a:txBody>
                  <a:tcPr/>
                </a:tc>
                <a:tc vMerge="1">
                  <a:txBody>
                    <a:bodyPr/>
                    <a:lstStyle/>
                    <a:p>
                      <a:endParaRPr lang="es-CO"/>
                    </a:p>
                  </a:txBody>
                  <a:tcPr/>
                </a:tc>
                <a:tc>
                  <a:txBody>
                    <a:bodyPr/>
                    <a:lstStyle/>
                    <a:p>
                      <a:pPr algn="l" fontAlgn="b">
                        <a:buNone/>
                      </a:pPr>
                      <a:r>
                        <a:rPr lang="es-MX" sz="1400" b="0" i="0" u="none" strike="noStrike">
                          <a:solidFill>
                            <a:srgbClr val="000000"/>
                          </a:solidFill>
                          <a:effectLst/>
                          <a:latin typeface="Calibri" panose="020F0502020204030204" pitchFamily="34" charset="0"/>
                        </a:rPr>
                        <a:t>1.3 Fortalecer las capacidades para el manejo de emergencias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s-CO" sz="1400" b="1" i="0" u="none" strike="noStrike">
                          <a:solidFill>
                            <a:srgbClr val="000000"/>
                          </a:solidFill>
                          <a:effectLst/>
                          <a:latin typeface="Calibri" panose="020F0502020204030204" pitchFamily="34" charset="0"/>
                        </a:rPr>
                        <a:t>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s-CO" sz="1400" b="0" i="0" u="none" strike="noStrike" dirty="0">
                          <a:solidFill>
                            <a:srgbClr val="000000"/>
                          </a:solidFill>
                          <a:effectLst/>
                          <a:latin typeface="Calibri" panose="020F050202020403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64481318"/>
                  </a:ext>
                </a:extLst>
              </a:tr>
              <a:tr h="590550">
                <a:tc gridSpan="4">
                  <a:txBody>
                    <a:bodyPr/>
                    <a:lstStyle/>
                    <a:p>
                      <a:pPr algn="ctr" fontAlgn="ctr">
                        <a:buNone/>
                      </a:pPr>
                      <a:r>
                        <a:rPr lang="es-CO" sz="1400" b="1" i="0" u="none" strike="noStrike">
                          <a:solidFill>
                            <a:srgbClr val="000000"/>
                          </a:solidFill>
                          <a:effectLst/>
                          <a:latin typeface="Calibri" panose="020F0502020204030204" pitchFamily="34" charset="0"/>
                        </a:rPr>
                        <a:t>TOTAL ACTIVIDADES OBJETIVO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gn="ctr" fontAlgn="ctr">
                        <a:buNone/>
                      </a:pPr>
                      <a:r>
                        <a:rPr lang="es-CO" sz="1400" b="1" i="0" u="none" strike="noStrike" dirty="0">
                          <a:solidFill>
                            <a:srgbClr val="000000"/>
                          </a:solidFill>
                          <a:effectLst/>
                          <a:latin typeface="Calibri" panose="020F0502020204030204" pitchFamily="34" charset="0"/>
                        </a:rPr>
                        <a:t>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75120050"/>
                  </a:ext>
                </a:extLst>
              </a:tr>
            </a:tbl>
          </a:graphicData>
        </a:graphic>
      </p:graphicFrame>
    </p:spTree>
    <p:extLst>
      <p:ext uri="{BB962C8B-B14F-4D97-AF65-F5344CB8AC3E}">
        <p14:creationId xmlns:p14="http://schemas.microsoft.com/office/powerpoint/2010/main" val="3662312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0522ACFF-3553-DDE6-3207-804FF81CF950}"/>
            </a:ext>
          </a:extLst>
        </p:cNvPr>
        <p:cNvGrpSpPr/>
        <p:nvPr/>
      </p:nvGrpSpPr>
      <p:grpSpPr>
        <a:xfrm>
          <a:off x="0" y="0"/>
          <a:ext cx="0" cy="0"/>
          <a:chOff x="0" y="0"/>
          <a:chExt cx="0" cy="0"/>
        </a:xfrm>
      </p:grpSpPr>
      <p:sp>
        <p:nvSpPr>
          <p:cNvPr id="6" name="CuadroTexto 14">
            <a:extLst>
              <a:ext uri="{FF2B5EF4-FFF2-40B4-BE49-F238E27FC236}">
                <a16:creationId xmlns:a16="http://schemas.microsoft.com/office/drawing/2014/main" id="{5AE96E61-C83A-D01B-8408-145D7EAE5EC1}"/>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385763"/>
            <a:r>
              <a:rPr lang="es-ES" sz="600">
                <a:solidFill>
                  <a:schemeClr val="tx1">
                    <a:lumMod val="75000"/>
                    <a:lumOff val="25000"/>
                  </a:schemeClr>
                </a:solidFill>
                <a:latin typeface="Calibri Light"/>
                <a:ea typeface="Calibri Light"/>
                <a:cs typeface="Calibri Light"/>
              </a:rPr>
              <a:t>Oficina Asesora de Planeación</a:t>
            </a:r>
          </a:p>
        </p:txBody>
      </p:sp>
      <p:sp>
        <p:nvSpPr>
          <p:cNvPr id="3" name="Rectángulo 2">
            <a:extLst>
              <a:ext uri="{FF2B5EF4-FFF2-40B4-BE49-F238E27FC236}">
                <a16:creationId xmlns:a16="http://schemas.microsoft.com/office/drawing/2014/main" id="{C8549E32-FBB1-4F8A-68B6-AE6B52D2AB89}"/>
              </a:ext>
            </a:extLst>
          </p:cNvPr>
          <p:cNvSpPr/>
          <p:nvPr/>
        </p:nvSpPr>
        <p:spPr>
          <a:xfrm>
            <a:off x="462077" y="264697"/>
            <a:ext cx="9749985" cy="646331"/>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3600" b="1" i="0" u="none" strike="noStrike" kern="1200" cap="none" spc="0" normalizeH="0" baseline="0" noProof="0" dirty="0">
                <a:ln>
                  <a:noFill/>
                </a:ln>
                <a:solidFill>
                  <a:prstClr val="black">
                    <a:lumMod val="75000"/>
                    <a:lumOff val="25000"/>
                  </a:prstClr>
                </a:solidFill>
                <a:effectLst/>
                <a:uLnTx/>
                <a:uFillTx/>
                <a:latin typeface="Aptos ExtraBold"/>
                <a:ea typeface="+mn-ea"/>
                <a:cs typeface="+mn-cs"/>
              </a:rPr>
              <a:t>Plan Estratégico Institucional  -PEI  </a:t>
            </a:r>
          </a:p>
        </p:txBody>
      </p:sp>
      <p:sp>
        <p:nvSpPr>
          <p:cNvPr id="5" name="CuadroTexto 4">
            <a:extLst>
              <a:ext uri="{FF2B5EF4-FFF2-40B4-BE49-F238E27FC236}">
                <a16:creationId xmlns:a16="http://schemas.microsoft.com/office/drawing/2014/main" id="{D3957372-483B-7B85-B55C-63D1D421B5A7}"/>
              </a:ext>
              <a:ext uri="{C183D7F6-B498-43B3-948B-1728B52AA6E4}">
                <adec:decorative xmlns:adec="http://schemas.microsoft.com/office/drawing/2017/decorative" val="1"/>
              </a:ext>
            </a:extLst>
          </p:cNvPr>
          <p:cNvSpPr txBox="1"/>
          <p:nvPr/>
        </p:nvSpPr>
        <p:spPr>
          <a:xfrm>
            <a:off x="462077" y="915416"/>
            <a:ext cx="10450938" cy="738664"/>
          </a:xfrm>
          <a:prstGeom prst="rect">
            <a:avLst/>
          </a:prstGeom>
          <a:noFill/>
        </p:spPr>
        <p:txBody>
          <a:bodyPr wrap="square" rtlCol="0">
            <a:spAutoFit/>
          </a:bodyPr>
          <a:lstStyle/>
          <a:p>
            <a:pPr defTabSz="378652">
              <a:defRPr/>
            </a:pPr>
            <a:r>
              <a:rPr lang="es-CO" b="1" dirty="0"/>
              <a:t>Objetivo Institucional 2: </a:t>
            </a:r>
            <a:r>
              <a:rPr lang="es-CO" dirty="0"/>
              <a:t>alineado con el eje estructural </a:t>
            </a:r>
            <a:r>
              <a:rPr lang="es-CO" sz="2400" b="1" dirty="0"/>
              <a:t>Potenciar</a:t>
            </a:r>
            <a:r>
              <a:rPr lang="es-CO" sz="2400" dirty="0"/>
              <a:t> </a:t>
            </a:r>
            <a:r>
              <a:rPr lang="es-CO" dirty="0"/>
              <a:t>que contribuyen al avance de dos (2) objetivos estratégicos; </a:t>
            </a:r>
            <a:r>
              <a:rPr lang="es-CO" b="1" dirty="0"/>
              <a:t>Total de actividades PAI 41.</a:t>
            </a:r>
            <a:endParaRPr lang="es-CO" dirty="0"/>
          </a:p>
        </p:txBody>
      </p:sp>
      <p:graphicFrame>
        <p:nvGraphicFramePr>
          <p:cNvPr id="7" name="Tabla 6">
            <a:extLst>
              <a:ext uri="{FF2B5EF4-FFF2-40B4-BE49-F238E27FC236}">
                <a16:creationId xmlns:a16="http://schemas.microsoft.com/office/drawing/2014/main" id="{3983F2DB-4D3E-E1DB-2901-CD863C35D972}"/>
              </a:ext>
            </a:extLst>
          </p:cNvPr>
          <p:cNvGraphicFramePr>
            <a:graphicFrameLocks noGrp="1"/>
          </p:cNvGraphicFramePr>
          <p:nvPr>
            <p:extLst>
              <p:ext uri="{D42A27DB-BD31-4B8C-83A1-F6EECF244321}">
                <p14:modId xmlns:p14="http://schemas.microsoft.com/office/powerpoint/2010/main" val="86338159"/>
              </p:ext>
            </p:extLst>
          </p:nvPr>
        </p:nvGraphicFramePr>
        <p:xfrm>
          <a:off x="882969" y="1654080"/>
          <a:ext cx="9844171" cy="4442600"/>
        </p:xfrm>
        <a:graphic>
          <a:graphicData uri="http://schemas.openxmlformats.org/drawingml/2006/table">
            <a:tbl>
              <a:tblPr/>
              <a:tblGrid>
                <a:gridCol w="2711182">
                  <a:extLst>
                    <a:ext uri="{9D8B030D-6E8A-4147-A177-3AD203B41FA5}">
                      <a16:colId xmlns:a16="http://schemas.microsoft.com/office/drawing/2014/main" val="3690522337"/>
                    </a:ext>
                  </a:extLst>
                </a:gridCol>
                <a:gridCol w="1471795">
                  <a:extLst>
                    <a:ext uri="{9D8B030D-6E8A-4147-A177-3AD203B41FA5}">
                      <a16:colId xmlns:a16="http://schemas.microsoft.com/office/drawing/2014/main" val="3263915620"/>
                    </a:ext>
                  </a:extLst>
                </a:gridCol>
                <a:gridCol w="2223804">
                  <a:extLst>
                    <a:ext uri="{9D8B030D-6E8A-4147-A177-3AD203B41FA5}">
                      <a16:colId xmlns:a16="http://schemas.microsoft.com/office/drawing/2014/main" val="1265523072"/>
                    </a:ext>
                  </a:extLst>
                </a:gridCol>
                <a:gridCol w="1330232">
                  <a:extLst>
                    <a:ext uri="{9D8B030D-6E8A-4147-A177-3AD203B41FA5}">
                      <a16:colId xmlns:a16="http://schemas.microsoft.com/office/drawing/2014/main" val="3095743157"/>
                    </a:ext>
                  </a:extLst>
                </a:gridCol>
                <a:gridCol w="2107158">
                  <a:extLst>
                    <a:ext uri="{9D8B030D-6E8A-4147-A177-3AD203B41FA5}">
                      <a16:colId xmlns:a16="http://schemas.microsoft.com/office/drawing/2014/main" val="2859675754"/>
                    </a:ext>
                  </a:extLst>
                </a:gridCol>
              </a:tblGrid>
              <a:tr h="542483">
                <a:tc>
                  <a:txBody>
                    <a:bodyPr/>
                    <a:lstStyle/>
                    <a:p>
                      <a:pPr algn="ctr" fontAlgn="ctr">
                        <a:buNone/>
                      </a:pPr>
                      <a:r>
                        <a:rPr lang="es-CO" sz="1200" b="1" i="0" u="none" strike="noStrike" dirty="0">
                          <a:solidFill>
                            <a:srgbClr val="FFFFFF"/>
                          </a:solidFill>
                          <a:effectLst/>
                          <a:latin typeface="Calibri" panose="020F0502020204030204" pitchFamily="34" charset="0"/>
                        </a:rPr>
                        <a:t>OBJETIVO INSTITUCIONAL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buNone/>
                      </a:pPr>
                      <a:r>
                        <a:rPr lang="es-CO" sz="1200" b="1" i="0" u="none" strike="noStrike" dirty="0">
                          <a:solidFill>
                            <a:srgbClr val="FFFFFF"/>
                          </a:solidFill>
                          <a:effectLst/>
                          <a:latin typeface="Calibri" panose="020F0502020204030204" pitchFamily="34" charset="0"/>
                        </a:rPr>
                        <a:t>EJES ESTRUCTURALES PEI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fontAlgn="ctr">
                        <a:buNone/>
                      </a:pPr>
                      <a:r>
                        <a:rPr lang="es-CO" sz="1200" b="1" i="0" u="none" strike="noStrike" dirty="0">
                          <a:solidFill>
                            <a:srgbClr val="FFFFFF"/>
                          </a:solidFill>
                          <a:effectLst/>
                          <a:latin typeface="Calibri" panose="020F0502020204030204" pitchFamily="34" charset="0"/>
                        </a:rPr>
                        <a:t>OBJETIVO ESTRATEGICO PEI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buNone/>
                      </a:pPr>
                      <a:r>
                        <a:rPr lang="es-CO" sz="1200" b="1" i="0" u="none" strike="noStrike">
                          <a:solidFill>
                            <a:srgbClr val="FFFFFF"/>
                          </a:solidFill>
                          <a:effectLst/>
                          <a:latin typeface="Calibri" panose="020F0502020204030204" pitchFamily="34" charset="0"/>
                        </a:rPr>
                        <a:t>CUMPLIMIENTO</a:t>
                      </a:r>
                      <a:br>
                        <a:rPr lang="es-CO" sz="1200" b="1" i="0" u="none" strike="noStrike">
                          <a:solidFill>
                            <a:srgbClr val="FFFFFF"/>
                          </a:solidFill>
                          <a:effectLst/>
                          <a:latin typeface="Calibri" panose="020F0502020204030204" pitchFamily="34" charset="0"/>
                        </a:rPr>
                      </a:br>
                      <a:r>
                        <a:rPr lang="es-CO" sz="1200" b="1" i="0" u="none" strike="noStrike">
                          <a:solidFill>
                            <a:srgbClr val="FFFFFF"/>
                          </a:solidFill>
                          <a:effectLst/>
                          <a:latin typeface="Calibri" panose="020F0502020204030204" pitchFamily="34" charset="0"/>
                        </a:rPr>
                        <a:t>PESO 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buNone/>
                      </a:pPr>
                      <a:r>
                        <a:rPr lang="es-CO" sz="1200" b="1" i="0" u="none" strike="noStrike">
                          <a:solidFill>
                            <a:srgbClr val="FFFFFF"/>
                          </a:solidFill>
                          <a:effectLst/>
                          <a:latin typeface="Calibri" panose="020F0502020204030204" pitchFamily="34" charset="0"/>
                        </a:rPr>
                        <a:t>TOTAL ACTIVIDADES CUMPLIDAS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981894071"/>
                  </a:ext>
                </a:extLst>
              </a:tr>
              <a:tr h="1992068">
                <a:tc rowSpan="2">
                  <a:txBody>
                    <a:bodyPr/>
                    <a:lstStyle/>
                    <a:p>
                      <a:pPr algn="ctr" fontAlgn="ctr">
                        <a:buNone/>
                      </a:pPr>
                      <a:r>
                        <a:rPr lang="es-MX" sz="1200" b="0" i="0" u="none" strike="noStrike" dirty="0">
                          <a:solidFill>
                            <a:srgbClr val="000000"/>
                          </a:solidFill>
                          <a:effectLst/>
                          <a:latin typeface="Calibri" panose="020F0502020204030204" pitchFamily="34" charset="0"/>
                        </a:rPr>
                        <a:t>Objetivo institucional II. Garantizar el desarrollo integral del talento humano a través de la gestión del conocimiento, la innovación, su bienestar y seguridad.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buNone/>
                      </a:pPr>
                      <a:r>
                        <a:rPr lang="es-CO" sz="1200" b="1" i="0" u="none" strike="noStrike" dirty="0">
                          <a:solidFill>
                            <a:srgbClr val="000000"/>
                          </a:solidFill>
                          <a:effectLst/>
                          <a:latin typeface="Calibri" panose="020F0502020204030204" pitchFamily="34" charset="0"/>
                        </a:rPr>
                        <a:t>2 POTENCIAR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MX" sz="1200" b="0" i="0" u="none" strike="noStrike" dirty="0">
                          <a:solidFill>
                            <a:srgbClr val="000000"/>
                          </a:solidFill>
                          <a:effectLst/>
                          <a:latin typeface="Calibri" panose="020F0502020204030204" pitchFamily="34" charset="0"/>
                        </a:rPr>
                        <a:t>2.1  Modernizar la gestión y el desempeño institucional a través de   la articulación efectiva de los procesos, con innovación pública, transparencia y seguridad de la información para garantizar el equipamiento tecnológico y de infraestructura requerido por la misionalidad.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s-CO" sz="1200" b="1" i="0" u="none" strike="noStrike" dirty="0">
                          <a:solidFill>
                            <a:srgbClr val="000000"/>
                          </a:solidFill>
                          <a:effectLst/>
                          <a:latin typeface="Calibri" panose="020F050202020403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s-CO" sz="1200" b="0" i="0" u="none" strike="noStrike" dirty="0">
                          <a:solidFill>
                            <a:srgbClr val="000000"/>
                          </a:solidFill>
                          <a:effectLst/>
                          <a:latin typeface="Calibri" panose="020F0502020204030204" pitchFamily="34" charset="0"/>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85312024"/>
                  </a:ext>
                </a:extLst>
              </a:tr>
              <a:tr h="1543429">
                <a:tc vMerge="1">
                  <a:txBody>
                    <a:bodyPr/>
                    <a:lstStyle/>
                    <a:p>
                      <a:endParaRPr lang="es-CO"/>
                    </a:p>
                  </a:txBody>
                  <a:tcPr/>
                </a:tc>
                <a:tc vMerge="1">
                  <a:txBody>
                    <a:bodyPr/>
                    <a:lstStyle/>
                    <a:p>
                      <a:endParaRPr lang="es-CO"/>
                    </a:p>
                  </a:txBody>
                  <a:tcPr/>
                </a:tc>
                <a:tc>
                  <a:txBody>
                    <a:bodyPr/>
                    <a:lstStyle/>
                    <a:p>
                      <a:pPr algn="l" fontAlgn="b">
                        <a:buNone/>
                      </a:pPr>
                      <a:r>
                        <a:rPr lang="es-MX" sz="1200" b="0" i="0" u="none" strike="noStrike" dirty="0">
                          <a:solidFill>
                            <a:srgbClr val="000000"/>
                          </a:solidFill>
                          <a:effectLst/>
                          <a:latin typeface="Calibri" panose="020F0502020204030204" pitchFamily="34" charset="0"/>
                        </a:rPr>
                        <a:t>2.2  Impulsar el desarrollo integral del talento humano de la entidad con enfoque de género, a través de capacitación, bienestar,  seguridad y fortalecimiento de los valores del servidor público, para proyectar una gestión institucional que reconoce el valor del Ser Humano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s-CO" sz="1200" b="1" i="0" u="none" strike="noStrike" dirty="0">
                          <a:solidFill>
                            <a:srgbClr val="000000"/>
                          </a:solidFill>
                          <a:effectLst/>
                          <a:latin typeface="Calibri" panose="020F050202020403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s-CO" sz="1200" b="0" i="0" u="none" strike="noStrike" dirty="0">
                          <a:solidFill>
                            <a:srgbClr val="000000"/>
                          </a:solidFill>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12283613"/>
                  </a:ext>
                </a:extLst>
              </a:tr>
              <a:tr h="364620">
                <a:tc gridSpan="4">
                  <a:txBody>
                    <a:bodyPr/>
                    <a:lstStyle/>
                    <a:p>
                      <a:pPr algn="ctr" fontAlgn="ctr">
                        <a:buNone/>
                      </a:pPr>
                      <a:r>
                        <a:rPr lang="es-CO" sz="1200" b="1" i="0" u="none" strike="noStrike" dirty="0">
                          <a:solidFill>
                            <a:srgbClr val="000000"/>
                          </a:solidFill>
                          <a:effectLst/>
                          <a:latin typeface="Calibri" panose="020F0502020204030204" pitchFamily="34" charset="0"/>
                        </a:rPr>
                        <a:t>TOTAL ACTIVIDADES OBJETIVO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gn="ctr" fontAlgn="ctr">
                        <a:buNone/>
                      </a:pPr>
                      <a:r>
                        <a:rPr lang="es-CO" sz="1200" b="1" i="0" u="none" strike="noStrike" dirty="0">
                          <a:solidFill>
                            <a:srgbClr val="000000"/>
                          </a:solidFill>
                          <a:effectLst/>
                          <a:latin typeface="Calibri" panose="020F0502020204030204" pitchFamily="34" charset="0"/>
                        </a:rPr>
                        <a:t>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75579205"/>
                  </a:ext>
                </a:extLst>
              </a:tr>
            </a:tbl>
          </a:graphicData>
        </a:graphic>
      </p:graphicFrame>
    </p:spTree>
    <p:extLst>
      <p:ext uri="{BB962C8B-B14F-4D97-AF65-F5344CB8AC3E}">
        <p14:creationId xmlns:p14="http://schemas.microsoft.com/office/powerpoint/2010/main" val="430536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6662E7C1-DBA5-4A58-D530-3930A5332AF7}"/>
            </a:ext>
          </a:extLst>
        </p:cNvPr>
        <p:cNvGrpSpPr/>
        <p:nvPr/>
      </p:nvGrpSpPr>
      <p:grpSpPr>
        <a:xfrm>
          <a:off x="0" y="0"/>
          <a:ext cx="0" cy="0"/>
          <a:chOff x="0" y="0"/>
          <a:chExt cx="0" cy="0"/>
        </a:xfrm>
      </p:grpSpPr>
      <p:sp>
        <p:nvSpPr>
          <p:cNvPr id="6" name="CuadroTexto 14">
            <a:extLst>
              <a:ext uri="{FF2B5EF4-FFF2-40B4-BE49-F238E27FC236}">
                <a16:creationId xmlns:a16="http://schemas.microsoft.com/office/drawing/2014/main" id="{02ECC847-B093-95F2-D07B-C172DE40B87E}"/>
              </a:ext>
            </a:extLst>
          </p:cNvPr>
          <p:cNvSpPr txBox="1"/>
          <p:nvPr/>
        </p:nvSpPr>
        <p:spPr>
          <a:xfrm rot="16200000">
            <a:off x="-803744" y="2046183"/>
            <a:ext cx="2370059" cy="161583"/>
          </a:xfrm>
          <a:prstGeom prst="rect">
            <a:avLst/>
          </a:prstGeom>
          <a:noFill/>
        </p:spPr>
        <p:txBody>
          <a:bodyPr wrap="square" lIns="68580" tIns="34290" rIns="68580" bIns="34290" rtlCol="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385763"/>
            <a:r>
              <a:rPr lang="es-ES" sz="600">
                <a:solidFill>
                  <a:schemeClr val="tx1">
                    <a:lumMod val="75000"/>
                    <a:lumOff val="25000"/>
                  </a:schemeClr>
                </a:solidFill>
                <a:latin typeface="Calibri Light"/>
                <a:ea typeface="Calibri Light"/>
                <a:cs typeface="Calibri Light"/>
              </a:rPr>
              <a:t>Oficina Asesora de Planeación</a:t>
            </a:r>
          </a:p>
        </p:txBody>
      </p:sp>
      <p:sp>
        <p:nvSpPr>
          <p:cNvPr id="3" name="Rectángulo 2">
            <a:extLst>
              <a:ext uri="{FF2B5EF4-FFF2-40B4-BE49-F238E27FC236}">
                <a16:creationId xmlns:a16="http://schemas.microsoft.com/office/drawing/2014/main" id="{5C0C61B0-A14A-E717-4817-B492F7CFAB91}"/>
              </a:ext>
            </a:extLst>
          </p:cNvPr>
          <p:cNvSpPr/>
          <p:nvPr/>
        </p:nvSpPr>
        <p:spPr>
          <a:xfrm>
            <a:off x="462077" y="264697"/>
            <a:ext cx="9749985" cy="646331"/>
          </a:xfrm>
          <a:prstGeom prst="rect">
            <a:avLst/>
          </a:prstGeom>
          <a:noFill/>
        </p:spPr>
        <p:txBody>
          <a:bodyPr wrap="square" lIns="91440" tIns="45720" rIns="91440" bIns="4572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3600" b="1" i="0" u="none" strike="noStrike" kern="1200" cap="none" spc="0" normalizeH="0" baseline="0" noProof="0" dirty="0">
                <a:ln>
                  <a:noFill/>
                </a:ln>
                <a:solidFill>
                  <a:prstClr val="black">
                    <a:lumMod val="75000"/>
                    <a:lumOff val="25000"/>
                  </a:prstClr>
                </a:solidFill>
                <a:effectLst/>
                <a:uLnTx/>
                <a:uFillTx/>
                <a:latin typeface="Aptos ExtraBold"/>
                <a:ea typeface="+mn-ea"/>
                <a:cs typeface="+mn-cs"/>
              </a:rPr>
              <a:t>Plan Estratégico Institucional  -PEI  </a:t>
            </a:r>
          </a:p>
        </p:txBody>
      </p:sp>
      <p:sp>
        <p:nvSpPr>
          <p:cNvPr id="4" name="CuadroTexto 3">
            <a:extLst>
              <a:ext uri="{FF2B5EF4-FFF2-40B4-BE49-F238E27FC236}">
                <a16:creationId xmlns:a16="http://schemas.microsoft.com/office/drawing/2014/main" id="{963C91D3-33BA-9673-017C-6F73E7D7E070}"/>
              </a:ext>
            </a:extLst>
          </p:cNvPr>
          <p:cNvSpPr txBox="1"/>
          <p:nvPr/>
        </p:nvSpPr>
        <p:spPr>
          <a:xfrm>
            <a:off x="614375" y="843039"/>
            <a:ext cx="10617732" cy="738664"/>
          </a:xfrm>
          <a:prstGeom prst="rect">
            <a:avLst/>
          </a:prstGeom>
          <a:noFill/>
        </p:spPr>
        <p:txBody>
          <a:bodyPr wrap="square">
            <a:spAutoFit/>
          </a:bodyPr>
          <a:lstStyle/>
          <a:p>
            <a:pPr defTabSz="378652">
              <a:defRPr/>
            </a:pPr>
            <a:r>
              <a:rPr lang="es-CO" b="1" dirty="0"/>
              <a:t>Objetivo Institucional 3: </a:t>
            </a:r>
            <a:r>
              <a:rPr lang="es-CO" dirty="0"/>
              <a:t>alineado con el eje estructural </a:t>
            </a:r>
            <a:r>
              <a:rPr lang="es-CO" sz="2400" b="1" dirty="0"/>
              <a:t>Participar</a:t>
            </a:r>
            <a:r>
              <a:rPr lang="es-CO" sz="2400" dirty="0"/>
              <a:t> </a:t>
            </a:r>
            <a:r>
              <a:rPr lang="es-CO" dirty="0"/>
              <a:t>que contribuyen al avance de dos (2) objetivos estratégicos; </a:t>
            </a:r>
            <a:r>
              <a:rPr lang="es-CO" b="1" dirty="0"/>
              <a:t>Total de actividades PAI 15.</a:t>
            </a:r>
            <a:endParaRPr lang="es-CO" dirty="0"/>
          </a:p>
        </p:txBody>
      </p:sp>
      <p:graphicFrame>
        <p:nvGraphicFramePr>
          <p:cNvPr id="8" name="Tabla 7">
            <a:extLst>
              <a:ext uri="{FF2B5EF4-FFF2-40B4-BE49-F238E27FC236}">
                <a16:creationId xmlns:a16="http://schemas.microsoft.com/office/drawing/2014/main" id="{315A60A4-AF08-06D4-3A7F-197721F3D996}"/>
              </a:ext>
            </a:extLst>
          </p:cNvPr>
          <p:cNvGraphicFramePr>
            <a:graphicFrameLocks noGrp="1"/>
          </p:cNvGraphicFramePr>
          <p:nvPr>
            <p:extLst>
              <p:ext uri="{D42A27DB-BD31-4B8C-83A1-F6EECF244321}">
                <p14:modId xmlns:p14="http://schemas.microsoft.com/office/powerpoint/2010/main" val="3876409335"/>
              </p:ext>
            </p:extLst>
          </p:nvPr>
        </p:nvGraphicFramePr>
        <p:xfrm>
          <a:off x="1692653" y="1740714"/>
          <a:ext cx="8806693" cy="4724616"/>
        </p:xfrm>
        <a:graphic>
          <a:graphicData uri="http://schemas.openxmlformats.org/drawingml/2006/table">
            <a:tbl>
              <a:tblPr/>
              <a:tblGrid>
                <a:gridCol w="2149222">
                  <a:extLst>
                    <a:ext uri="{9D8B030D-6E8A-4147-A177-3AD203B41FA5}">
                      <a16:colId xmlns:a16="http://schemas.microsoft.com/office/drawing/2014/main" val="846329902"/>
                    </a:ext>
                  </a:extLst>
                </a:gridCol>
                <a:gridCol w="1426161">
                  <a:extLst>
                    <a:ext uri="{9D8B030D-6E8A-4147-A177-3AD203B41FA5}">
                      <a16:colId xmlns:a16="http://schemas.microsoft.com/office/drawing/2014/main" val="4016871693"/>
                    </a:ext>
                  </a:extLst>
                </a:gridCol>
                <a:gridCol w="2361063">
                  <a:extLst>
                    <a:ext uri="{9D8B030D-6E8A-4147-A177-3AD203B41FA5}">
                      <a16:colId xmlns:a16="http://schemas.microsoft.com/office/drawing/2014/main" val="4122655346"/>
                    </a:ext>
                  </a:extLst>
                </a:gridCol>
                <a:gridCol w="1187355">
                  <a:extLst>
                    <a:ext uri="{9D8B030D-6E8A-4147-A177-3AD203B41FA5}">
                      <a16:colId xmlns:a16="http://schemas.microsoft.com/office/drawing/2014/main" val="567005806"/>
                    </a:ext>
                  </a:extLst>
                </a:gridCol>
                <a:gridCol w="1682892">
                  <a:extLst>
                    <a:ext uri="{9D8B030D-6E8A-4147-A177-3AD203B41FA5}">
                      <a16:colId xmlns:a16="http://schemas.microsoft.com/office/drawing/2014/main" val="1289510559"/>
                    </a:ext>
                  </a:extLst>
                </a:gridCol>
              </a:tblGrid>
              <a:tr h="520080">
                <a:tc>
                  <a:txBody>
                    <a:bodyPr/>
                    <a:lstStyle/>
                    <a:p>
                      <a:pPr algn="ctr" fontAlgn="ctr">
                        <a:buNone/>
                      </a:pPr>
                      <a:r>
                        <a:rPr lang="es-CO" sz="1200" b="1" i="0" u="none" strike="noStrike" dirty="0">
                          <a:solidFill>
                            <a:srgbClr val="FFFFFF"/>
                          </a:solidFill>
                          <a:effectLst/>
                          <a:latin typeface="Calibri" panose="020F0502020204030204" pitchFamily="34" charset="0"/>
                        </a:rPr>
                        <a:t>OBJETIVO INSTITUCIONAL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buNone/>
                      </a:pPr>
                      <a:r>
                        <a:rPr lang="es-CO" sz="1200" b="1" i="0" u="none" strike="noStrike">
                          <a:solidFill>
                            <a:srgbClr val="FFFFFF"/>
                          </a:solidFill>
                          <a:effectLst/>
                          <a:latin typeface="Calibri" panose="020F0502020204030204" pitchFamily="34" charset="0"/>
                        </a:rPr>
                        <a:t>EJES ESTRUCTURALES PEI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buNone/>
                      </a:pPr>
                      <a:r>
                        <a:rPr lang="es-CO" sz="1200" b="1" i="0" u="none" strike="noStrike">
                          <a:solidFill>
                            <a:srgbClr val="FFFFFF"/>
                          </a:solidFill>
                          <a:effectLst/>
                          <a:latin typeface="Calibri" panose="020F0502020204030204" pitchFamily="34" charset="0"/>
                        </a:rPr>
                        <a:t>OBJETIVO ESTRATEGICO PEI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buNone/>
                      </a:pPr>
                      <a:r>
                        <a:rPr lang="es-CO" sz="1200" b="1" i="0" u="none" strike="noStrike">
                          <a:solidFill>
                            <a:srgbClr val="FFFFFF"/>
                          </a:solidFill>
                          <a:effectLst/>
                          <a:latin typeface="Calibri" panose="020F0502020204030204" pitchFamily="34" charset="0"/>
                        </a:rPr>
                        <a:t>CUMPLIMIENTO</a:t>
                      </a:r>
                      <a:br>
                        <a:rPr lang="es-CO" sz="1200" b="1" i="0" u="none" strike="noStrike">
                          <a:solidFill>
                            <a:srgbClr val="FFFFFF"/>
                          </a:solidFill>
                          <a:effectLst/>
                          <a:latin typeface="Calibri" panose="020F0502020204030204" pitchFamily="34" charset="0"/>
                        </a:rPr>
                      </a:br>
                      <a:r>
                        <a:rPr lang="es-CO" sz="1200" b="1" i="0" u="none" strike="noStrike">
                          <a:solidFill>
                            <a:srgbClr val="FFFFFF"/>
                          </a:solidFill>
                          <a:effectLst/>
                          <a:latin typeface="Calibri" panose="020F0502020204030204" pitchFamily="34" charset="0"/>
                        </a:rPr>
                        <a:t>PESO 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buNone/>
                      </a:pPr>
                      <a:r>
                        <a:rPr lang="es-CO" sz="1200" b="1" i="0" u="none" strike="noStrike">
                          <a:solidFill>
                            <a:srgbClr val="FFFFFF"/>
                          </a:solidFill>
                          <a:effectLst/>
                          <a:latin typeface="Calibri" panose="020F0502020204030204" pitchFamily="34" charset="0"/>
                        </a:rPr>
                        <a:t>TOTAL ACTIVIDADES CUMPLIDAS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21912324"/>
                  </a:ext>
                </a:extLst>
              </a:tr>
              <a:tr h="1560241">
                <a:tc rowSpan="2">
                  <a:txBody>
                    <a:bodyPr/>
                    <a:lstStyle/>
                    <a:p>
                      <a:pPr algn="l" fontAlgn="ctr">
                        <a:buNone/>
                      </a:pPr>
                      <a:r>
                        <a:rPr lang="es-MX" sz="1200" b="0" i="0" u="none" strike="noStrike" dirty="0">
                          <a:solidFill>
                            <a:srgbClr val="000000"/>
                          </a:solidFill>
                          <a:effectLst/>
                          <a:latin typeface="Calibri" panose="020F0502020204030204" pitchFamily="34" charset="0"/>
                        </a:rPr>
                        <a:t>Objetivo Institucional III: Promover el relacionamiento con la ciudadanía y los grupos de interés y la articulación interinstitucional, basándose en la transparencia, la participación y el servicio con estándares de calidad, para generar valor público en el servicio de bomberos.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buNone/>
                      </a:pPr>
                      <a:r>
                        <a:rPr lang="es-CO" sz="1200" b="1" i="0" u="none" strike="noStrike" dirty="0">
                          <a:solidFill>
                            <a:srgbClr val="000000"/>
                          </a:solidFill>
                          <a:effectLst/>
                          <a:latin typeface="Calibri" panose="020F0502020204030204" pitchFamily="34" charset="0"/>
                        </a:rPr>
                        <a:t>3 PARTICIPAR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MX" sz="1200" b="0" i="0" u="none" strike="noStrike" dirty="0">
                          <a:solidFill>
                            <a:srgbClr val="000000"/>
                          </a:solidFill>
                          <a:effectLst/>
                          <a:latin typeface="Calibri" panose="020F0502020204030204" pitchFamily="34" charset="0"/>
                        </a:rPr>
                        <a:t>3.1 Consolidar  el relacionamiento con la ciudadanía y grupos de interés con una gestión institucional abierta, con enfoque de género  y diferencial, soportada en la garantía de la participación ciudadana, el control social, la transparencia, acceso a la información pública y lucha conta la corrupción para  generar valor público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s-CO" sz="1200" b="1" i="0" u="none" strike="noStrike" dirty="0">
                          <a:solidFill>
                            <a:srgbClr val="000000"/>
                          </a:solidFill>
                          <a:effectLst/>
                          <a:latin typeface="Calibri" panose="020F050202020403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s-CO" sz="1200" b="0" i="0" u="none" strike="noStrike" dirty="0">
                          <a:solidFill>
                            <a:srgbClr val="000000"/>
                          </a:solidFill>
                          <a:effectLst/>
                          <a:latin typeface="Calibri" panose="020F0502020204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67232588"/>
                  </a:ext>
                </a:extLst>
              </a:tr>
              <a:tr h="1906961">
                <a:tc vMerge="1">
                  <a:txBody>
                    <a:bodyPr/>
                    <a:lstStyle/>
                    <a:p>
                      <a:endParaRPr lang="es-CO"/>
                    </a:p>
                  </a:txBody>
                  <a:tcPr/>
                </a:tc>
                <a:tc vMerge="1">
                  <a:txBody>
                    <a:bodyPr/>
                    <a:lstStyle/>
                    <a:p>
                      <a:endParaRPr lang="es-CO"/>
                    </a:p>
                  </a:txBody>
                  <a:tcPr/>
                </a:tc>
                <a:tc>
                  <a:txBody>
                    <a:bodyPr/>
                    <a:lstStyle/>
                    <a:p>
                      <a:pPr algn="l" fontAlgn="b">
                        <a:buNone/>
                      </a:pPr>
                      <a:r>
                        <a:rPr lang="es-MX" sz="1200" b="0" i="0" u="none" strike="noStrike">
                          <a:solidFill>
                            <a:srgbClr val="000000"/>
                          </a:solidFill>
                          <a:effectLst/>
                          <a:latin typeface="Calibri" panose="020F0502020204030204" pitchFamily="34" charset="0"/>
                        </a:rPr>
                        <a:t>3.2 Fortalecer la capacidad institucional para la generación, procesamiento, reporte, difusión y uso de información estadística de calidad, mediante la consolidación de estrategias articuladas garantizando la toma de decisiones basadas en datos confiables y promoviendo el mejoramiento continuo de las operaciones estadísticas y el aprovechamiento de registros administrativos.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s-CO" sz="1200" b="1" i="0" u="none" strike="noStrike" dirty="0">
                          <a:solidFill>
                            <a:srgbClr val="000000"/>
                          </a:solidFill>
                          <a:effectLst/>
                          <a:latin typeface="Calibri" panose="020F050202020403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es-CO" sz="1200" b="0" i="0" u="none" strike="noStrike" dirty="0">
                          <a:solidFill>
                            <a:srgbClr val="000000"/>
                          </a:solidFill>
                          <a:effectLst/>
                          <a:latin typeface="Calibri" panose="020F0502020204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04775361"/>
                  </a:ext>
                </a:extLst>
              </a:tr>
              <a:tr h="364056">
                <a:tc gridSpan="4">
                  <a:txBody>
                    <a:bodyPr/>
                    <a:lstStyle/>
                    <a:p>
                      <a:pPr algn="ctr" fontAlgn="ctr">
                        <a:buNone/>
                      </a:pPr>
                      <a:r>
                        <a:rPr lang="es-CO" sz="1200" b="1" i="0" u="none" strike="noStrike">
                          <a:solidFill>
                            <a:srgbClr val="000000"/>
                          </a:solidFill>
                          <a:effectLst/>
                          <a:latin typeface="Calibri" panose="020F0502020204030204" pitchFamily="34" charset="0"/>
                        </a:rPr>
                        <a:t>TOTAL ACTIVIDADES OBJETIVO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gn="ctr" fontAlgn="ctr">
                        <a:buNone/>
                      </a:pPr>
                      <a:r>
                        <a:rPr lang="es-CO" sz="1200" b="1" i="0" u="none" strike="noStrike" dirty="0">
                          <a:solidFill>
                            <a:srgbClr val="000000"/>
                          </a:solidFill>
                          <a:effectLst/>
                          <a:latin typeface="Calibri" panose="020F050202020403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40180188"/>
                  </a:ext>
                </a:extLst>
              </a:tr>
            </a:tbl>
          </a:graphicData>
        </a:graphic>
      </p:graphicFrame>
    </p:spTree>
    <p:extLst>
      <p:ext uri="{BB962C8B-B14F-4D97-AF65-F5344CB8AC3E}">
        <p14:creationId xmlns:p14="http://schemas.microsoft.com/office/powerpoint/2010/main" val="2534416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091CED2B-AD8E-0331-9CB5-6E452756BC40}"/>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F80EA93C-F3DE-85CC-46B2-4B721C4D8E98}"/>
              </a:ext>
            </a:extLst>
          </p:cNvPr>
          <p:cNvSpPr txBox="1"/>
          <p:nvPr/>
        </p:nvSpPr>
        <p:spPr>
          <a:xfrm>
            <a:off x="1703127" y="754870"/>
            <a:ext cx="8785746" cy="5348259"/>
          </a:xfrm>
          <a:prstGeom prst="rect">
            <a:avLst/>
          </a:prstGeom>
          <a:noFill/>
        </p:spPr>
        <p:txBody>
          <a:bodyPr wrap="square">
            <a:spAutoFit/>
          </a:bodyPr>
          <a:lstStyle/>
          <a:p>
            <a:pPr>
              <a:lnSpc>
                <a:spcPct val="107000"/>
              </a:lnSpc>
              <a:spcBef>
                <a:spcPts val="1800"/>
              </a:spcBef>
              <a:spcAft>
                <a:spcPts val="400"/>
              </a:spcAft>
              <a:buNone/>
            </a:pPr>
            <a:r>
              <a:rPr lang="es-CO" sz="2800" b="1" kern="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Estado del Plan de Acción 2025:</a:t>
            </a:r>
            <a:endParaRPr lang="es-CO" sz="2800" b="1" kern="100" dirty="0">
              <a:solidFill>
                <a:srgbClr val="0F4761"/>
              </a:solidFill>
              <a:effectLst/>
              <a:latin typeface="Aptos Display" panose="020B0004020202020204" pitchFamily="34" charset="0"/>
              <a:ea typeface="Times New Roman" panose="02020603050405020304" pitchFamily="18" charset="0"/>
              <a:cs typeface="Times New Roman" panose="02020603050405020304" pitchFamily="18" charset="0"/>
            </a:endParaRPr>
          </a:p>
          <a:p>
            <a:pPr>
              <a:lnSpc>
                <a:spcPct val="107000"/>
              </a:lnSpc>
              <a:spcAft>
                <a:spcPts val="800"/>
              </a:spcAft>
              <a:buNone/>
            </a:pPr>
            <a:r>
              <a:rPr lang="es-CO" sz="14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buNone/>
            </a:pPr>
            <a:r>
              <a:rPr lang="es-CO" sz="14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lvl="0" indent="-342900">
              <a:lnSpc>
                <a:spcPct val="107000"/>
              </a:lnSpc>
              <a:buFont typeface="Wingdings" panose="05000000000000000000" pitchFamily="2" charset="2"/>
              <a:buChar char=""/>
            </a:pPr>
            <a:r>
              <a:rPr lang="es-CO" sz="1800" kern="100" dirty="0">
                <a:effectLst/>
                <a:latin typeface="Arial" panose="020B0604020202020204" pitchFamily="34" charset="0"/>
                <a:ea typeface="Aptos" panose="020B0004020202020204" pitchFamily="34" charset="0"/>
                <a:cs typeface="Times New Roman" panose="02020603050405020304" pitchFamily="18" charset="0"/>
              </a:rPr>
              <a:t>Para el último trimestre del año </a:t>
            </a:r>
            <a:r>
              <a:rPr lang="es-CO" kern="100" dirty="0">
                <a:latin typeface="Arial" panose="020B0604020202020204" pitchFamily="34" charset="0"/>
                <a:ea typeface="Aptos" panose="020B0004020202020204" pitchFamily="34" charset="0"/>
                <a:cs typeface="Times New Roman" panose="02020603050405020304" pitchFamily="18" charset="0"/>
              </a:rPr>
              <a:t>se</a:t>
            </a:r>
            <a:r>
              <a:rPr lang="es-CO" sz="1800" kern="100" dirty="0">
                <a:effectLst/>
                <a:latin typeface="Arial" panose="020B0604020202020204" pitchFamily="34" charset="0"/>
                <a:ea typeface="Aptos" panose="020B0004020202020204" pitchFamily="34" charset="0"/>
                <a:cs typeface="Times New Roman" panose="02020603050405020304" pitchFamily="18" charset="0"/>
              </a:rPr>
              <a:t> programaron 92 de las 94 actividades del PAI, toda vez que 2 ya se programaron y cumplieron al </a:t>
            </a:r>
            <a:r>
              <a:rPr lang="es-CO" sz="2000" b="1" kern="100" dirty="0">
                <a:solidFill>
                  <a:schemeClr val="accent3"/>
                </a:solidFill>
                <a:effectLst/>
                <a:latin typeface="Arial" panose="020B0604020202020204" pitchFamily="34" charset="0"/>
                <a:ea typeface="Aptos" panose="020B0004020202020204" pitchFamily="34" charset="0"/>
                <a:cs typeface="Times New Roman" panose="02020603050405020304" pitchFamily="18" charset="0"/>
              </a:rPr>
              <a:t>100%.</a:t>
            </a:r>
            <a:endParaRPr lang="es-CO" sz="2000" b="1" kern="100" dirty="0">
              <a:solidFill>
                <a:schemeClr val="accent3"/>
              </a:solidFill>
              <a:effectLst/>
              <a:latin typeface="Aptos" panose="020B0004020202020204" pitchFamily="34" charset="0"/>
              <a:ea typeface="Aptos" panose="020B0004020202020204" pitchFamily="34" charset="0"/>
              <a:cs typeface="Times New Roman" panose="02020603050405020304" pitchFamily="18" charset="0"/>
            </a:endParaRPr>
          </a:p>
          <a:p>
            <a:pPr marL="457200" algn="just">
              <a:lnSpc>
                <a:spcPct val="107000"/>
              </a:lnSpc>
              <a:buNone/>
            </a:pPr>
            <a:r>
              <a:rPr lang="es-CO" sz="1800" kern="0" dirty="0">
                <a:effectLst/>
                <a:latin typeface="Arial" panose="020B0604020202020204" pitchFamily="34" charset="0"/>
                <a:ea typeface="Times New Roman" panose="02020603050405020304" pitchFamily="18" charset="0"/>
                <a:cs typeface="Times New Roman" panose="02020603050405020304" pitchFamily="18" charset="0"/>
              </a:rPr>
              <a:t> </a:t>
            </a:r>
            <a:endParaRPr lang="es-CO"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r>
              <a:rPr lang="es-CO" sz="1800" kern="0" dirty="0">
                <a:effectLst/>
                <a:latin typeface="Arial" panose="020B0604020202020204" pitchFamily="34" charset="0"/>
                <a:ea typeface="Times New Roman" panose="02020603050405020304" pitchFamily="18" charset="0"/>
                <a:cs typeface="Times New Roman" panose="02020603050405020304" pitchFamily="18" charset="0"/>
              </a:rPr>
              <a:t>El cumplimiento total acumulado del plan de acción institucional a 31 de diciembre 2025 se describe a continuación:</a:t>
            </a:r>
            <a:endParaRPr lang="es-CO" sz="1400" kern="100" dirty="0">
              <a:effectLst/>
              <a:latin typeface="Aptos" panose="020B0004020202020204" pitchFamily="34" charset="0"/>
              <a:ea typeface="Aptos" panose="020B0004020202020204" pitchFamily="34" charset="0"/>
              <a:cs typeface="Times New Roman" panose="02020603050405020304" pitchFamily="18" charset="0"/>
            </a:endParaRPr>
          </a:p>
          <a:p>
            <a:pPr algn="just" fontAlgn="base">
              <a:buNone/>
            </a:pPr>
            <a:r>
              <a:rPr lang="es-ES" sz="1800" dirty="0">
                <a:solidFill>
                  <a:srgbClr val="000000"/>
                </a:solidFill>
                <a:effectLst/>
                <a:latin typeface="Arial" panose="020B0604020202020204" pitchFamily="34" charset="0"/>
                <a:ea typeface="Times New Roman" panose="02020603050405020304" pitchFamily="18" charset="0"/>
              </a:rPr>
              <a:t> </a:t>
            </a:r>
            <a:endParaRPr lang="es-CO" sz="1600" dirty="0">
              <a:effectLst/>
              <a:latin typeface="Times New Roman" panose="02020603050405020304" pitchFamily="18" charset="0"/>
              <a:ea typeface="Times New Roman" panose="02020603050405020304" pitchFamily="18" charset="0"/>
            </a:endParaRPr>
          </a:p>
          <a:p>
            <a:pPr marL="342900" marR="199390" lvl="0" indent="-342900" algn="just">
              <a:buFont typeface="Wingdings" panose="05000000000000000000" pitchFamily="2" charset="2"/>
              <a:buChar char=""/>
            </a:pPr>
            <a:r>
              <a:rPr lang="es-CO" sz="1800" dirty="0">
                <a:effectLst/>
                <a:latin typeface="Arial" panose="020B0604020202020204" pitchFamily="34" charset="0"/>
                <a:ea typeface="Verdana" panose="020B0604030504040204" pitchFamily="34" charset="0"/>
                <a:cs typeface="Verdana" panose="020B0604030504040204" pitchFamily="34" charset="0"/>
              </a:rPr>
              <a:t>100% de efectividad en la ejecución del Plan de Acción 2025</a:t>
            </a:r>
            <a:endParaRPr lang="es-CO" sz="1400" dirty="0">
              <a:effectLst/>
              <a:latin typeface="Verdana" panose="020B0604030504040204" pitchFamily="34" charset="0"/>
              <a:ea typeface="Verdana" panose="020B0604030504040204" pitchFamily="34" charset="0"/>
              <a:cs typeface="Verdana" panose="020B0604030504040204" pitchFamily="34" charset="0"/>
            </a:endParaRPr>
          </a:p>
          <a:p>
            <a:pPr marR="199390" algn="just">
              <a:buNone/>
            </a:pPr>
            <a:r>
              <a:rPr lang="es-CO" sz="1800" dirty="0">
                <a:effectLst/>
                <a:latin typeface="Arial" panose="020B0604020202020204" pitchFamily="34" charset="0"/>
                <a:ea typeface="Verdana" panose="020B0604030504040204" pitchFamily="34" charset="0"/>
                <a:cs typeface="Verdana" panose="020B0604030504040204" pitchFamily="34" charset="0"/>
              </a:rPr>
              <a:t> </a:t>
            </a:r>
            <a:endParaRPr lang="es-CO" sz="1400" dirty="0">
              <a:effectLst/>
              <a:latin typeface="Verdana" panose="020B0604030504040204" pitchFamily="34" charset="0"/>
              <a:ea typeface="Verdana" panose="020B0604030504040204" pitchFamily="34" charset="0"/>
              <a:cs typeface="Verdana" panose="020B0604030504040204" pitchFamily="34" charset="0"/>
            </a:endParaRPr>
          </a:p>
          <a:p>
            <a:pPr marL="342900" marR="199390" lvl="0" indent="-342900" algn="just">
              <a:buFont typeface="Wingdings" panose="05000000000000000000" pitchFamily="2" charset="2"/>
              <a:buChar char=""/>
            </a:pPr>
            <a:r>
              <a:rPr lang="es-CO" sz="1800" dirty="0">
                <a:effectLst/>
                <a:latin typeface="Arial" panose="020B0604020202020204" pitchFamily="34" charset="0"/>
                <a:ea typeface="Verdana" panose="020B0604030504040204" pitchFamily="34" charset="0"/>
                <a:cs typeface="Verdana" panose="020B0604030504040204" pitchFamily="34" charset="0"/>
              </a:rPr>
              <a:t>De las 94 actividades programadas, 94 se cumplieron.</a:t>
            </a:r>
            <a:endParaRPr lang="es-CO" sz="1400" dirty="0">
              <a:effectLst/>
              <a:latin typeface="Verdana" panose="020B0604030504040204" pitchFamily="34" charset="0"/>
              <a:ea typeface="Verdana" panose="020B0604030504040204" pitchFamily="34" charset="0"/>
              <a:cs typeface="Verdana" panose="020B0604030504040204" pitchFamily="34" charset="0"/>
            </a:endParaRPr>
          </a:p>
          <a:p>
            <a:pPr marR="199390" algn="just">
              <a:buNone/>
            </a:pPr>
            <a:r>
              <a:rPr lang="es-CO" sz="1800" dirty="0">
                <a:effectLst/>
                <a:latin typeface="Arial" panose="020B0604020202020204" pitchFamily="34" charset="0"/>
                <a:ea typeface="Verdana" panose="020B0604030504040204" pitchFamily="34" charset="0"/>
                <a:cs typeface="Verdana" panose="020B0604030504040204" pitchFamily="34" charset="0"/>
              </a:rPr>
              <a:t> </a:t>
            </a:r>
            <a:endParaRPr lang="es-CO" sz="1400" dirty="0">
              <a:effectLst/>
              <a:latin typeface="Verdana" panose="020B0604030504040204" pitchFamily="34" charset="0"/>
              <a:ea typeface="Verdana" panose="020B0604030504040204" pitchFamily="34" charset="0"/>
              <a:cs typeface="Verdana" panose="020B0604030504040204" pitchFamily="34" charset="0"/>
            </a:endParaRPr>
          </a:p>
          <a:p>
            <a:pPr marL="342900" marR="199390" lvl="0" indent="-342900" algn="just">
              <a:buFont typeface="Wingdings" panose="05000000000000000000" pitchFamily="2" charset="2"/>
              <a:buChar char=""/>
            </a:pPr>
            <a:r>
              <a:rPr lang="es-CO" sz="1800" dirty="0">
                <a:effectLst/>
                <a:latin typeface="Arial" panose="020B0604020202020204" pitchFamily="34" charset="0"/>
                <a:ea typeface="Verdana" panose="020B0604030504040204" pitchFamily="34" charset="0"/>
                <a:cs typeface="Verdana" panose="020B0604030504040204" pitchFamily="34" charset="0"/>
              </a:rPr>
              <a:t>Lo anterior refleja la eficacia y la dedicación de todas las dependencias involucradas en la implementación de las acciones planificadas. Este alto nivel de cumplimiento es un testimonio del esfuerzo colectivo y la colaboración interinstitucional.</a:t>
            </a:r>
            <a:endParaRPr lang="es-CO" sz="1400" dirty="0">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5153351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B3816D0CC9E6C947A54E9A8E222A4551" ma:contentTypeVersion="13" ma:contentTypeDescription="Crear nuevo documento." ma:contentTypeScope="" ma:versionID="a93965e9b007b7e70b01d678cd0a259d">
  <xsd:schema xmlns:xsd="http://www.w3.org/2001/XMLSchema" xmlns:xs="http://www.w3.org/2001/XMLSchema" xmlns:p="http://schemas.microsoft.com/office/2006/metadata/properties" xmlns:ns3="2bac114d-8967-41f3-a89b-b5c57db4910f" targetNamespace="http://schemas.microsoft.com/office/2006/metadata/properties" ma:root="true" ma:fieldsID="241049e3dff13f93c2f6f7d8c1ee6b44" ns3:_="">
    <xsd:import namespace="2bac114d-8967-41f3-a89b-b5c57db4910f"/>
    <xsd:element name="properties">
      <xsd:complexType>
        <xsd:sequence>
          <xsd:element name="documentManagement">
            <xsd:complexType>
              <xsd:all>
                <xsd:element ref="ns3:MediaServiceDateTaken" minOccurs="0"/>
                <xsd:element ref="ns3:_activity" minOccurs="0"/>
                <xsd:element ref="ns3:MediaServiceMetadata" minOccurs="0"/>
                <xsd:element ref="ns3:MediaServiceFastMetadata" minOccurs="0"/>
                <xsd:element ref="ns3:MediaServiceSearchProperties" minOccurs="0"/>
                <xsd:element ref="ns3:MediaServiceObjectDetectorVersions" minOccurs="0"/>
                <xsd:element ref="ns3:MediaServiceSystemTags" minOccurs="0"/>
                <xsd:element ref="ns3:MediaServiceGenerationTime" minOccurs="0"/>
                <xsd:element ref="ns3:MediaServiceEventHashCode" minOccurs="0"/>
                <xsd:element ref="ns3:MediaLengthInSeconds" minOccurs="0"/>
                <xsd:element ref="ns3:MediaServiceLocation" minOccurs="0"/>
                <xsd:element ref="ns3:MediaServiceOCR"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ac114d-8967-41f3-a89b-b5c57db4910f"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_activity" ma:index="9" nillable="true" ma:displayName="_activity" ma:hidden="true" ma:internalName="_activity">
      <xsd:simpleType>
        <xsd:restriction base="dms:Note"/>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SystemTags" ma:index="14" nillable="true" ma:displayName="MediaServiceSystemTags" ma:hidden="true" ma:internalName="MediaServiceSystemTags" ma:readOnly="true">
      <xsd:simpleType>
        <xsd:restriction base="dms:Note"/>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2bac114d-8967-41f3-a89b-b5c57db4910f" xsi:nil="true"/>
  </documentManagement>
</p:properties>
</file>

<file path=customXml/itemProps1.xml><?xml version="1.0" encoding="utf-8"?>
<ds:datastoreItem xmlns:ds="http://schemas.openxmlformats.org/officeDocument/2006/customXml" ds:itemID="{45BAC4DF-9FCD-4A11-A7AD-4FF409BD3982}">
  <ds:schemaRefs>
    <ds:schemaRef ds:uri="http://schemas.microsoft.com/sharepoint/v3/contenttype/forms"/>
  </ds:schemaRefs>
</ds:datastoreItem>
</file>

<file path=customXml/itemProps2.xml><?xml version="1.0" encoding="utf-8"?>
<ds:datastoreItem xmlns:ds="http://schemas.openxmlformats.org/officeDocument/2006/customXml" ds:itemID="{CBD18A42-8127-4AF4-8E39-3CF7FA3B88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ac114d-8967-41f3-a89b-b5c57db491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A378B86-BAEC-4197-887E-04643C42840E}">
  <ds:schemaRefs>
    <ds:schemaRef ds:uri="2bac114d-8967-41f3-a89b-b5c57db4910f"/>
    <ds:schemaRef ds:uri="http://schemas.microsoft.com/office/2006/metadata/properties"/>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http://purl.org/dc/dcmitype/"/>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7786</TotalTime>
  <Words>3209</Words>
  <Application>Microsoft Office PowerPoint</Application>
  <PresentationFormat>Panorámica</PresentationFormat>
  <Paragraphs>490</Paragraphs>
  <Slides>31</Slides>
  <Notes>1</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31</vt:i4>
      </vt:variant>
    </vt:vector>
  </HeadingPairs>
  <TitlesOfParts>
    <vt:vector size="45" baseType="lpstr">
      <vt:lpstr>Aptos</vt:lpstr>
      <vt:lpstr>Aptos Black</vt:lpstr>
      <vt:lpstr>Aptos Display</vt:lpstr>
      <vt:lpstr>Aptos ExtraBold</vt:lpstr>
      <vt:lpstr>Aptos Narrow</vt:lpstr>
      <vt:lpstr>Arial</vt:lpstr>
      <vt:lpstr>Calibri</vt:lpstr>
      <vt:lpstr>Calibri Light</vt:lpstr>
      <vt:lpstr>Impact</vt:lpstr>
      <vt:lpstr>Oswald</vt:lpstr>
      <vt:lpstr>Times New Roman</vt:lpstr>
      <vt:lpstr>Verdana</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Mileidy Zabala Medina</dc:creator>
  <cp:lastModifiedBy>Mileidy Zabala Medina</cp:lastModifiedBy>
  <cp:revision>45</cp:revision>
  <dcterms:created xsi:type="dcterms:W3CDTF">2012-07-30T22:48:03Z</dcterms:created>
  <dcterms:modified xsi:type="dcterms:W3CDTF">2026-01-22T20:18:02Z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0x010100B3816D0CC9E6C947A54E9A8E222A4551</vt:lpwstr>
  </property>
</Properties>
</file>