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4927" r:id="rId5"/>
    <p:sldId id="4928" r:id="rId6"/>
    <p:sldId id="4929" r:id="rId7"/>
    <p:sldId id="2147374425" r:id="rId8"/>
    <p:sldId id="4590" r:id="rId9"/>
    <p:sldId id="4952" r:id="rId10"/>
    <p:sldId id="2147374543" r:id="rId11"/>
    <p:sldId id="4933" r:id="rId12"/>
    <p:sldId id="4899" r:id="rId13"/>
    <p:sldId id="4900" r:id="rId14"/>
    <p:sldId id="4934" r:id="rId15"/>
    <p:sldId id="4935" r:id="rId16"/>
    <p:sldId id="4936" r:id="rId17"/>
    <p:sldId id="4937" r:id="rId18"/>
    <p:sldId id="4938" r:id="rId19"/>
    <p:sldId id="4939" r:id="rId20"/>
    <p:sldId id="4940" r:id="rId21"/>
    <p:sldId id="4941" r:id="rId22"/>
    <p:sldId id="2147374423" r:id="rId23"/>
    <p:sldId id="2147374424" r:id="rId24"/>
    <p:sldId id="4943" r:id="rId25"/>
    <p:sldId id="4944" r:id="rId26"/>
    <p:sldId id="1381" r:id="rId27"/>
    <p:sldId id="4946" r:id="rId28"/>
    <p:sldId id="4947" r:id="rId29"/>
    <p:sldId id="4948"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60A9A6-F336-4A83-AD74-6D0A1F31FA70}" v="9" dt="2025-12-19T21:30:24.67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70" d="100"/>
          <a:sy n="70"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eidy Zabala Medina" userId="5a45925f-7173-4065-a239-6be58cd331a1" providerId="ADAL" clId="{0C4A074A-F965-4025-8F16-A5AD8CB270D6}"/>
    <pc:docChg chg="addSld delSld modSld">
      <pc:chgData name="Mileidy Zabala Medina" userId="5a45925f-7173-4065-a239-6be58cd331a1" providerId="ADAL" clId="{0C4A074A-F965-4025-8F16-A5AD8CB270D6}" dt="2025-12-19T21:30:24.662" v="11"/>
      <pc:docMkLst>
        <pc:docMk/>
      </pc:docMkLst>
      <pc:sldChg chg="del">
        <pc:chgData name="Mileidy Zabala Medina" userId="5a45925f-7173-4065-a239-6be58cd331a1" providerId="ADAL" clId="{0C4A074A-F965-4025-8F16-A5AD8CB270D6}" dt="2025-12-19T21:26:05.010" v="10" actId="47"/>
        <pc:sldMkLst>
          <pc:docMk/>
          <pc:sldMk cId="4018757038" sldId="1376"/>
        </pc:sldMkLst>
      </pc:sldChg>
      <pc:sldChg chg="del">
        <pc:chgData name="Mileidy Zabala Medina" userId="5a45925f-7173-4065-a239-6be58cd331a1" providerId="ADAL" clId="{0C4A074A-F965-4025-8F16-A5AD8CB270D6}" dt="2025-12-19T21:26:05.010" v="10" actId="47"/>
        <pc:sldMkLst>
          <pc:docMk/>
          <pc:sldMk cId="1371500851" sldId="1379"/>
        </pc:sldMkLst>
      </pc:sldChg>
      <pc:sldChg chg="add">
        <pc:chgData name="Mileidy Zabala Medina" userId="5a45925f-7173-4065-a239-6be58cd331a1" providerId="ADAL" clId="{0C4A074A-F965-4025-8F16-A5AD8CB270D6}" dt="2025-12-19T21:30:24.662" v="11"/>
        <pc:sldMkLst>
          <pc:docMk/>
          <pc:sldMk cId="1597948217" sldId="1381"/>
        </pc:sldMkLst>
      </pc:sldChg>
      <pc:sldChg chg="add del setBg">
        <pc:chgData name="Mileidy Zabala Medina" userId="5a45925f-7173-4065-a239-6be58cd331a1" providerId="ADAL" clId="{0C4A074A-F965-4025-8F16-A5AD8CB270D6}" dt="2025-12-19T21:30:24.662" v="11"/>
        <pc:sldMkLst>
          <pc:docMk/>
          <pc:sldMk cId="4051293627" sldId="4899"/>
        </pc:sldMkLst>
      </pc:sldChg>
      <pc:sldChg chg="add del setBg">
        <pc:chgData name="Mileidy Zabala Medina" userId="5a45925f-7173-4065-a239-6be58cd331a1" providerId="ADAL" clId="{0C4A074A-F965-4025-8F16-A5AD8CB270D6}" dt="2025-12-19T21:30:24.662" v="11"/>
        <pc:sldMkLst>
          <pc:docMk/>
          <pc:sldMk cId="1774752428" sldId="4900"/>
        </pc:sldMkLst>
      </pc:sldChg>
      <pc:sldChg chg="modSp mod">
        <pc:chgData name="Mileidy Zabala Medina" userId="5a45925f-7173-4065-a239-6be58cd331a1" providerId="ADAL" clId="{0C4A074A-F965-4025-8F16-A5AD8CB270D6}" dt="2025-12-19T21:19:50.798" v="9"/>
        <pc:sldMkLst>
          <pc:docMk/>
          <pc:sldMk cId="812519058" sldId="4929"/>
        </pc:sldMkLst>
        <pc:spChg chg="mod">
          <ac:chgData name="Mileidy Zabala Medina" userId="5a45925f-7173-4065-a239-6be58cd331a1" providerId="ADAL" clId="{0C4A074A-F965-4025-8F16-A5AD8CB270D6}" dt="2025-12-19T21:19:50.798" v="9"/>
          <ac:spMkLst>
            <pc:docMk/>
            <pc:sldMk cId="812519058" sldId="4929"/>
            <ac:spMk id="2" creationId="{10487D56-1466-36B3-5C50-CDA8933DCCD7}"/>
          </ac:spMkLst>
        </pc:spChg>
      </pc:sldChg>
      <pc:sldChg chg="add del setBg">
        <pc:chgData name="Mileidy Zabala Medina" userId="5a45925f-7173-4065-a239-6be58cd331a1" providerId="ADAL" clId="{0C4A074A-F965-4025-8F16-A5AD8CB270D6}" dt="2025-12-19T21:30:24.662" v="11"/>
        <pc:sldMkLst>
          <pc:docMk/>
          <pc:sldMk cId="4291530590" sldId="4933"/>
        </pc:sldMkLst>
      </pc:sldChg>
      <pc:sldChg chg="add del setBg">
        <pc:chgData name="Mileidy Zabala Medina" userId="5a45925f-7173-4065-a239-6be58cd331a1" providerId="ADAL" clId="{0C4A074A-F965-4025-8F16-A5AD8CB270D6}" dt="2025-12-19T21:30:24.662" v="11"/>
        <pc:sldMkLst>
          <pc:docMk/>
          <pc:sldMk cId="1318719898" sldId="4934"/>
        </pc:sldMkLst>
      </pc:sldChg>
      <pc:sldChg chg="add del setBg">
        <pc:chgData name="Mileidy Zabala Medina" userId="5a45925f-7173-4065-a239-6be58cd331a1" providerId="ADAL" clId="{0C4A074A-F965-4025-8F16-A5AD8CB270D6}" dt="2025-12-19T21:30:24.662" v="11"/>
        <pc:sldMkLst>
          <pc:docMk/>
          <pc:sldMk cId="2866217997" sldId="4935"/>
        </pc:sldMkLst>
      </pc:sldChg>
      <pc:sldChg chg="add del setBg">
        <pc:chgData name="Mileidy Zabala Medina" userId="5a45925f-7173-4065-a239-6be58cd331a1" providerId="ADAL" clId="{0C4A074A-F965-4025-8F16-A5AD8CB270D6}" dt="2025-12-19T21:30:24.662" v="11"/>
        <pc:sldMkLst>
          <pc:docMk/>
          <pc:sldMk cId="3100029677" sldId="4936"/>
        </pc:sldMkLst>
      </pc:sldChg>
      <pc:sldChg chg="add del setBg">
        <pc:chgData name="Mileidy Zabala Medina" userId="5a45925f-7173-4065-a239-6be58cd331a1" providerId="ADAL" clId="{0C4A074A-F965-4025-8F16-A5AD8CB270D6}" dt="2025-12-19T21:30:24.662" v="11"/>
        <pc:sldMkLst>
          <pc:docMk/>
          <pc:sldMk cId="1402279751" sldId="4937"/>
        </pc:sldMkLst>
      </pc:sldChg>
      <pc:sldChg chg="add del setBg">
        <pc:chgData name="Mileidy Zabala Medina" userId="5a45925f-7173-4065-a239-6be58cd331a1" providerId="ADAL" clId="{0C4A074A-F965-4025-8F16-A5AD8CB270D6}" dt="2025-12-19T21:30:24.662" v="11"/>
        <pc:sldMkLst>
          <pc:docMk/>
          <pc:sldMk cId="871420886" sldId="4938"/>
        </pc:sldMkLst>
      </pc:sldChg>
      <pc:sldChg chg="add del setBg">
        <pc:chgData name="Mileidy Zabala Medina" userId="5a45925f-7173-4065-a239-6be58cd331a1" providerId="ADAL" clId="{0C4A074A-F965-4025-8F16-A5AD8CB270D6}" dt="2025-12-19T21:30:24.662" v="11"/>
        <pc:sldMkLst>
          <pc:docMk/>
          <pc:sldMk cId="2468434196" sldId="4939"/>
        </pc:sldMkLst>
      </pc:sldChg>
      <pc:sldChg chg="add del setBg">
        <pc:chgData name="Mileidy Zabala Medina" userId="5a45925f-7173-4065-a239-6be58cd331a1" providerId="ADAL" clId="{0C4A074A-F965-4025-8F16-A5AD8CB270D6}" dt="2025-12-19T21:30:24.662" v="11"/>
        <pc:sldMkLst>
          <pc:docMk/>
          <pc:sldMk cId="1157906578" sldId="4940"/>
        </pc:sldMkLst>
      </pc:sldChg>
      <pc:sldChg chg="add del setBg">
        <pc:chgData name="Mileidy Zabala Medina" userId="5a45925f-7173-4065-a239-6be58cd331a1" providerId="ADAL" clId="{0C4A074A-F965-4025-8F16-A5AD8CB270D6}" dt="2025-12-19T21:30:24.662" v="11"/>
        <pc:sldMkLst>
          <pc:docMk/>
          <pc:sldMk cId="3492455153" sldId="4941"/>
        </pc:sldMkLst>
      </pc:sldChg>
      <pc:sldChg chg="add del setBg">
        <pc:chgData name="Mileidy Zabala Medina" userId="5a45925f-7173-4065-a239-6be58cd331a1" providerId="ADAL" clId="{0C4A074A-F965-4025-8F16-A5AD8CB270D6}" dt="2025-12-19T21:30:24.662" v="11"/>
        <pc:sldMkLst>
          <pc:docMk/>
          <pc:sldMk cId="3692667331" sldId="4943"/>
        </pc:sldMkLst>
      </pc:sldChg>
      <pc:sldChg chg="add del setBg">
        <pc:chgData name="Mileidy Zabala Medina" userId="5a45925f-7173-4065-a239-6be58cd331a1" providerId="ADAL" clId="{0C4A074A-F965-4025-8F16-A5AD8CB270D6}" dt="2025-12-19T21:30:24.662" v="11"/>
        <pc:sldMkLst>
          <pc:docMk/>
          <pc:sldMk cId="1732550193" sldId="4944"/>
        </pc:sldMkLst>
      </pc:sldChg>
      <pc:sldChg chg="add del setBg">
        <pc:chgData name="Mileidy Zabala Medina" userId="5a45925f-7173-4065-a239-6be58cd331a1" providerId="ADAL" clId="{0C4A074A-F965-4025-8F16-A5AD8CB270D6}" dt="2025-12-19T21:30:24.662" v="11"/>
        <pc:sldMkLst>
          <pc:docMk/>
          <pc:sldMk cId="1648746224" sldId="4946"/>
        </pc:sldMkLst>
      </pc:sldChg>
      <pc:sldChg chg="add del setBg">
        <pc:chgData name="Mileidy Zabala Medina" userId="5a45925f-7173-4065-a239-6be58cd331a1" providerId="ADAL" clId="{0C4A074A-F965-4025-8F16-A5AD8CB270D6}" dt="2025-12-19T21:30:24.662" v="11"/>
        <pc:sldMkLst>
          <pc:docMk/>
          <pc:sldMk cId="605708406" sldId="4947"/>
        </pc:sldMkLst>
      </pc:sldChg>
      <pc:sldChg chg="add del setBg">
        <pc:chgData name="Mileidy Zabala Medina" userId="5a45925f-7173-4065-a239-6be58cd331a1" providerId="ADAL" clId="{0C4A074A-F965-4025-8F16-A5AD8CB270D6}" dt="2025-12-19T21:30:24.662" v="11"/>
        <pc:sldMkLst>
          <pc:docMk/>
          <pc:sldMk cId="967325648" sldId="2147374423"/>
        </pc:sldMkLst>
      </pc:sldChg>
      <pc:sldChg chg="add setBg">
        <pc:chgData name="Mileidy Zabala Medina" userId="5a45925f-7173-4065-a239-6be58cd331a1" providerId="ADAL" clId="{0C4A074A-F965-4025-8F16-A5AD8CB270D6}" dt="2025-12-19T21:30:24.662" v="11"/>
        <pc:sldMkLst>
          <pc:docMk/>
          <pc:sldMk cId="2325592238" sldId="2147374424"/>
        </pc:sldMkLst>
      </pc:sldChg>
    </pc:docChg>
  </pc:docChgLst>
  <pc:docChgLst>
    <pc:chgData name="Mileidy Zabala Medina" userId="5a45925f-7173-4065-a239-6be58cd331a1" providerId="ADAL" clId="{CE828481-7236-4A33-B14D-B33FDA6491BB}"/>
    <pc:docChg chg="undo custSel addSld delSld modSld">
      <pc:chgData name="Mileidy Zabala Medina" userId="5a45925f-7173-4065-a239-6be58cd331a1" providerId="ADAL" clId="{CE828481-7236-4A33-B14D-B33FDA6491BB}" dt="2025-11-27T11:46:32.465" v="29" actId="680"/>
      <pc:docMkLst>
        <pc:docMk/>
      </pc:docMkLst>
      <pc:sldChg chg="addSp delSp modSp mod">
        <pc:chgData name="Mileidy Zabala Medina" userId="5a45925f-7173-4065-a239-6be58cd331a1" providerId="ADAL" clId="{CE828481-7236-4A33-B14D-B33FDA6491BB}" dt="2025-11-27T11:37:44.913" v="14" actId="1076"/>
        <pc:sldMkLst>
          <pc:docMk/>
          <pc:sldMk cId="1950538158" sldId="4928"/>
        </pc:sldMkLst>
        <pc:spChg chg="add">
          <ac:chgData name="Mileidy Zabala Medina" userId="5a45925f-7173-4065-a239-6be58cd331a1" providerId="ADAL" clId="{CE828481-7236-4A33-B14D-B33FDA6491BB}" dt="2025-11-27T11:37:38.183" v="13" actId="11529"/>
          <ac:spMkLst>
            <pc:docMk/>
            <pc:sldMk cId="1950538158" sldId="4928"/>
            <ac:spMk id="2" creationId="{6A7D7CD2-0AC4-419F-CFE5-BACEC419A7AB}"/>
          </ac:spMkLst>
        </pc:spChg>
        <pc:spChg chg="mod">
          <ac:chgData name="Mileidy Zabala Medina" userId="5a45925f-7173-4065-a239-6be58cd331a1" providerId="ADAL" clId="{CE828481-7236-4A33-B14D-B33FDA6491BB}" dt="2025-11-27T11:37:44.913" v="14" actId="1076"/>
          <ac:spMkLst>
            <pc:docMk/>
            <pc:sldMk cId="1950538158" sldId="4928"/>
            <ac:spMk id="22" creationId="{83DF2084-4331-2190-2E53-DA5953F18201}"/>
          </ac:spMkLst>
        </pc:spChg>
        <pc:spChg chg="mod">
          <ac:chgData name="Mileidy Zabala Medina" userId="5a45925f-7173-4065-a239-6be58cd331a1" providerId="ADAL" clId="{CE828481-7236-4A33-B14D-B33FDA6491BB}" dt="2025-11-27T11:37:06.722" v="9" actId="1076"/>
          <ac:spMkLst>
            <pc:docMk/>
            <pc:sldMk cId="1950538158" sldId="4928"/>
            <ac:spMk id="23" creationId="{4EAFEC93-E909-CCD6-E5D5-3CD9E6473663}"/>
          </ac:spMkLst>
        </pc:spChg>
        <pc:spChg chg="mod">
          <ac:chgData name="Mileidy Zabala Medina" userId="5a45925f-7173-4065-a239-6be58cd331a1" providerId="ADAL" clId="{CE828481-7236-4A33-B14D-B33FDA6491BB}" dt="2025-11-27T11:37:03.937" v="8" actId="1076"/>
          <ac:spMkLst>
            <pc:docMk/>
            <pc:sldMk cId="1950538158" sldId="4928"/>
            <ac:spMk id="25" creationId="{11E872D5-519D-0BC8-5D49-EA1D200A24E2}"/>
          </ac:spMkLst>
        </pc:spChg>
        <pc:spChg chg="mod">
          <ac:chgData name="Mileidy Zabala Medina" userId="5a45925f-7173-4065-a239-6be58cd331a1" providerId="ADAL" clId="{CE828481-7236-4A33-B14D-B33FDA6491BB}" dt="2025-11-27T11:37:18.531" v="12" actId="1076"/>
          <ac:spMkLst>
            <pc:docMk/>
            <pc:sldMk cId="1950538158" sldId="4928"/>
            <ac:spMk id="26" creationId="{0277EDA2-A2F8-5B16-2FC0-5D0F0F4AE008}"/>
          </ac:spMkLst>
        </pc:spChg>
        <pc:spChg chg="mod">
          <ac:chgData name="Mileidy Zabala Medina" userId="5a45925f-7173-4065-a239-6be58cd331a1" providerId="ADAL" clId="{CE828481-7236-4A33-B14D-B33FDA6491BB}" dt="2025-11-27T11:37:13.851" v="11" actId="1076"/>
          <ac:spMkLst>
            <pc:docMk/>
            <pc:sldMk cId="1950538158" sldId="4928"/>
            <ac:spMk id="28" creationId="{65C6FB30-D48A-E982-87C5-DC413808BC4F}"/>
          </ac:spMkLst>
        </pc:spChg>
      </pc:sldChg>
      <pc:sldChg chg="addSp delSp modSp mod">
        <pc:chgData name="Mileidy Zabala Medina" userId="5a45925f-7173-4065-a239-6be58cd331a1" providerId="ADAL" clId="{CE828481-7236-4A33-B14D-B33FDA6491BB}" dt="2025-11-27T11:39:25.656" v="27" actId="20577"/>
        <pc:sldMkLst>
          <pc:docMk/>
          <pc:sldMk cId="951533515" sldId="2147374425"/>
        </pc:sldMkLst>
        <pc:spChg chg="mod">
          <ac:chgData name="Mileidy Zabala Medina" userId="5a45925f-7173-4065-a239-6be58cd331a1" providerId="ADAL" clId="{CE828481-7236-4A33-B14D-B33FDA6491BB}" dt="2025-11-27T11:39:25.656" v="27" actId="20577"/>
          <ac:spMkLst>
            <pc:docMk/>
            <pc:sldMk cId="951533515" sldId="2147374425"/>
            <ac:spMk id="3" creationId="{77048D48-7093-72B7-596E-32DAEF09E40D}"/>
          </ac:spMkLst>
        </pc:spChg>
        <pc:picChg chg="add mod">
          <ac:chgData name="Mileidy Zabala Medina" userId="5a45925f-7173-4065-a239-6be58cd331a1" providerId="ADAL" clId="{CE828481-7236-4A33-B14D-B33FDA6491BB}" dt="2025-11-27T11:39:11.460" v="22" actId="1076"/>
          <ac:picMkLst>
            <pc:docMk/>
            <pc:sldMk cId="951533515" sldId="2147374425"/>
            <ac:picMk id="7" creationId="{917C29C4-702C-F885-9332-A9780625A4F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D4FB-45DF-BBD5-4ABA628F3897}"/>
              </c:ext>
            </c:extLst>
          </c:dPt>
          <c:dPt>
            <c:idx val="1"/>
            <c:invertIfNegative val="0"/>
            <c:bubble3D val="0"/>
            <c:spPr>
              <a:solidFill>
                <a:srgbClr val="002060"/>
              </a:solidFill>
              <a:ln>
                <a:noFill/>
              </a:ln>
              <a:effectLst/>
            </c:spPr>
            <c:extLst>
              <c:ext xmlns:c16="http://schemas.microsoft.com/office/drawing/2014/chart" uri="{C3380CC4-5D6E-409C-BE32-E72D297353CC}">
                <c16:uniqueId val="{00000003-D4FB-45DF-BBD5-4ABA628F389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Hoja5!$A$1:$A$2</c:f>
              <c:strCache>
                <c:ptCount val="2"/>
                <c:pt idx="0">
                  <c:v>Programado</c:v>
                </c:pt>
                <c:pt idx="1">
                  <c:v>Avance</c:v>
                </c:pt>
              </c:strCache>
            </c:strRef>
          </c:cat>
          <c:val>
            <c:numRef>
              <c:f>Hoja5!$B$1:$B$2</c:f>
              <c:numCache>
                <c:formatCode>0.0%</c:formatCode>
                <c:ptCount val="2"/>
                <c:pt idx="0" formatCode="0%">
                  <c:v>1</c:v>
                </c:pt>
                <c:pt idx="1">
                  <c:v>0.78</c:v>
                </c:pt>
              </c:numCache>
            </c:numRef>
          </c:val>
          <c:extLst>
            <c:ext xmlns:c16="http://schemas.microsoft.com/office/drawing/2014/chart" uri="{C3380CC4-5D6E-409C-BE32-E72D297353CC}">
              <c16:uniqueId val="{00000004-D4FB-45DF-BBD5-4ABA628F3897}"/>
            </c:ext>
          </c:extLst>
        </c:ser>
        <c:dLbls>
          <c:dLblPos val="outEnd"/>
          <c:showLegendKey val="0"/>
          <c:showVal val="1"/>
          <c:showCatName val="0"/>
          <c:showSerName val="0"/>
          <c:showPercent val="0"/>
          <c:showBubbleSize val="0"/>
        </c:dLbls>
        <c:gapWidth val="219"/>
        <c:overlap val="-27"/>
        <c:axId val="1409303679"/>
        <c:axId val="1409298879"/>
      </c:barChart>
      <c:catAx>
        <c:axId val="1409303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98879"/>
        <c:crosses val="autoZero"/>
        <c:auto val="1"/>
        <c:lblAlgn val="ctr"/>
        <c:lblOffset val="100"/>
        <c:noMultiLvlLbl val="0"/>
      </c:catAx>
      <c:valAx>
        <c:axId val="1409298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036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284F-48A2-8369-67944982EF6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Hoja14!$A$1:$A$2</c:f>
              <c:strCache>
                <c:ptCount val="2"/>
                <c:pt idx="0">
                  <c:v>Programado</c:v>
                </c:pt>
                <c:pt idx="1">
                  <c:v>Avance</c:v>
                </c:pt>
              </c:strCache>
            </c:strRef>
          </c:cat>
          <c:val>
            <c:numRef>
              <c:f>Hoja14!$B$1:$B$2</c:f>
              <c:numCache>
                <c:formatCode>General</c:formatCode>
                <c:ptCount val="2"/>
                <c:pt idx="0">
                  <c:v>1</c:v>
                </c:pt>
                <c:pt idx="1">
                  <c:v>0.8</c:v>
                </c:pt>
              </c:numCache>
            </c:numRef>
          </c:val>
          <c:extLst>
            <c:ext xmlns:c16="http://schemas.microsoft.com/office/drawing/2014/chart" uri="{C3380CC4-5D6E-409C-BE32-E72D297353CC}">
              <c16:uniqueId val="{00000002-284F-48A2-8369-67944982EF6E}"/>
            </c:ext>
          </c:extLst>
        </c:ser>
        <c:dLbls>
          <c:dLblPos val="outEnd"/>
          <c:showLegendKey val="0"/>
          <c:showVal val="1"/>
          <c:showCatName val="0"/>
          <c:showSerName val="0"/>
          <c:showPercent val="0"/>
          <c:showBubbleSize val="0"/>
        </c:dLbls>
        <c:gapWidth val="219"/>
        <c:overlap val="-27"/>
        <c:axId val="1409334399"/>
        <c:axId val="1409338239"/>
      </c:barChart>
      <c:catAx>
        <c:axId val="140933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38239"/>
        <c:crosses val="autoZero"/>
        <c:auto val="1"/>
        <c:lblAlgn val="ctr"/>
        <c:lblOffset val="100"/>
        <c:noMultiLvlLbl val="0"/>
      </c:catAx>
      <c:valAx>
        <c:axId val="1409338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343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B37D-4146-96DF-02A4ADDDAA87}"/>
              </c:ext>
            </c:extLst>
          </c:dPt>
          <c:dPt>
            <c:idx val="1"/>
            <c:invertIfNegative val="0"/>
            <c:bubble3D val="0"/>
            <c:spPr>
              <a:solidFill>
                <a:srgbClr val="002060"/>
              </a:solidFill>
              <a:ln>
                <a:noFill/>
              </a:ln>
              <a:effectLst/>
            </c:spPr>
            <c:extLst>
              <c:ext xmlns:c16="http://schemas.microsoft.com/office/drawing/2014/chart" uri="{C3380CC4-5D6E-409C-BE32-E72D297353CC}">
                <c16:uniqueId val="{00000003-B37D-4146-96DF-02A4ADDDAA8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Hoja15!$A$1:$A$2</c:f>
              <c:strCache>
                <c:ptCount val="2"/>
                <c:pt idx="0">
                  <c:v>Programado</c:v>
                </c:pt>
                <c:pt idx="1">
                  <c:v>Avance</c:v>
                </c:pt>
              </c:strCache>
            </c:strRef>
          </c:cat>
          <c:val>
            <c:numRef>
              <c:f>Hoja15!$B$1:$B$2</c:f>
              <c:numCache>
                <c:formatCode>General</c:formatCode>
                <c:ptCount val="2"/>
                <c:pt idx="0">
                  <c:v>1</c:v>
                </c:pt>
                <c:pt idx="1">
                  <c:v>0.77</c:v>
                </c:pt>
              </c:numCache>
            </c:numRef>
          </c:val>
          <c:extLst>
            <c:ext xmlns:c16="http://schemas.microsoft.com/office/drawing/2014/chart" uri="{C3380CC4-5D6E-409C-BE32-E72D297353CC}">
              <c16:uniqueId val="{00000004-B37D-4146-96DF-02A4ADDDAA87}"/>
            </c:ext>
          </c:extLst>
        </c:ser>
        <c:dLbls>
          <c:dLblPos val="outEnd"/>
          <c:showLegendKey val="0"/>
          <c:showVal val="1"/>
          <c:showCatName val="0"/>
          <c:showSerName val="0"/>
          <c:showPercent val="0"/>
          <c:showBubbleSize val="0"/>
        </c:dLbls>
        <c:gapWidth val="219"/>
        <c:overlap val="-27"/>
        <c:axId val="1409332479"/>
        <c:axId val="1409321439"/>
      </c:barChart>
      <c:catAx>
        <c:axId val="1409332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21439"/>
        <c:crosses val="autoZero"/>
        <c:auto val="1"/>
        <c:lblAlgn val="ctr"/>
        <c:lblOffset val="100"/>
        <c:noMultiLvlLbl val="0"/>
      </c:catAx>
      <c:valAx>
        <c:axId val="1409321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324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B960-4D4E-8279-2B95C7C80E3E}"/>
              </c:ext>
            </c:extLst>
          </c:dPt>
          <c:dPt>
            <c:idx val="1"/>
            <c:invertIfNegative val="0"/>
            <c:bubble3D val="0"/>
            <c:spPr>
              <a:solidFill>
                <a:srgbClr val="002060"/>
              </a:solidFill>
              <a:ln>
                <a:noFill/>
              </a:ln>
              <a:effectLst/>
            </c:spPr>
            <c:extLst>
              <c:ext xmlns:c16="http://schemas.microsoft.com/office/drawing/2014/chart" uri="{C3380CC4-5D6E-409C-BE32-E72D297353CC}">
                <c16:uniqueId val="{00000003-B960-4D4E-8279-2B95C7C80E3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Hoja15!$A$25:$A$26</c:f>
              <c:strCache>
                <c:ptCount val="2"/>
                <c:pt idx="0">
                  <c:v>Programado</c:v>
                </c:pt>
                <c:pt idx="1">
                  <c:v>Avance</c:v>
                </c:pt>
              </c:strCache>
            </c:strRef>
          </c:cat>
          <c:val>
            <c:numRef>
              <c:f>Hoja15!$B$25:$B$26</c:f>
              <c:numCache>
                <c:formatCode>General</c:formatCode>
                <c:ptCount val="2"/>
                <c:pt idx="0">
                  <c:v>0.25</c:v>
                </c:pt>
                <c:pt idx="1">
                  <c:v>0.18</c:v>
                </c:pt>
              </c:numCache>
            </c:numRef>
          </c:val>
          <c:extLst>
            <c:ext xmlns:c16="http://schemas.microsoft.com/office/drawing/2014/chart" uri="{C3380CC4-5D6E-409C-BE32-E72D297353CC}">
              <c16:uniqueId val="{00000004-B960-4D4E-8279-2B95C7C80E3E}"/>
            </c:ext>
          </c:extLst>
        </c:ser>
        <c:dLbls>
          <c:dLblPos val="outEnd"/>
          <c:showLegendKey val="0"/>
          <c:showVal val="1"/>
          <c:showCatName val="0"/>
          <c:showSerName val="0"/>
          <c:showPercent val="0"/>
          <c:showBubbleSize val="0"/>
        </c:dLbls>
        <c:gapWidth val="219"/>
        <c:overlap val="-27"/>
        <c:axId val="1409325759"/>
        <c:axId val="1409322879"/>
      </c:barChart>
      <c:catAx>
        <c:axId val="1409325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22879"/>
        <c:crosses val="autoZero"/>
        <c:auto val="1"/>
        <c:lblAlgn val="ctr"/>
        <c:lblOffset val="100"/>
        <c:noMultiLvlLbl val="0"/>
      </c:catAx>
      <c:valAx>
        <c:axId val="1409322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257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9D2E-410E-BC37-0549B4C1804C}"/>
              </c:ext>
            </c:extLst>
          </c:dPt>
          <c:dPt>
            <c:idx val="1"/>
            <c:invertIfNegative val="0"/>
            <c:bubble3D val="0"/>
            <c:spPr>
              <a:solidFill>
                <a:srgbClr val="002060"/>
              </a:solidFill>
              <a:ln>
                <a:noFill/>
              </a:ln>
              <a:effectLst/>
            </c:spPr>
            <c:extLst>
              <c:ext xmlns:c16="http://schemas.microsoft.com/office/drawing/2014/chart" uri="{C3380CC4-5D6E-409C-BE32-E72D297353CC}">
                <c16:uniqueId val="{00000003-9D2E-410E-BC37-0549B4C1804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Hoja15!$A$47:$A$48</c:f>
              <c:strCache>
                <c:ptCount val="2"/>
                <c:pt idx="0">
                  <c:v>Programado</c:v>
                </c:pt>
                <c:pt idx="1">
                  <c:v>Avance</c:v>
                </c:pt>
              </c:strCache>
            </c:strRef>
          </c:cat>
          <c:val>
            <c:numRef>
              <c:f>Hoja15!$B$47:$B$48</c:f>
              <c:numCache>
                <c:formatCode>General</c:formatCode>
                <c:ptCount val="2"/>
                <c:pt idx="0">
                  <c:v>0.75</c:v>
                </c:pt>
                <c:pt idx="1">
                  <c:v>0.51</c:v>
                </c:pt>
              </c:numCache>
            </c:numRef>
          </c:val>
          <c:extLst>
            <c:ext xmlns:c16="http://schemas.microsoft.com/office/drawing/2014/chart" uri="{C3380CC4-5D6E-409C-BE32-E72D297353CC}">
              <c16:uniqueId val="{00000004-9D2E-410E-BC37-0549B4C1804C}"/>
            </c:ext>
          </c:extLst>
        </c:ser>
        <c:dLbls>
          <c:dLblPos val="outEnd"/>
          <c:showLegendKey val="0"/>
          <c:showVal val="1"/>
          <c:showCatName val="0"/>
          <c:showSerName val="0"/>
          <c:showPercent val="0"/>
          <c:showBubbleSize val="0"/>
        </c:dLbls>
        <c:gapWidth val="219"/>
        <c:overlap val="-27"/>
        <c:axId val="1409267679"/>
        <c:axId val="1409262879"/>
      </c:barChart>
      <c:catAx>
        <c:axId val="1409267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62879"/>
        <c:crosses val="autoZero"/>
        <c:auto val="1"/>
        <c:lblAlgn val="ctr"/>
        <c:lblOffset val="100"/>
        <c:noMultiLvlLbl val="0"/>
      </c:catAx>
      <c:valAx>
        <c:axId val="1409262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676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298A-4F09-913C-7AD9CA3134B5}"/>
              </c:ext>
            </c:extLst>
          </c:dPt>
          <c:dPt>
            <c:idx val="1"/>
            <c:invertIfNegative val="0"/>
            <c:bubble3D val="0"/>
            <c:spPr>
              <a:solidFill>
                <a:srgbClr val="002060"/>
              </a:solidFill>
              <a:ln>
                <a:noFill/>
              </a:ln>
              <a:effectLst/>
            </c:spPr>
            <c:extLst>
              <c:ext xmlns:c16="http://schemas.microsoft.com/office/drawing/2014/chart" uri="{C3380CC4-5D6E-409C-BE32-E72D297353CC}">
                <c16:uniqueId val="{00000003-298A-4F09-913C-7AD9CA3134B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Hoja15!$A$67:$A$68</c:f>
              <c:strCache>
                <c:ptCount val="2"/>
                <c:pt idx="0">
                  <c:v>Programado</c:v>
                </c:pt>
                <c:pt idx="1">
                  <c:v>Avance</c:v>
                </c:pt>
              </c:strCache>
            </c:strRef>
          </c:cat>
          <c:val>
            <c:numRef>
              <c:f>Hoja15!$B$67:$B$68</c:f>
              <c:numCache>
                <c:formatCode>General</c:formatCode>
                <c:ptCount val="2"/>
                <c:pt idx="0">
                  <c:v>0.75</c:v>
                </c:pt>
                <c:pt idx="1">
                  <c:v>0.54</c:v>
                </c:pt>
              </c:numCache>
            </c:numRef>
          </c:val>
          <c:extLst>
            <c:ext xmlns:c16="http://schemas.microsoft.com/office/drawing/2014/chart" uri="{C3380CC4-5D6E-409C-BE32-E72D297353CC}">
              <c16:uniqueId val="{00000004-298A-4F09-913C-7AD9CA3134B5}"/>
            </c:ext>
          </c:extLst>
        </c:ser>
        <c:dLbls>
          <c:dLblPos val="outEnd"/>
          <c:showLegendKey val="0"/>
          <c:showVal val="1"/>
          <c:showCatName val="0"/>
          <c:showSerName val="0"/>
          <c:showPercent val="0"/>
          <c:showBubbleSize val="0"/>
        </c:dLbls>
        <c:gapWidth val="219"/>
        <c:overlap val="-27"/>
        <c:axId val="1409325279"/>
        <c:axId val="1409331999"/>
      </c:barChart>
      <c:catAx>
        <c:axId val="1409325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31999"/>
        <c:crosses val="autoZero"/>
        <c:auto val="1"/>
        <c:lblAlgn val="ctr"/>
        <c:lblOffset val="100"/>
        <c:noMultiLvlLbl val="0"/>
      </c:catAx>
      <c:valAx>
        <c:axId val="1409331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252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1720-4E3E-8E4B-1441CCB2D46C}"/>
              </c:ext>
            </c:extLst>
          </c:dPt>
          <c:dPt>
            <c:idx val="1"/>
            <c:invertIfNegative val="0"/>
            <c:bubble3D val="0"/>
            <c:spPr>
              <a:solidFill>
                <a:srgbClr val="002060"/>
              </a:solidFill>
              <a:ln>
                <a:noFill/>
              </a:ln>
              <a:effectLst/>
            </c:spPr>
            <c:extLst>
              <c:ext xmlns:c16="http://schemas.microsoft.com/office/drawing/2014/chart" uri="{C3380CC4-5D6E-409C-BE32-E72D297353CC}">
                <c16:uniqueId val="{00000003-1720-4E3E-8E4B-1441CCB2D46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Hoja15!$A$82:$A$83</c:f>
              <c:strCache>
                <c:ptCount val="2"/>
                <c:pt idx="0">
                  <c:v>Programado</c:v>
                </c:pt>
                <c:pt idx="1">
                  <c:v>Avance</c:v>
                </c:pt>
              </c:strCache>
            </c:strRef>
          </c:cat>
          <c:val>
            <c:numRef>
              <c:f>Hoja15!$B$82:$B$83</c:f>
              <c:numCache>
                <c:formatCode>General</c:formatCode>
                <c:ptCount val="2"/>
                <c:pt idx="0">
                  <c:v>0.3</c:v>
                </c:pt>
                <c:pt idx="1">
                  <c:v>0.21</c:v>
                </c:pt>
              </c:numCache>
            </c:numRef>
          </c:val>
          <c:extLst>
            <c:ext xmlns:c16="http://schemas.microsoft.com/office/drawing/2014/chart" uri="{C3380CC4-5D6E-409C-BE32-E72D297353CC}">
              <c16:uniqueId val="{00000004-1720-4E3E-8E4B-1441CCB2D46C}"/>
            </c:ext>
          </c:extLst>
        </c:ser>
        <c:dLbls>
          <c:dLblPos val="outEnd"/>
          <c:showLegendKey val="0"/>
          <c:showVal val="1"/>
          <c:showCatName val="0"/>
          <c:showSerName val="0"/>
          <c:showPercent val="0"/>
          <c:showBubbleSize val="0"/>
        </c:dLbls>
        <c:gapWidth val="219"/>
        <c:overlap val="-27"/>
        <c:axId val="1409272959"/>
        <c:axId val="1409256639"/>
      </c:barChart>
      <c:catAx>
        <c:axId val="1409272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56639"/>
        <c:crosses val="autoZero"/>
        <c:auto val="1"/>
        <c:lblAlgn val="ctr"/>
        <c:lblOffset val="100"/>
        <c:noMultiLvlLbl val="0"/>
      </c:catAx>
      <c:valAx>
        <c:axId val="140925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72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E56D-4237-8351-C064B6048636}"/>
              </c:ext>
            </c:extLst>
          </c:dPt>
          <c:dPt>
            <c:idx val="1"/>
            <c:invertIfNegative val="0"/>
            <c:bubble3D val="0"/>
            <c:spPr>
              <a:solidFill>
                <a:srgbClr val="002060"/>
              </a:solidFill>
              <a:ln>
                <a:noFill/>
              </a:ln>
              <a:effectLst/>
            </c:spPr>
            <c:extLst>
              <c:ext xmlns:c16="http://schemas.microsoft.com/office/drawing/2014/chart" uri="{C3380CC4-5D6E-409C-BE32-E72D297353CC}">
                <c16:uniqueId val="{00000003-E56D-4237-8351-C064B604863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Hoja15!$A$93:$A$94</c:f>
              <c:strCache>
                <c:ptCount val="2"/>
                <c:pt idx="0">
                  <c:v>Programado</c:v>
                </c:pt>
                <c:pt idx="1">
                  <c:v>Avance</c:v>
                </c:pt>
              </c:strCache>
            </c:strRef>
          </c:cat>
          <c:val>
            <c:numRef>
              <c:f>Hoja15!$B$93:$B$94</c:f>
              <c:numCache>
                <c:formatCode>General</c:formatCode>
                <c:ptCount val="2"/>
                <c:pt idx="0">
                  <c:v>0.3</c:v>
                </c:pt>
                <c:pt idx="1">
                  <c:v>0.11</c:v>
                </c:pt>
              </c:numCache>
            </c:numRef>
          </c:val>
          <c:extLst>
            <c:ext xmlns:c16="http://schemas.microsoft.com/office/drawing/2014/chart" uri="{C3380CC4-5D6E-409C-BE32-E72D297353CC}">
              <c16:uniqueId val="{00000004-E56D-4237-8351-C064B6048636}"/>
            </c:ext>
          </c:extLst>
        </c:ser>
        <c:dLbls>
          <c:dLblPos val="outEnd"/>
          <c:showLegendKey val="0"/>
          <c:showVal val="1"/>
          <c:showCatName val="0"/>
          <c:showSerName val="0"/>
          <c:showPercent val="0"/>
          <c:showBubbleSize val="0"/>
        </c:dLbls>
        <c:gapWidth val="219"/>
        <c:overlap val="-27"/>
        <c:axId val="1409323839"/>
        <c:axId val="1409323359"/>
      </c:barChart>
      <c:catAx>
        <c:axId val="1409323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23359"/>
        <c:crosses val="autoZero"/>
        <c:auto val="1"/>
        <c:lblAlgn val="ctr"/>
        <c:lblOffset val="100"/>
        <c:noMultiLvlLbl val="0"/>
      </c:catAx>
      <c:valAx>
        <c:axId val="1409323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23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5809-49CA-9FC6-1C9A73F1923C}"/>
              </c:ext>
            </c:extLst>
          </c:dPt>
          <c:dPt>
            <c:idx val="1"/>
            <c:invertIfNegative val="0"/>
            <c:bubble3D val="0"/>
            <c:spPr>
              <a:solidFill>
                <a:srgbClr val="002060"/>
              </a:solidFill>
              <a:ln>
                <a:noFill/>
              </a:ln>
              <a:effectLst/>
            </c:spPr>
            <c:extLst>
              <c:ext xmlns:c16="http://schemas.microsoft.com/office/drawing/2014/chart" uri="{C3380CC4-5D6E-409C-BE32-E72D297353CC}">
                <c16:uniqueId val="{00000003-5809-49CA-9FC6-1C9A73F192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Hoja15!$A$111:$A$112</c:f>
              <c:strCache>
                <c:ptCount val="2"/>
                <c:pt idx="0">
                  <c:v>Programado</c:v>
                </c:pt>
                <c:pt idx="1">
                  <c:v>Avance</c:v>
                </c:pt>
              </c:strCache>
            </c:strRef>
          </c:cat>
          <c:val>
            <c:numRef>
              <c:f>Hoja15!$B$111:$B$112</c:f>
              <c:numCache>
                <c:formatCode>General</c:formatCode>
                <c:ptCount val="2"/>
                <c:pt idx="0">
                  <c:v>0.02</c:v>
                </c:pt>
                <c:pt idx="1">
                  <c:v>0.01</c:v>
                </c:pt>
              </c:numCache>
            </c:numRef>
          </c:val>
          <c:extLst>
            <c:ext xmlns:c16="http://schemas.microsoft.com/office/drawing/2014/chart" uri="{C3380CC4-5D6E-409C-BE32-E72D297353CC}">
              <c16:uniqueId val="{00000004-5809-49CA-9FC6-1C9A73F1923C}"/>
            </c:ext>
          </c:extLst>
        </c:ser>
        <c:dLbls>
          <c:dLblPos val="outEnd"/>
          <c:showLegendKey val="0"/>
          <c:showVal val="1"/>
          <c:showCatName val="0"/>
          <c:showSerName val="0"/>
          <c:showPercent val="0"/>
          <c:showBubbleSize val="0"/>
        </c:dLbls>
        <c:gapWidth val="219"/>
        <c:overlap val="-27"/>
        <c:axId val="1409310879"/>
        <c:axId val="1409312799"/>
      </c:barChart>
      <c:catAx>
        <c:axId val="140931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12799"/>
        <c:crosses val="autoZero"/>
        <c:auto val="1"/>
        <c:lblAlgn val="ctr"/>
        <c:lblOffset val="100"/>
        <c:noMultiLvlLbl val="0"/>
      </c:catAx>
      <c:valAx>
        <c:axId val="1409312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108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67E3-428B-8109-8EF53C29EA87}"/>
              </c:ext>
            </c:extLst>
          </c:dPt>
          <c:dPt>
            <c:idx val="1"/>
            <c:invertIfNegative val="0"/>
            <c:bubble3D val="0"/>
            <c:spPr>
              <a:solidFill>
                <a:srgbClr val="002060"/>
              </a:solidFill>
              <a:ln>
                <a:noFill/>
              </a:ln>
              <a:effectLst/>
            </c:spPr>
            <c:extLst>
              <c:ext xmlns:c16="http://schemas.microsoft.com/office/drawing/2014/chart" uri="{C3380CC4-5D6E-409C-BE32-E72D297353CC}">
                <c16:uniqueId val="{00000003-67E3-428B-8109-8EF53C29EA8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Hoja15!$A$129:$A$130</c:f>
              <c:strCache>
                <c:ptCount val="2"/>
                <c:pt idx="0">
                  <c:v>Programado</c:v>
                </c:pt>
                <c:pt idx="1">
                  <c:v>Avance</c:v>
                </c:pt>
              </c:strCache>
            </c:strRef>
          </c:cat>
          <c:val>
            <c:numRef>
              <c:f>Hoja15!$B$129:$B$130</c:f>
              <c:numCache>
                <c:formatCode>0.0%</c:formatCode>
                <c:ptCount val="2"/>
                <c:pt idx="0" formatCode="0%">
                  <c:v>1</c:v>
                </c:pt>
                <c:pt idx="1">
                  <c:v>0.66</c:v>
                </c:pt>
              </c:numCache>
            </c:numRef>
          </c:val>
          <c:extLst>
            <c:ext xmlns:c16="http://schemas.microsoft.com/office/drawing/2014/chart" uri="{C3380CC4-5D6E-409C-BE32-E72D297353CC}">
              <c16:uniqueId val="{00000004-67E3-428B-8109-8EF53C29EA87}"/>
            </c:ext>
          </c:extLst>
        </c:ser>
        <c:dLbls>
          <c:dLblPos val="outEnd"/>
          <c:showLegendKey val="0"/>
          <c:showVal val="1"/>
          <c:showCatName val="0"/>
          <c:showSerName val="0"/>
          <c:showPercent val="0"/>
          <c:showBubbleSize val="0"/>
        </c:dLbls>
        <c:gapWidth val="219"/>
        <c:overlap val="-27"/>
        <c:axId val="1409333919"/>
        <c:axId val="1409314719"/>
      </c:barChart>
      <c:catAx>
        <c:axId val="1409333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14719"/>
        <c:crosses val="autoZero"/>
        <c:auto val="1"/>
        <c:lblAlgn val="ctr"/>
        <c:lblOffset val="100"/>
        <c:noMultiLvlLbl val="0"/>
      </c:catAx>
      <c:valAx>
        <c:axId val="14093147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339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7DA9-4E3D-9BE4-17D74441C3C0}"/>
              </c:ext>
            </c:extLst>
          </c:dPt>
          <c:dPt>
            <c:idx val="1"/>
            <c:invertIfNegative val="0"/>
            <c:bubble3D val="0"/>
            <c:spPr>
              <a:solidFill>
                <a:srgbClr val="002060"/>
              </a:solidFill>
              <a:ln>
                <a:noFill/>
              </a:ln>
              <a:effectLst/>
            </c:spPr>
            <c:extLst>
              <c:ext xmlns:c16="http://schemas.microsoft.com/office/drawing/2014/chart" uri="{C3380CC4-5D6E-409C-BE32-E72D297353CC}">
                <c16:uniqueId val="{00000003-7DA9-4E3D-9BE4-17D74441C3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Hoja15!$A$145:$A$146</c:f>
              <c:strCache>
                <c:ptCount val="2"/>
                <c:pt idx="0">
                  <c:v>Programado</c:v>
                </c:pt>
                <c:pt idx="1">
                  <c:v>Avance</c:v>
                </c:pt>
              </c:strCache>
            </c:strRef>
          </c:cat>
          <c:val>
            <c:numRef>
              <c:f>Hoja15!$B$145:$B$146</c:f>
              <c:numCache>
                <c:formatCode>General</c:formatCode>
                <c:ptCount val="2"/>
                <c:pt idx="0">
                  <c:v>1.06</c:v>
                </c:pt>
                <c:pt idx="1">
                  <c:v>0.48</c:v>
                </c:pt>
              </c:numCache>
            </c:numRef>
          </c:val>
          <c:extLst>
            <c:ext xmlns:c16="http://schemas.microsoft.com/office/drawing/2014/chart" uri="{C3380CC4-5D6E-409C-BE32-E72D297353CC}">
              <c16:uniqueId val="{00000004-7DA9-4E3D-9BE4-17D74441C3C0}"/>
            </c:ext>
          </c:extLst>
        </c:ser>
        <c:dLbls>
          <c:dLblPos val="outEnd"/>
          <c:showLegendKey val="0"/>
          <c:showVal val="1"/>
          <c:showCatName val="0"/>
          <c:showSerName val="0"/>
          <c:showPercent val="0"/>
          <c:showBubbleSize val="0"/>
        </c:dLbls>
        <c:gapWidth val="219"/>
        <c:overlap val="-27"/>
        <c:axId val="1409356959"/>
        <c:axId val="1409353599"/>
      </c:barChart>
      <c:catAx>
        <c:axId val="140935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53599"/>
        <c:crosses val="autoZero"/>
        <c:auto val="1"/>
        <c:lblAlgn val="ctr"/>
        <c:lblOffset val="100"/>
        <c:noMultiLvlLbl val="0"/>
      </c:catAx>
      <c:valAx>
        <c:axId val="1409353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56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F30C-4C4B-A7D1-B428083B617F}"/>
              </c:ext>
            </c:extLst>
          </c:dPt>
          <c:dPt>
            <c:idx val="1"/>
            <c:invertIfNegative val="0"/>
            <c:bubble3D val="0"/>
            <c:spPr>
              <a:solidFill>
                <a:srgbClr val="002060"/>
              </a:solidFill>
              <a:ln>
                <a:noFill/>
              </a:ln>
              <a:effectLst/>
            </c:spPr>
            <c:extLst>
              <c:ext xmlns:c16="http://schemas.microsoft.com/office/drawing/2014/chart" uri="{C3380CC4-5D6E-409C-BE32-E72D297353CC}">
                <c16:uniqueId val="{00000003-F30C-4C4B-A7D1-B428083B617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Hoja6!$A$1:$A$2</c:f>
              <c:strCache>
                <c:ptCount val="2"/>
                <c:pt idx="0">
                  <c:v>Programado</c:v>
                </c:pt>
                <c:pt idx="1">
                  <c:v>Avance</c:v>
                </c:pt>
              </c:strCache>
            </c:strRef>
          </c:cat>
          <c:val>
            <c:numRef>
              <c:f>Hoja6!$B$1:$B$2</c:f>
              <c:numCache>
                <c:formatCode>0.0%</c:formatCode>
                <c:ptCount val="2"/>
                <c:pt idx="0" formatCode="0%">
                  <c:v>1</c:v>
                </c:pt>
                <c:pt idx="1">
                  <c:v>0.64</c:v>
                </c:pt>
              </c:numCache>
            </c:numRef>
          </c:val>
          <c:extLst>
            <c:ext xmlns:c16="http://schemas.microsoft.com/office/drawing/2014/chart" uri="{C3380CC4-5D6E-409C-BE32-E72D297353CC}">
              <c16:uniqueId val="{00000004-F30C-4C4B-A7D1-B428083B617F}"/>
            </c:ext>
          </c:extLst>
        </c:ser>
        <c:dLbls>
          <c:dLblPos val="outEnd"/>
          <c:showLegendKey val="0"/>
          <c:showVal val="1"/>
          <c:showCatName val="0"/>
          <c:showSerName val="0"/>
          <c:showPercent val="0"/>
          <c:showBubbleSize val="0"/>
        </c:dLbls>
        <c:gapWidth val="219"/>
        <c:overlap val="-27"/>
        <c:axId val="1409257599"/>
        <c:axId val="1409278239"/>
      </c:barChart>
      <c:catAx>
        <c:axId val="1409257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78239"/>
        <c:crosses val="autoZero"/>
        <c:auto val="1"/>
        <c:lblAlgn val="ctr"/>
        <c:lblOffset val="100"/>
        <c:noMultiLvlLbl val="0"/>
      </c:catAx>
      <c:valAx>
        <c:axId val="14092782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575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Hoja15!$A$165:$A$166</c:f>
              <c:strCache>
                <c:ptCount val="2"/>
                <c:pt idx="0">
                  <c:v>Programado</c:v>
                </c:pt>
                <c:pt idx="1">
                  <c:v>Avance</c:v>
                </c:pt>
              </c:strCache>
            </c:strRef>
          </c:cat>
          <c:val>
            <c:numRef>
              <c:f>Hoja15!$B$165:$B$166</c:f>
              <c:numCache>
                <c:formatCode>0.0%</c:formatCode>
                <c:ptCount val="2"/>
                <c:pt idx="0" formatCode="0%">
                  <c:v>1</c:v>
                </c:pt>
                <c:pt idx="1">
                  <c:v>0</c:v>
                </c:pt>
              </c:numCache>
            </c:numRef>
          </c:val>
          <c:extLst>
            <c:ext xmlns:c16="http://schemas.microsoft.com/office/drawing/2014/chart" uri="{C3380CC4-5D6E-409C-BE32-E72D297353CC}">
              <c16:uniqueId val="{00000000-F5F3-4A6D-9ED5-63DF085F418D}"/>
            </c:ext>
          </c:extLst>
        </c:ser>
        <c:dLbls>
          <c:dLblPos val="outEnd"/>
          <c:showLegendKey val="0"/>
          <c:showVal val="1"/>
          <c:showCatName val="0"/>
          <c:showSerName val="0"/>
          <c:showPercent val="0"/>
          <c:showBubbleSize val="0"/>
        </c:dLbls>
        <c:gapWidth val="219"/>
        <c:overlap val="-27"/>
        <c:axId val="1409307519"/>
        <c:axId val="1409304159"/>
      </c:barChart>
      <c:catAx>
        <c:axId val="1409307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04159"/>
        <c:crosses val="autoZero"/>
        <c:auto val="1"/>
        <c:lblAlgn val="ctr"/>
        <c:lblOffset val="100"/>
        <c:noMultiLvlLbl val="0"/>
      </c:catAx>
      <c:valAx>
        <c:axId val="14093041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075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48302119188772E-2"/>
          <c:y val="8.9366582929474789E-2"/>
          <c:w val="0.87123521472912324"/>
          <c:h val="0.78221192847858667"/>
        </c:manualLayout>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E6D6-4495-9B54-69260B38712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Hoja12!$A$22:$A$23</c:f>
              <c:strCache>
                <c:ptCount val="2"/>
                <c:pt idx="0">
                  <c:v>Programado</c:v>
                </c:pt>
                <c:pt idx="1">
                  <c:v>Avance </c:v>
                </c:pt>
              </c:strCache>
            </c:strRef>
          </c:cat>
          <c:val>
            <c:numRef>
              <c:f>Hoja12!$B$22:$B$23</c:f>
              <c:numCache>
                <c:formatCode>General</c:formatCode>
                <c:ptCount val="2"/>
                <c:pt idx="0">
                  <c:v>35</c:v>
                </c:pt>
                <c:pt idx="1">
                  <c:v>21</c:v>
                </c:pt>
              </c:numCache>
            </c:numRef>
          </c:val>
          <c:extLst>
            <c:ext xmlns:c16="http://schemas.microsoft.com/office/drawing/2014/chart" uri="{C3380CC4-5D6E-409C-BE32-E72D297353CC}">
              <c16:uniqueId val="{00000002-E6D6-4495-9B54-69260B387120}"/>
            </c:ext>
          </c:extLst>
        </c:ser>
        <c:dLbls>
          <c:dLblPos val="outEnd"/>
          <c:showLegendKey val="0"/>
          <c:showVal val="1"/>
          <c:showCatName val="0"/>
          <c:showSerName val="0"/>
          <c:showPercent val="0"/>
          <c:showBubbleSize val="0"/>
        </c:dLbls>
        <c:gapWidth val="219"/>
        <c:overlap val="-27"/>
        <c:axId val="1233794112"/>
        <c:axId val="1233793152"/>
      </c:barChart>
      <c:catAx>
        <c:axId val="123379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3793152"/>
        <c:crosses val="autoZero"/>
        <c:auto val="1"/>
        <c:lblAlgn val="ctr"/>
        <c:lblOffset val="100"/>
        <c:noMultiLvlLbl val="0"/>
      </c:catAx>
      <c:valAx>
        <c:axId val="1233793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33794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18A8-4260-BD3B-0C4228865E0A}"/>
              </c:ext>
            </c:extLst>
          </c:dPt>
          <c:dPt>
            <c:idx val="1"/>
            <c:invertIfNegative val="0"/>
            <c:bubble3D val="0"/>
            <c:spPr>
              <a:solidFill>
                <a:srgbClr val="002060"/>
              </a:solidFill>
              <a:ln>
                <a:noFill/>
              </a:ln>
              <a:effectLst/>
            </c:spPr>
            <c:extLst>
              <c:ext xmlns:c16="http://schemas.microsoft.com/office/drawing/2014/chart" uri="{C3380CC4-5D6E-409C-BE32-E72D297353CC}">
                <c16:uniqueId val="{00000003-18A8-4260-BD3B-0C4228865E0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Hoja12!$A$32:$A$33</c:f>
              <c:strCache>
                <c:ptCount val="2"/>
                <c:pt idx="0">
                  <c:v>Programado</c:v>
                </c:pt>
                <c:pt idx="1">
                  <c:v>Avance </c:v>
                </c:pt>
              </c:strCache>
            </c:strRef>
          </c:cat>
          <c:val>
            <c:numRef>
              <c:f>Hoja12!$B$32:$B$33</c:f>
              <c:numCache>
                <c:formatCode>General</c:formatCode>
                <c:ptCount val="2"/>
                <c:pt idx="0">
                  <c:v>40</c:v>
                </c:pt>
                <c:pt idx="1">
                  <c:v>29.4</c:v>
                </c:pt>
              </c:numCache>
            </c:numRef>
          </c:val>
          <c:extLst>
            <c:ext xmlns:c16="http://schemas.microsoft.com/office/drawing/2014/chart" uri="{C3380CC4-5D6E-409C-BE32-E72D297353CC}">
              <c16:uniqueId val="{00000004-18A8-4260-BD3B-0C4228865E0A}"/>
            </c:ext>
          </c:extLst>
        </c:ser>
        <c:dLbls>
          <c:dLblPos val="outEnd"/>
          <c:showLegendKey val="0"/>
          <c:showVal val="1"/>
          <c:showCatName val="0"/>
          <c:showSerName val="0"/>
          <c:showPercent val="0"/>
          <c:showBubbleSize val="0"/>
        </c:dLbls>
        <c:gapWidth val="219"/>
        <c:overlap val="-27"/>
        <c:axId val="301990352"/>
        <c:axId val="301989872"/>
      </c:barChart>
      <c:catAx>
        <c:axId val="30199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01989872"/>
        <c:crosses val="autoZero"/>
        <c:auto val="1"/>
        <c:lblAlgn val="ctr"/>
        <c:lblOffset val="100"/>
        <c:noMultiLvlLbl val="0"/>
      </c:catAx>
      <c:valAx>
        <c:axId val="30198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301990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163F-41DB-9545-7BB7E29BD005}"/>
              </c:ext>
            </c:extLst>
          </c:dPt>
          <c:dPt>
            <c:idx val="1"/>
            <c:invertIfNegative val="0"/>
            <c:bubble3D val="0"/>
            <c:spPr>
              <a:solidFill>
                <a:srgbClr val="002060"/>
              </a:solidFill>
              <a:ln>
                <a:noFill/>
              </a:ln>
              <a:effectLst/>
            </c:spPr>
            <c:extLst>
              <c:ext xmlns:c16="http://schemas.microsoft.com/office/drawing/2014/chart" uri="{C3380CC4-5D6E-409C-BE32-E72D297353CC}">
                <c16:uniqueId val="{00000003-163F-41DB-9545-7BB7E29BD0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Hoja7!$A$1:$A$2</c:f>
              <c:strCache>
                <c:ptCount val="2"/>
                <c:pt idx="0">
                  <c:v>Programado</c:v>
                </c:pt>
                <c:pt idx="1">
                  <c:v>Avance</c:v>
                </c:pt>
              </c:strCache>
            </c:strRef>
          </c:cat>
          <c:val>
            <c:numRef>
              <c:f>Hoja7!$B$1:$B$2</c:f>
              <c:numCache>
                <c:formatCode>0.0%</c:formatCode>
                <c:ptCount val="2"/>
                <c:pt idx="0" formatCode="0%">
                  <c:v>0.35</c:v>
                </c:pt>
                <c:pt idx="1">
                  <c:v>0.08</c:v>
                </c:pt>
              </c:numCache>
            </c:numRef>
          </c:val>
          <c:extLst>
            <c:ext xmlns:c16="http://schemas.microsoft.com/office/drawing/2014/chart" uri="{C3380CC4-5D6E-409C-BE32-E72D297353CC}">
              <c16:uniqueId val="{00000004-163F-41DB-9545-7BB7E29BD005}"/>
            </c:ext>
          </c:extLst>
        </c:ser>
        <c:dLbls>
          <c:dLblPos val="outEnd"/>
          <c:showLegendKey val="0"/>
          <c:showVal val="1"/>
          <c:showCatName val="0"/>
          <c:showSerName val="0"/>
          <c:showPercent val="0"/>
          <c:showBubbleSize val="0"/>
        </c:dLbls>
        <c:gapWidth val="219"/>
        <c:overlap val="-27"/>
        <c:axId val="1409249919"/>
        <c:axId val="1409259039"/>
      </c:barChart>
      <c:catAx>
        <c:axId val="140924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59039"/>
        <c:crosses val="autoZero"/>
        <c:auto val="1"/>
        <c:lblAlgn val="ctr"/>
        <c:lblOffset val="100"/>
        <c:noMultiLvlLbl val="0"/>
      </c:catAx>
      <c:valAx>
        <c:axId val="14092590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499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6FA6-46C1-A81E-9ABB167543CB}"/>
              </c:ext>
            </c:extLst>
          </c:dPt>
          <c:dPt>
            <c:idx val="1"/>
            <c:invertIfNegative val="0"/>
            <c:bubble3D val="0"/>
            <c:spPr>
              <a:solidFill>
                <a:srgbClr val="002060"/>
              </a:solidFill>
              <a:ln>
                <a:noFill/>
              </a:ln>
              <a:effectLst/>
            </c:spPr>
            <c:extLst>
              <c:ext xmlns:c16="http://schemas.microsoft.com/office/drawing/2014/chart" uri="{C3380CC4-5D6E-409C-BE32-E72D297353CC}">
                <c16:uniqueId val="{00000003-6FA6-46C1-A81E-9ABB167543C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Hoja8!$A$1:$A$2</c:f>
              <c:strCache>
                <c:ptCount val="2"/>
                <c:pt idx="0">
                  <c:v>Programado</c:v>
                </c:pt>
                <c:pt idx="1">
                  <c:v>Avance</c:v>
                </c:pt>
              </c:strCache>
            </c:strRef>
          </c:cat>
          <c:val>
            <c:numRef>
              <c:f>Hoja8!$B$1:$B$2</c:f>
              <c:numCache>
                <c:formatCode>0.0%</c:formatCode>
                <c:ptCount val="2"/>
                <c:pt idx="0" formatCode="0%">
                  <c:v>1</c:v>
                </c:pt>
                <c:pt idx="1">
                  <c:v>0.77200000000000002</c:v>
                </c:pt>
              </c:numCache>
            </c:numRef>
          </c:val>
          <c:extLst>
            <c:ext xmlns:c16="http://schemas.microsoft.com/office/drawing/2014/chart" uri="{C3380CC4-5D6E-409C-BE32-E72D297353CC}">
              <c16:uniqueId val="{00000004-6FA6-46C1-A81E-9ABB167543CB}"/>
            </c:ext>
          </c:extLst>
        </c:ser>
        <c:dLbls>
          <c:dLblPos val="outEnd"/>
          <c:showLegendKey val="0"/>
          <c:showVal val="1"/>
          <c:showCatName val="0"/>
          <c:showSerName val="0"/>
          <c:showPercent val="0"/>
          <c:showBubbleSize val="0"/>
        </c:dLbls>
        <c:gapWidth val="219"/>
        <c:overlap val="-27"/>
        <c:axId val="1409304639"/>
        <c:axId val="1409292639"/>
      </c:barChart>
      <c:catAx>
        <c:axId val="1409304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92639"/>
        <c:crosses val="autoZero"/>
        <c:auto val="1"/>
        <c:lblAlgn val="ctr"/>
        <c:lblOffset val="100"/>
        <c:noMultiLvlLbl val="0"/>
      </c:catAx>
      <c:valAx>
        <c:axId val="14092926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046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B057-4F01-90AC-489F9E0E2532}"/>
              </c:ext>
            </c:extLst>
          </c:dPt>
          <c:dPt>
            <c:idx val="1"/>
            <c:invertIfNegative val="0"/>
            <c:bubble3D val="0"/>
            <c:spPr>
              <a:solidFill>
                <a:srgbClr val="002060"/>
              </a:solidFill>
              <a:ln>
                <a:noFill/>
              </a:ln>
              <a:effectLst/>
            </c:spPr>
            <c:extLst>
              <c:ext xmlns:c16="http://schemas.microsoft.com/office/drawing/2014/chart" uri="{C3380CC4-5D6E-409C-BE32-E72D297353CC}">
                <c16:uniqueId val="{00000003-B057-4F01-90AC-489F9E0E253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Hoja9!$A$1:$A$2</c:f>
              <c:strCache>
                <c:ptCount val="2"/>
                <c:pt idx="0">
                  <c:v>Programado</c:v>
                </c:pt>
                <c:pt idx="1">
                  <c:v>Avance</c:v>
                </c:pt>
              </c:strCache>
            </c:strRef>
          </c:cat>
          <c:val>
            <c:numRef>
              <c:f>Hoja9!$B$1:$B$2</c:f>
              <c:numCache>
                <c:formatCode>0.0%</c:formatCode>
                <c:ptCount val="2"/>
                <c:pt idx="0" formatCode="0%">
                  <c:v>1</c:v>
                </c:pt>
                <c:pt idx="1">
                  <c:v>0.77600000000000002</c:v>
                </c:pt>
              </c:numCache>
            </c:numRef>
          </c:val>
          <c:extLst>
            <c:ext xmlns:c16="http://schemas.microsoft.com/office/drawing/2014/chart" uri="{C3380CC4-5D6E-409C-BE32-E72D297353CC}">
              <c16:uniqueId val="{00000004-B057-4F01-90AC-489F9E0E2532}"/>
            </c:ext>
          </c:extLst>
        </c:ser>
        <c:dLbls>
          <c:dLblPos val="outEnd"/>
          <c:showLegendKey val="0"/>
          <c:showVal val="1"/>
          <c:showCatName val="0"/>
          <c:showSerName val="0"/>
          <c:showPercent val="0"/>
          <c:showBubbleSize val="0"/>
        </c:dLbls>
        <c:gapWidth val="219"/>
        <c:overlap val="-27"/>
        <c:axId val="1409307039"/>
        <c:axId val="1409290719"/>
      </c:barChart>
      <c:catAx>
        <c:axId val="140930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90719"/>
        <c:crosses val="autoZero"/>
        <c:auto val="1"/>
        <c:lblAlgn val="ctr"/>
        <c:lblOffset val="100"/>
        <c:noMultiLvlLbl val="0"/>
      </c:catAx>
      <c:valAx>
        <c:axId val="14092907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070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3C31-4E40-B23A-D3CFE58C05F9}"/>
              </c:ext>
            </c:extLst>
          </c:dPt>
          <c:dPt>
            <c:idx val="1"/>
            <c:invertIfNegative val="0"/>
            <c:bubble3D val="0"/>
            <c:spPr>
              <a:solidFill>
                <a:srgbClr val="002060"/>
              </a:solidFill>
              <a:ln>
                <a:noFill/>
              </a:ln>
              <a:effectLst/>
            </c:spPr>
            <c:extLst>
              <c:ext xmlns:c16="http://schemas.microsoft.com/office/drawing/2014/chart" uri="{C3380CC4-5D6E-409C-BE32-E72D297353CC}">
                <c16:uniqueId val="{00000003-3C31-4E40-B23A-D3CFE58C05F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Hoja10!$A$7:$A$8</c:f>
              <c:strCache>
                <c:ptCount val="2"/>
                <c:pt idx="0">
                  <c:v>Programado</c:v>
                </c:pt>
                <c:pt idx="1">
                  <c:v>Avance</c:v>
                </c:pt>
              </c:strCache>
            </c:strRef>
          </c:cat>
          <c:val>
            <c:numRef>
              <c:f>Hoja10!$B$7:$B$8</c:f>
              <c:numCache>
                <c:formatCode>General</c:formatCode>
                <c:ptCount val="2"/>
                <c:pt idx="0">
                  <c:v>0.3</c:v>
                </c:pt>
                <c:pt idx="1">
                  <c:v>0.24</c:v>
                </c:pt>
              </c:numCache>
            </c:numRef>
          </c:val>
          <c:extLst>
            <c:ext xmlns:c16="http://schemas.microsoft.com/office/drawing/2014/chart" uri="{C3380CC4-5D6E-409C-BE32-E72D297353CC}">
              <c16:uniqueId val="{00000004-3C31-4E40-B23A-D3CFE58C05F9}"/>
            </c:ext>
          </c:extLst>
        </c:ser>
        <c:dLbls>
          <c:dLblPos val="outEnd"/>
          <c:showLegendKey val="0"/>
          <c:showVal val="1"/>
          <c:showCatName val="0"/>
          <c:showSerName val="0"/>
          <c:showPercent val="0"/>
          <c:showBubbleSize val="0"/>
        </c:dLbls>
        <c:gapWidth val="219"/>
        <c:overlap val="-27"/>
        <c:axId val="1409300799"/>
        <c:axId val="1409301279"/>
      </c:barChart>
      <c:catAx>
        <c:axId val="140930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01279"/>
        <c:crosses val="autoZero"/>
        <c:auto val="1"/>
        <c:lblAlgn val="ctr"/>
        <c:lblOffset val="100"/>
        <c:noMultiLvlLbl val="0"/>
      </c:catAx>
      <c:valAx>
        <c:axId val="14093012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00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DA80-4DA1-9B0F-ABA01DBD692D}"/>
              </c:ext>
            </c:extLst>
          </c:dPt>
          <c:dPt>
            <c:idx val="1"/>
            <c:invertIfNegative val="0"/>
            <c:bubble3D val="0"/>
            <c:spPr>
              <a:solidFill>
                <a:srgbClr val="002060"/>
              </a:solidFill>
              <a:ln>
                <a:noFill/>
              </a:ln>
              <a:effectLst/>
            </c:spPr>
            <c:extLst>
              <c:ext xmlns:c16="http://schemas.microsoft.com/office/drawing/2014/chart" uri="{C3380CC4-5D6E-409C-BE32-E72D297353CC}">
                <c16:uniqueId val="{00000003-DA80-4DA1-9B0F-ABA01DBD692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Hoja12!$A$1:$A$2</c:f>
              <c:strCache>
                <c:ptCount val="2"/>
                <c:pt idx="0">
                  <c:v>Programado</c:v>
                </c:pt>
                <c:pt idx="1">
                  <c:v>Avance</c:v>
                </c:pt>
              </c:strCache>
            </c:strRef>
          </c:cat>
          <c:val>
            <c:numRef>
              <c:f>Hoja12!$B$1:$B$2</c:f>
              <c:numCache>
                <c:formatCode>0.0%</c:formatCode>
                <c:ptCount val="2"/>
                <c:pt idx="0" formatCode="0%">
                  <c:v>1</c:v>
                </c:pt>
                <c:pt idx="1">
                  <c:v>0.50800000000000001</c:v>
                </c:pt>
              </c:numCache>
            </c:numRef>
          </c:val>
          <c:extLst>
            <c:ext xmlns:c16="http://schemas.microsoft.com/office/drawing/2014/chart" uri="{C3380CC4-5D6E-409C-BE32-E72D297353CC}">
              <c16:uniqueId val="{00000004-DA80-4DA1-9B0F-ABA01DBD692D}"/>
            </c:ext>
          </c:extLst>
        </c:ser>
        <c:dLbls>
          <c:dLblPos val="outEnd"/>
          <c:showLegendKey val="0"/>
          <c:showVal val="1"/>
          <c:showCatName val="0"/>
          <c:showSerName val="0"/>
          <c:showPercent val="0"/>
          <c:showBubbleSize val="0"/>
        </c:dLbls>
        <c:gapWidth val="219"/>
        <c:overlap val="-27"/>
        <c:axId val="1409282559"/>
        <c:axId val="1409294079"/>
      </c:barChart>
      <c:catAx>
        <c:axId val="1409282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94079"/>
        <c:crosses val="autoZero"/>
        <c:auto val="1"/>
        <c:lblAlgn val="ctr"/>
        <c:lblOffset val="100"/>
        <c:noMultiLvlLbl val="0"/>
      </c:catAx>
      <c:valAx>
        <c:axId val="1409294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82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40AB-4E31-B563-3CA0EEE9ADD3}"/>
              </c:ext>
            </c:extLst>
          </c:dPt>
          <c:dPt>
            <c:idx val="1"/>
            <c:invertIfNegative val="0"/>
            <c:bubble3D val="0"/>
            <c:spPr>
              <a:solidFill>
                <a:srgbClr val="002060"/>
              </a:solidFill>
              <a:ln>
                <a:noFill/>
              </a:ln>
              <a:effectLst/>
            </c:spPr>
            <c:extLst>
              <c:ext xmlns:c16="http://schemas.microsoft.com/office/drawing/2014/chart" uri="{C3380CC4-5D6E-409C-BE32-E72D297353CC}">
                <c16:uniqueId val="{00000003-40AB-4E31-B563-3CA0EEE9ADD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Hoja11!$A$1:$A$2</c:f>
              <c:strCache>
                <c:ptCount val="2"/>
                <c:pt idx="0">
                  <c:v>Programado</c:v>
                </c:pt>
                <c:pt idx="1">
                  <c:v>Avance</c:v>
                </c:pt>
              </c:strCache>
            </c:strRef>
          </c:cat>
          <c:val>
            <c:numRef>
              <c:f>Hoja11!$B$1:$B$2</c:f>
              <c:numCache>
                <c:formatCode>0.0%</c:formatCode>
                <c:ptCount val="2"/>
                <c:pt idx="0" formatCode="0%">
                  <c:v>1</c:v>
                </c:pt>
                <c:pt idx="1">
                  <c:v>0.88400000000000001</c:v>
                </c:pt>
              </c:numCache>
            </c:numRef>
          </c:val>
          <c:extLst>
            <c:ext xmlns:c16="http://schemas.microsoft.com/office/drawing/2014/chart" uri="{C3380CC4-5D6E-409C-BE32-E72D297353CC}">
              <c16:uniqueId val="{00000004-40AB-4E31-B563-3CA0EEE9ADD3}"/>
            </c:ext>
          </c:extLst>
        </c:ser>
        <c:dLbls>
          <c:dLblPos val="outEnd"/>
          <c:showLegendKey val="0"/>
          <c:showVal val="1"/>
          <c:showCatName val="0"/>
          <c:showSerName val="0"/>
          <c:showPercent val="0"/>
          <c:showBubbleSize val="0"/>
        </c:dLbls>
        <c:gapWidth val="219"/>
        <c:overlap val="-27"/>
        <c:axId val="1409311359"/>
        <c:axId val="1409336319"/>
      </c:barChart>
      <c:catAx>
        <c:axId val="140931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36319"/>
        <c:crosses val="autoZero"/>
        <c:auto val="1"/>
        <c:lblAlgn val="ctr"/>
        <c:lblOffset val="100"/>
        <c:noMultiLvlLbl val="0"/>
      </c:catAx>
      <c:valAx>
        <c:axId val="1409336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113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FDD2-42B4-8363-997CD58429B2}"/>
              </c:ext>
            </c:extLst>
          </c:dPt>
          <c:dPt>
            <c:idx val="1"/>
            <c:invertIfNegative val="0"/>
            <c:bubble3D val="0"/>
            <c:spPr>
              <a:solidFill>
                <a:srgbClr val="002060"/>
              </a:solidFill>
              <a:ln>
                <a:noFill/>
              </a:ln>
              <a:effectLst/>
            </c:spPr>
            <c:extLst>
              <c:ext xmlns:c16="http://schemas.microsoft.com/office/drawing/2014/chart" uri="{C3380CC4-5D6E-409C-BE32-E72D297353CC}">
                <c16:uniqueId val="{00000003-FDD2-42B4-8363-997CD58429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Hoja13!$A$1:$A$2</c:f>
              <c:strCache>
                <c:ptCount val="2"/>
                <c:pt idx="0">
                  <c:v>Programado</c:v>
                </c:pt>
                <c:pt idx="1">
                  <c:v>Avance</c:v>
                </c:pt>
              </c:strCache>
            </c:strRef>
          </c:cat>
          <c:val>
            <c:numRef>
              <c:f>Hoja13!$B$1:$B$2</c:f>
              <c:numCache>
                <c:formatCode>0.0%</c:formatCode>
                <c:ptCount val="2"/>
                <c:pt idx="0" formatCode="0%">
                  <c:v>1</c:v>
                </c:pt>
                <c:pt idx="1">
                  <c:v>0.75</c:v>
                </c:pt>
              </c:numCache>
            </c:numRef>
          </c:val>
          <c:extLst>
            <c:ext xmlns:c16="http://schemas.microsoft.com/office/drawing/2014/chart" uri="{C3380CC4-5D6E-409C-BE32-E72D297353CC}">
              <c16:uniqueId val="{00000004-FDD2-42B4-8363-997CD58429B2}"/>
            </c:ext>
          </c:extLst>
        </c:ser>
        <c:dLbls>
          <c:dLblPos val="outEnd"/>
          <c:showLegendKey val="0"/>
          <c:showVal val="1"/>
          <c:showCatName val="0"/>
          <c:showSerName val="0"/>
          <c:showPercent val="0"/>
          <c:showBubbleSize val="0"/>
        </c:dLbls>
        <c:gapWidth val="219"/>
        <c:overlap val="-27"/>
        <c:axId val="1409299839"/>
        <c:axId val="1409306079"/>
      </c:barChart>
      <c:catAx>
        <c:axId val="1409299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06079"/>
        <c:crosses val="autoZero"/>
        <c:auto val="1"/>
        <c:lblAlgn val="ctr"/>
        <c:lblOffset val="100"/>
        <c:noMultiLvlLbl val="0"/>
      </c:catAx>
      <c:valAx>
        <c:axId val="1409306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99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B09B3-20D7-4407-BE72-B74F7CE68225}" type="datetimeFigureOut">
              <a:rPr lang="es-CO" smtClean="0"/>
              <a:t>19/12/2025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75972-6F66-473F-AF13-CBC9236EC265}" type="slidenum">
              <a:rPr lang="es-CO" smtClean="0"/>
              <a:t>‹Nº›</a:t>
            </a:fld>
            <a:endParaRPr lang="es-CO"/>
          </a:p>
        </p:txBody>
      </p:sp>
    </p:spTree>
    <p:extLst>
      <p:ext uri="{BB962C8B-B14F-4D97-AF65-F5344CB8AC3E}">
        <p14:creationId xmlns:p14="http://schemas.microsoft.com/office/powerpoint/2010/main" val="229048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14A65-79EA-1749-EB04-3CF855E6E49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1280CBC-E5DE-6DB7-0C16-5B84982D3DE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FF664FA-5D09-5AC8-FEE6-D5BE1B2FEAFC}"/>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33EE3CD5-BCAB-0257-DDE5-740F937C7629}"/>
              </a:ext>
            </a:extLst>
          </p:cNvPr>
          <p:cNvSpPr>
            <a:spLocks noGrp="1"/>
          </p:cNvSpPr>
          <p:nvPr>
            <p:ph type="sldNum" sz="quarter" idx="5"/>
          </p:nvPr>
        </p:nvSpPr>
        <p:spPr/>
        <p:txBody>
          <a:bodyPr/>
          <a:lstStyle/>
          <a:p>
            <a:fld id="{36C74A3A-4F7D-C04F-8A71-B6AAC9AA617B}" type="slidenum">
              <a:rPr lang="en-US" smtClean="0"/>
              <a:t>23</a:t>
            </a:fld>
            <a:endParaRPr lang="en-US"/>
          </a:p>
        </p:txBody>
      </p:sp>
    </p:spTree>
    <p:extLst>
      <p:ext uri="{BB962C8B-B14F-4D97-AF65-F5344CB8AC3E}">
        <p14:creationId xmlns:p14="http://schemas.microsoft.com/office/powerpoint/2010/main" val="2815443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0"/>
            <a:ext cx="12192000" cy="8125975"/>
          </a:xfrm>
          <a:prstGeom prst="rect">
            <a:avLst/>
          </a:prstGeom>
          <a:noFill/>
          <a:ln>
            <a:noFill/>
          </a:ln>
        </p:spPr>
      </p:pic>
      <p:sp>
        <p:nvSpPr>
          <p:cNvPr id="4" name="Google Shape;140;p18"/>
          <p:cNvSpPr/>
          <p:nvPr userDrawn="1"/>
        </p:nvSpPr>
        <p:spPr>
          <a:xfrm flipH="1">
            <a:off x="10943672" y="3130062"/>
            <a:ext cx="1245319" cy="5004808"/>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97909" y="7576474"/>
            <a:ext cx="1103614" cy="375229"/>
          </a:xfrm>
          <a:prstGeom prst="rect">
            <a:avLst/>
          </a:prstGeom>
          <a:noFill/>
          <a:ln>
            <a:noFill/>
          </a:ln>
        </p:spPr>
      </p:pic>
      <p:sp>
        <p:nvSpPr>
          <p:cNvPr id="10" name="Google Shape;97;p14"/>
          <p:cNvSpPr/>
          <p:nvPr userDrawn="1"/>
        </p:nvSpPr>
        <p:spPr>
          <a:xfrm rot="10800000">
            <a:off x="10956223" y="-8896"/>
            <a:ext cx="1245300" cy="323274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Tree>
    <p:extLst>
      <p:ext uri="{BB962C8B-B14F-4D97-AF65-F5344CB8AC3E}">
        <p14:creationId xmlns:p14="http://schemas.microsoft.com/office/powerpoint/2010/main" val="352324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0"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sp>
        <p:nvSpPr>
          <p:cNvPr id="5" name="Google Shape;141;p18"/>
          <p:cNvSpPr/>
          <p:nvPr userDrawn="1"/>
        </p:nvSpPr>
        <p:spPr>
          <a:xfrm rot="10800000">
            <a:off x="10946682" y="304"/>
            <a:ext cx="1245319" cy="2532249"/>
          </a:xfrm>
          <a:prstGeom prst="rtTriangle">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16E2FB50-6E05-7DAD-C77F-8C3008E11CF8}"/>
              </a:ext>
            </a:extLst>
          </p:cNvPr>
          <p:cNvSpPr>
            <a:spLocks noGrp="1"/>
          </p:cNvSpPr>
          <p:nvPr>
            <p:ph type="body" sz="quarter" idx="11" hasCustomPrompt="1"/>
          </p:nvPr>
        </p:nvSpPr>
        <p:spPr>
          <a:xfrm>
            <a:off x="491981" y="372776"/>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331233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14527" y="6382328"/>
            <a:ext cx="1103614" cy="375229"/>
          </a:xfrm>
          <a:prstGeom prst="rect">
            <a:avLst/>
          </a:prstGeom>
          <a:noFill/>
          <a:ln>
            <a:noFill/>
          </a:ln>
        </p:spPr>
      </p:pic>
      <p:sp>
        <p:nvSpPr>
          <p:cNvPr id="10" name="Google Shape;97;p14"/>
          <p:cNvSpPr/>
          <p:nvPr userDrawn="1"/>
        </p:nvSpPr>
        <p:spPr>
          <a:xfrm rot="10800000">
            <a:off x="10956223" y="-8895"/>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5" name="Marcador de texto 2">
            <a:extLst>
              <a:ext uri="{FF2B5EF4-FFF2-40B4-BE49-F238E27FC236}">
                <a16:creationId xmlns:a16="http://schemas.microsoft.com/office/drawing/2014/main" id="{A30BF919-1C67-7267-80BE-B4CF276F1BA3}"/>
              </a:ext>
            </a:extLst>
          </p:cNvPr>
          <p:cNvSpPr>
            <a:spLocks noGrp="1"/>
          </p:cNvSpPr>
          <p:nvPr>
            <p:ph type="body" sz="quarter" idx="11" hasCustomPrompt="1"/>
          </p:nvPr>
        </p:nvSpPr>
        <p:spPr>
          <a:xfrm>
            <a:off x="391397" y="363632"/>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234643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Google Shape;84;p13"/>
          <p:cNvSpPr/>
          <p:nvPr userDrawn="1"/>
        </p:nvSpPr>
        <p:spPr>
          <a:xfrm>
            <a:off x="0" y="-2125"/>
            <a:ext cx="12206700" cy="6857700"/>
          </a:xfrm>
          <a:prstGeom prst="rect">
            <a:avLst/>
          </a:prstGeom>
          <a:solidFill>
            <a:srgbClr val="E4032E"/>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5" name="Google Shape;120;p16"/>
          <p:cNvSpPr/>
          <p:nvPr userDrawn="1"/>
        </p:nvSpPr>
        <p:spPr>
          <a:xfrm flipH="1">
            <a:off x="0" y="0"/>
            <a:ext cx="6397500" cy="6858000"/>
          </a:xfrm>
          <a:prstGeom prst="parallelogram">
            <a:avLst>
              <a:gd name="adj" fmla="val 45538"/>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0" name="Google Shape;129;p17"/>
          <p:cNvSpPr/>
          <p:nvPr userDrawn="1"/>
        </p:nvSpPr>
        <p:spPr>
          <a:xfrm rot="10800000">
            <a:off x="10970259" y="0"/>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1" name="Google Shape;117;p16"/>
          <p:cNvSpPr/>
          <p:nvPr userDrawn="1"/>
        </p:nvSpPr>
        <p:spPr>
          <a:xfrm flipH="1">
            <a:off x="10943683" y="2532197"/>
            <a:ext cx="1245300" cy="4325400"/>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12" name="Google Shape;152;p19"/>
          <p:cNvPicPr preferRelativeResize="0"/>
          <p:nvPr userDrawn="1"/>
        </p:nvPicPr>
        <p:blipFill>
          <a:blip r:embed="rId2"/>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6B7F8AFD-852E-ACFB-627F-521860B1F09E}"/>
              </a:ext>
            </a:extLst>
          </p:cNvPr>
          <p:cNvSpPr>
            <a:spLocks noGrp="1"/>
          </p:cNvSpPr>
          <p:nvPr>
            <p:ph type="body" sz="quarter" idx="11" hasCustomPrompt="1"/>
          </p:nvPr>
        </p:nvSpPr>
        <p:spPr>
          <a:xfrm>
            <a:off x="2897252" y="2449015"/>
            <a:ext cx="6397499" cy="1012825"/>
          </a:xfrm>
          <a:prstGeom prst="rect">
            <a:avLst/>
          </a:prstGeom>
        </p:spPr>
        <p:txBody>
          <a:bodyPr/>
          <a:lstStyle>
            <a:lvl1pPr marL="0" indent="0" algn="ctr">
              <a:buNone/>
              <a:defRPr sz="5700" b="1">
                <a:solidFill>
                  <a:schemeClr val="bg1"/>
                </a:solidFill>
                <a:latin typeface="Oswald" pitchFamily="2" charset="77"/>
              </a:defRPr>
            </a:lvl1pPr>
          </a:lstStyle>
          <a:p>
            <a:pPr lvl="0"/>
            <a:r>
              <a:rPr lang="es-CO"/>
              <a:t>TITULO ABCDEFGHI</a:t>
            </a:r>
          </a:p>
        </p:txBody>
      </p:sp>
      <p:sp>
        <p:nvSpPr>
          <p:cNvPr id="3" name="Marcador de texto 2">
            <a:extLst>
              <a:ext uri="{FF2B5EF4-FFF2-40B4-BE49-F238E27FC236}">
                <a16:creationId xmlns:a16="http://schemas.microsoft.com/office/drawing/2014/main" id="{B4C14127-75FF-747B-9C9E-52E2978C055D}"/>
              </a:ext>
            </a:extLst>
          </p:cNvPr>
          <p:cNvSpPr>
            <a:spLocks noGrp="1"/>
          </p:cNvSpPr>
          <p:nvPr>
            <p:ph type="body" sz="quarter" idx="12" hasCustomPrompt="1"/>
          </p:nvPr>
        </p:nvSpPr>
        <p:spPr>
          <a:xfrm>
            <a:off x="2897251" y="3579077"/>
            <a:ext cx="6397499" cy="1012825"/>
          </a:xfrm>
          <a:prstGeom prst="rect">
            <a:avLst/>
          </a:prstGeom>
        </p:spPr>
        <p:txBody>
          <a:bodyPr/>
          <a:lstStyle>
            <a:lvl1pPr marL="0" indent="0" algn="ctr">
              <a:buNone/>
              <a:defRPr sz="5700" b="1">
                <a:solidFill>
                  <a:schemeClr val="bg1"/>
                </a:solidFill>
                <a:latin typeface="Oswald" pitchFamily="2" charset="77"/>
              </a:defRPr>
            </a:lvl1pPr>
          </a:lstStyle>
          <a:p>
            <a:pPr marL="0" lvl="0" indent="0" algn="ctr" rtl="0">
              <a:spcBef>
                <a:spcPts val="0"/>
              </a:spcBef>
              <a:spcAft>
                <a:spcPts val="0"/>
              </a:spcAft>
              <a:buNone/>
            </a:pPr>
            <a:r>
              <a:rPr lang="es-CO" sz="5700" b="1" err="1">
                <a:solidFill>
                  <a:schemeClr val="lt1"/>
                </a:solidFill>
                <a:latin typeface="Oswald"/>
                <a:ea typeface="Oswald"/>
                <a:cs typeface="Oswald"/>
                <a:sym typeface="Oswald"/>
              </a:rPr>
              <a:t>cap</a:t>
            </a:r>
            <a:r>
              <a:rPr lang="es-CO" sz="5700" b="1">
                <a:solidFill>
                  <a:schemeClr val="lt1"/>
                </a:solidFill>
                <a:latin typeface="Oswald"/>
                <a:ea typeface="Oswald"/>
                <a:cs typeface="Oswald"/>
                <a:sym typeface="Oswald"/>
              </a:rPr>
              <a:t> </a:t>
            </a:r>
            <a:r>
              <a:rPr lang="es-CO" sz="5700" b="1" err="1">
                <a:solidFill>
                  <a:schemeClr val="lt1"/>
                </a:solidFill>
                <a:latin typeface="Oswald"/>
                <a:ea typeface="Oswald"/>
                <a:cs typeface="Oswald"/>
                <a:sym typeface="Oswald"/>
              </a:rPr>
              <a:t>xxxxx</a:t>
            </a:r>
            <a:endParaRPr lang="es-CO" sz="5700" b="1">
              <a:solidFill>
                <a:schemeClr val="lt1"/>
              </a:solidFill>
              <a:latin typeface="Oswald"/>
              <a:ea typeface="Oswald"/>
              <a:cs typeface="Oswald"/>
              <a:sym typeface="Oswald"/>
            </a:endParaRPr>
          </a:p>
        </p:txBody>
      </p:sp>
    </p:spTree>
    <p:extLst>
      <p:ext uri="{BB962C8B-B14F-4D97-AF65-F5344CB8AC3E}">
        <p14:creationId xmlns:p14="http://schemas.microsoft.com/office/powerpoint/2010/main" val="39811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02">
    <p:spTree>
      <p:nvGrpSpPr>
        <p:cNvPr id="1" name=""/>
        <p:cNvGrpSpPr/>
        <p:nvPr/>
      </p:nvGrpSpPr>
      <p:grpSpPr>
        <a:xfrm>
          <a:off x="0" y="0"/>
          <a:ext cx="0" cy="0"/>
          <a:chOff x="0" y="0"/>
          <a:chExt cx="0" cy="0"/>
        </a:xfrm>
      </p:grpSpPr>
      <p:sp>
        <p:nvSpPr>
          <p:cNvPr id="10" name="Google Shape;84;p13"/>
          <p:cNvSpPr/>
          <p:nvPr userDrawn="1"/>
        </p:nvSpPr>
        <p:spPr>
          <a:xfrm>
            <a:off x="0" y="-2125"/>
            <a:ext cx="12206700" cy="6857700"/>
          </a:xfrm>
          <a:prstGeom prst="rect">
            <a:avLst/>
          </a:prstGeom>
          <a:solidFill>
            <a:srgbClr val="E4032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7" name="Google Shape;96;p14"/>
          <p:cNvSpPr/>
          <p:nvPr userDrawn="1"/>
        </p:nvSpPr>
        <p:spPr>
          <a:xfrm flipH="1">
            <a:off x="10965015" y="2532197"/>
            <a:ext cx="1245300" cy="4325400"/>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Google Shape;97;p14"/>
          <p:cNvSpPr/>
          <p:nvPr userDrawn="1"/>
        </p:nvSpPr>
        <p:spPr>
          <a:xfrm rot="10800000">
            <a:off x="10965015" y="-103"/>
            <a:ext cx="1245300" cy="2532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
        <p:nvSpPr>
          <p:cNvPr id="9" name="Google Shape;99;p14"/>
          <p:cNvSpPr/>
          <p:nvPr userDrawn="1"/>
        </p:nvSpPr>
        <p:spPr>
          <a:xfrm flipH="1">
            <a:off x="-1160900" y="479700"/>
            <a:ext cx="3074100" cy="6378300"/>
          </a:xfrm>
          <a:prstGeom prst="parallelogram">
            <a:avLst>
              <a:gd name="adj" fmla="val 71939"/>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pic>
        <p:nvPicPr>
          <p:cNvPr id="11" name="Google Shape;87;p13" descr="Texto&#10;&#10;Descripción generada automáticamente"/>
          <p:cNvPicPr preferRelativeResize="0"/>
          <p:nvPr userDrawn="1"/>
        </p:nvPicPr>
        <p:blipFill>
          <a:blip r:embed="rId2"/>
          <a:stretch>
            <a:fillRect/>
          </a:stretch>
        </p:blipFill>
        <p:spPr>
          <a:xfrm>
            <a:off x="4205901" y="5290386"/>
            <a:ext cx="3794898" cy="1295052"/>
          </a:xfrm>
          <a:prstGeom prst="rect">
            <a:avLst/>
          </a:prstGeom>
          <a:noFill/>
          <a:ln>
            <a:noFill/>
          </a:ln>
        </p:spPr>
      </p:pic>
    </p:spTree>
    <p:extLst>
      <p:ext uri="{BB962C8B-B14F-4D97-AF65-F5344CB8AC3E}">
        <p14:creationId xmlns:p14="http://schemas.microsoft.com/office/powerpoint/2010/main" val="223054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19/12/2025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19/12/2025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19/12/2025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19/12/2025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19/12/2025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19/12/2025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19/12/2025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C045A90-E02C-F1E8-A7FA-8E7DA4DF880C}"/>
              </a:ext>
            </a:extLst>
          </p:cNvPr>
          <p:cNvSpPr txBox="1"/>
          <p:nvPr/>
        </p:nvSpPr>
        <p:spPr>
          <a:xfrm>
            <a:off x="1087794" y="1362269"/>
            <a:ext cx="100164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1211407">
              <a:defRPr/>
            </a:pPr>
            <a:r>
              <a:rPr lang="es-MX" sz="6000" b="1" dirty="0">
                <a:solidFill>
                  <a:prstClr val="white"/>
                </a:solidFill>
                <a:latin typeface="Calibri" panose="020F0502020204030204"/>
              </a:rPr>
              <a:t>Informe de Seguimiento a la Gestión  Institucional </a:t>
            </a:r>
            <a:r>
              <a:rPr lang="es-MX" sz="6000" b="1" dirty="0">
                <a:solidFill>
                  <a:prstClr val="white"/>
                </a:solidFill>
                <a:latin typeface="Calibri" panose="020F0502020204030204"/>
                <a:cs typeface="Calibri"/>
              </a:rPr>
              <a:t>III Trimestre</a:t>
            </a:r>
            <a:r>
              <a:rPr lang="es-MX" sz="6000" b="1" dirty="0">
                <a:solidFill>
                  <a:prstClr val="white"/>
                </a:solidFill>
                <a:latin typeface="Calibri" panose="020F0502020204030204"/>
              </a:rPr>
              <a:t> 2025</a:t>
            </a:r>
            <a:r>
              <a:rPr lang="es-CO" sz="6000" b="1" dirty="0">
                <a:solidFill>
                  <a:prstClr val="white"/>
                </a:solidFill>
                <a:latin typeface="Calibri" panose="020F0502020204030204"/>
                <a:cs typeface="Aharoni"/>
              </a:rPr>
              <a:t> </a:t>
            </a:r>
            <a:endParaRPr lang="es-CO" sz="6000" b="1" dirty="0">
              <a:solidFill>
                <a:prstClr val="white"/>
              </a:solidFill>
              <a:latin typeface="Calibri" panose="020F0502020204030204"/>
              <a:cs typeface="Aharoni" pitchFamily="2" charset="-79"/>
            </a:endParaRPr>
          </a:p>
        </p:txBody>
      </p:sp>
      <p:sp>
        <p:nvSpPr>
          <p:cNvPr id="5" name="CuadroTexto 4">
            <a:extLst>
              <a:ext uri="{FF2B5EF4-FFF2-40B4-BE49-F238E27FC236}">
                <a16:creationId xmlns:a16="http://schemas.microsoft.com/office/drawing/2014/main" id="{8B8A9413-2EA1-96AD-FCBB-1255ADBA5C5D}"/>
              </a:ext>
            </a:extLst>
          </p:cNvPr>
          <p:cNvSpPr txBox="1"/>
          <p:nvPr/>
        </p:nvSpPr>
        <p:spPr>
          <a:xfrm>
            <a:off x="2537581" y="4588304"/>
            <a:ext cx="71168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000" dirty="0">
                <a:solidFill>
                  <a:schemeClr val="bg1"/>
                </a:solidFill>
                <a:latin typeface="Calibri Light"/>
                <a:ea typeface="Calibri"/>
                <a:cs typeface="Calibri"/>
              </a:rPr>
              <a:t>Oficina Asesora de Planeación</a:t>
            </a:r>
          </a:p>
          <a:p>
            <a:pPr algn="ctr"/>
            <a:r>
              <a:rPr lang="es-ES" sz="2400" dirty="0">
                <a:solidFill>
                  <a:schemeClr val="bg1"/>
                </a:solidFill>
                <a:latin typeface="Calibri Light"/>
                <a:ea typeface="Calibri"/>
                <a:cs typeface="Calibri"/>
              </a:rPr>
              <a:t>2025</a:t>
            </a:r>
          </a:p>
        </p:txBody>
      </p:sp>
      <p:sp>
        <p:nvSpPr>
          <p:cNvPr id="2" name="CuadroTexto 1">
            <a:extLst>
              <a:ext uri="{FF2B5EF4-FFF2-40B4-BE49-F238E27FC236}">
                <a16:creationId xmlns:a16="http://schemas.microsoft.com/office/drawing/2014/main" id="{28D92F4A-9894-B8A9-B5D1-0B32F9A4383D}"/>
              </a:ext>
              <a:ext uri="{C183D7F6-B498-43B3-948B-1728B52AA6E4}">
                <adec:decorative xmlns:adec="http://schemas.microsoft.com/office/drawing/2017/decorative" val="1"/>
              </a:ext>
            </a:extLst>
          </p:cNvPr>
          <p:cNvSpPr txBox="1"/>
          <p:nvPr/>
        </p:nvSpPr>
        <p:spPr>
          <a:xfrm>
            <a:off x="9271629" y="5543050"/>
            <a:ext cx="2756336" cy="721544"/>
          </a:xfrm>
          <a:prstGeom prst="rect">
            <a:avLst/>
          </a:prstGeom>
          <a:noFill/>
        </p:spPr>
        <p:txBody>
          <a:bodyPr wrap="square" rtlCol="0">
            <a:spAutoFit/>
          </a:bodyPr>
          <a:lstStyle/>
          <a:p>
            <a:pPr defTabSz="623346">
              <a:defRPr/>
            </a:pPr>
            <a:r>
              <a:rPr lang="es-CO" sz="1363" dirty="0">
                <a:solidFill>
                  <a:prstClr val="white"/>
                </a:solidFill>
                <a:latin typeface="Calibri"/>
              </a:rPr>
              <a:t>Plan de Acción</a:t>
            </a:r>
            <a:br>
              <a:rPr lang="es-CO" sz="1363" dirty="0">
                <a:solidFill>
                  <a:prstClr val="white"/>
                </a:solidFill>
                <a:latin typeface="Calibri"/>
              </a:rPr>
            </a:br>
            <a:r>
              <a:rPr lang="es-CO" sz="1363" dirty="0">
                <a:solidFill>
                  <a:prstClr val="white"/>
                </a:solidFill>
                <a:latin typeface="Calibri"/>
              </a:rPr>
              <a:t>Planes Institucionales </a:t>
            </a:r>
            <a:br>
              <a:rPr lang="es-CO" sz="1363" dirty="0">
                <a:solidFill>
                  <a:prstClr val="white"/>
                </a:solidFill>
                <a:latin typeface="Calibri"/>
              </a:rPr>
            </a:br>
            <a:r>
              <a:rPr lang="es-CO" sz="1363" dirty="0">
                <a:solidFill>
                  <a:prstClr val="white"/>
                </a:solidFill>
                <a:latin typeface="Calibri"/>
              </a:rPr>
              <a:t>Ejecución Proyectos de Inversión </a:t>
            </a:r>
          </a:p>
        </p:txBody>
      </p:sp>
    </p:spTree>
    <p:extLst>
      <p:ext uri="{BB962C8B-B14F-4D97-AF65-F5344CB8AC3E}">
        <p14:creationId xmlns:p14="http://schemas.microsoft.com/office/powerpoint/2010/main" val="407542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C4AAA-0FBE-B55A-1E74-62F27AEDE87A}"/>
            </a:ext>
          </a:extLst>
        </p:cNvPr>
        <p:cNvGrpSpPr/>
        <p:nvPr/>
      </p:nvGrpSpPr>
      <p:grpSpPr>
        <a:xfrm>
          <a:off x="0" y="0"/>
          <a:ext cx="0" cy="0"/>
          <a:chOff x="0" y="0"/>
          <a:chExt cx="0" cy="0"/>
        </a:xfrm>
      </p:grpSpPr>
      <p:sp>
        <p:nvSpPr>
          <p:cNvPr id="31" name="Rectángulo 30">
            <a:extLst>
              <a:ext uri="{FF2B5EF4-FFF2-40B4-BE49-F238E27FC236}">
                <a16:creationId xmlns:a16="http://schemas.microsoft.com/office/drawing/2014/main" id="{461C8D7F-8D3F-F547-E5F6-C8F7AA3F392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2" name="CuadroTexto 14">
            <a:extLst>
              <a:ext uri="{FF2B5EF4-FFF2-40B4-BE49-F238E27FC236}">
                <a16:creationId xmlns:a16="http://schemas.microsoft.com/office/drawing/2014/main" id="{CE72692F-6CB3-0ED8-A27C-1E4EF266ED2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3" name="CuadroTexto 32">
            <a:extLst>
              <a:ext uri="{FF2B5EF4-FFF2-40B4-BE49-F238E27FC236}">
                <a16:creationId xmlns:a16="http://schemas.microsoft.com/office/drawing/2014/main" id="{3CA86FAD-14F0-2BE7-BE12-A50A32B0DDEB}"/>
              </a:ext>
            </a:extLst>
          </p:cNvPr>
          <p:cNvSpPr txBox="1"/>
          <p:nvPr/>
        </p:nvSpPr>
        <p:spPr>
          <a:xfrm>
            <a:off x="613488" y="1175854"/>
            <a:ext cx="5022202" cy="1010982"/>
          </a:xfrm>
          <a:prstGeom prst="rect">
            <a:avLst/>
          </a:prstGeom>
          <a:noFill/>
        </p:spPr>
        <p:txBody>
          <a:bodyPr wrap="square">
            <a:spAutoFit/>
          </a:bodyPr>
          <a:lstStyle/>
          <a:p>
            <a:pPr algn="just"/>
            <a:r>
              <a:rPr lang="es-MX" sz="1600"/>
              <a:t>3-Implementar el 100% de los sistemas y modelos de gestión que defina la UAECOB en el marco del MIPG.</a:t>
            </a:r>
          </a:p>
          <a:p>
            <a:pPr algn="just">
              <a:lnSpc>
                <a:spcPct val="200000"/>
              </a:lnSpc>
            </a:pPr>
            <a:r>
              <a:rPr lang="es-CO" sz="1600"/>
              <a:t>Responsable: Oficina Asesora de Planeación.</a:t>
            </a:r>
          </a:p>
        </p:txBody>
      </p:sp>
      <p:sp>
        <p:nvSpPr>
          <p:cNvPr id="45" name="CuadroTexto 44">
            <a:extLst>
              <a:ext uri="{FF2B5EF4-FFF2-40B4-BE49-F238E27FC236}">
                <a16:creationId xmlns:a16="http://schemas.microsoft.com/office/drawing/2014/main" id="{919028A2-7CDD-1261-E241-C4F0AE751D49}"/>
              </a:ext>
            </a:extLst>
          </p:cNvPr>
          <p:cNvSpPr txBox="1"/>
          <p:nvPr/>
        </p:nvSpPr>
        <p:spPr>
          <a:xfrm>
            <a:off x="6006582" y="1175854"/>
            <a:ext cx="5367433" cy="1010982"/>
          </a:xfrm>
          <a:prstGeom prst="rect">
            <a:avLst/>
          </a:prstGeom>
          <a:noFill/>
        </p:spPr>
        <p:txBody>
          <a:bodyPr wrap="square">
            <a:spAutoFit/>
          </a:bodyPr>
          <a:lstStyle/>
          <a:p>
            <a:pPr algn="just"/>
            <a:r>
              <a:rPr lang="es-MX" sz="1600"/>
              <a:t>4-Administrar, soportar y mantener el 100% del servicio de Herramientas de Colaboración y sistemas de información.</a:t>
            </a:r>
          </a:p>
          <a:p>
            <a:pPr algn="just">
              <a:lnSpc>
                <a:spcPct val="200000"/>
              </a:lnSpc>
            </a:pPr>
            <a:r>
              <a:rPr lang="es-CO" sz="1600"/>
              <a:t>Responsable: Tecnologías de la información.</a:t>
            </a:r>
          </a:p>
        </p:txBody>
      </p:sp>
      <p:sp>
        <p:nvSpPr>
          <p:cNvPr id="47" name="CuadroTexto 46">
            <a:extLst>
              <a:ext uri="{FF2B5EF4-FFF2-40B4-BE49-F238E27FC236}">
                <a16:creationId xmlns:a16="http://schemas.microsoft.com/office/drawing/2014/main" id="{5D136A80-C151-5B87-85AB-25FCFD7AD6C9}"/>
              </a:ext>
            </a:extLst>
          </p:cNvPr>
          <p:cNvSpPr txBox="1"/>
          <p:nvPr/>
        </p:nvSpPr>
        <p:spPr>
          <a:xfrm>
            <a:off x="6578863" y="2927522"/>
            <a:ext cx="1660070" cy="584775"/>
          </a:xfrm>
          <a:prstGeom prst="rect">
            <a:avLst/>
          </a:prstGeom>
          <a:noFill/>
        </p:spPr>
        <p:txBody>
          <a:bodyPr wrap="square">
            <a:spAutoFit/>
          </a:bodyPr>
          <a:lstStyle/>
          <a:p>
            <a:pPr algn="just"/>
            <a:r>
              <a:rPr lang="es-MX" sz="1600" b="1" dirty="0"/>
              <a:t>Programado:</a:t>
            </a:r>
          </a:p>
          <a:p>
            <a:pPr algn="just"/>
            <a:r>
              <a:rPr lang="es-MX" sz="1600" dirty="0"/>
              <a:t>100% </a:t>
            </a:r>
            <a:endParaRPr lang="es-CO" sz="1600" dirty="0"/>
          </a:p>
        </p:txBody>
      </p:sp>
      <p:sp>
        <p:nvSpPr>
          <p:cNvPr id="48" name="Rectángulo 47">
            <a:extLst>
              <a:ext uri="{FF2B5EF4-FFF2-40B4-BE49-F238E27FC236}">
                <a16:creationId xmlns:a16="http://schemas.microsoft.com/office/drawing/2014/main" id="{B5D39B3C-0773-47C0-D302-71875A786FD8}"/>
              </a:ext>
            </a:extLst>
          </p:cNvPr>
          <p:cNvSpPr/>
          <p:nvPr/>
        </p:nvSpPr>
        <p:spPr>
          <a:xfrm>
            <a:off x="6391471" y="301751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50" name="CuadroTexto 49">
            <a:extLst>
              <a:ext uri="{FF2B5EF4-FFF2-40B4-BE49-F238E27FC236}">
                <a16:creationId xmlns:a16="http://schemas.microsoft.com/office/drawing/2014/main" id="{30DACCF8-D6BC-B8AC-629F-9D55629565B5}"/>
              </a:ext>
            </a:extLst>
          </p:cNvPr>
          <p:cNvSpPr txBox="1"/>
          <p:nvPr/>
        </p:nvSpPr>
        <p:spPr>
          <a:xfrm>
            <a:off x="6578863" y="3580665"/>
            <a:ext cx="1660070" cy="584775"/>
          </a:xfrm>
          <a:prstGeom prst="rect">
            <a:avLst/>
          </a:prstGeom>
          <a:noFill/>
        </p:spPr>
        <p:txBody>
          <a:bodyPr wrap="square">
            <a:spAutoFit/>
          </a:bodyPr>
          <a:lstStyle/>
          <a:p>
            <a:pPr algn="just"/>
            <a:r>
              <a:rPr lang="es-MX" sz="1600" b="1" dirty="0"/>
              <a:t>Avance:</a:t>
            </a:r>
          </a:p>
          <a:p>
            <a:pPr algn="just"/>
            <a:r>
              <a:rPr lang="es-CO" sz="1600" dirty="0"/>
              <a:t>77,20%</a:t>
            </a:r>
          </a:p>
        </p:txBody>
      </p:sp>
      <p:sp>
        <p:nvSpPr>
          <p:cNvPr id="51" name="Rectángulo 50">
            <a:extLst>
              <a:ext uri="{FF2B5EF4-FFF2-40B4-BE49-F238E27FC236}">
                <a16:creationId xmlns:a16="http://schemas.microsoft.com/office/drawing/2014/main" id="{6E74A7EE-AFD4-474E-3AFE-8EDEB6AF15B2}"/>
              </a:ext>
            </a:extLst>
          </p:cNvPr>
          <p:cNvSpPr/>
          <p:nvPr/>
        </p:nvSpPr>
        <p:spPr>
          <a:xfrm>
            <a:off x="6391471" y="3670661"/>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52" name="CuadroTexto 51">
            <a:extLst>
              <a:ext uri="{FF2B5EF4-FFF2-40B4-BE49-F238E27FC236}">
                <a16:creationId xmlns:a16="http://schemas.microsoft.com/office/drawing/2014/main" id="{8602BE54-DC5F-7F8C-744E-A33098D21B3D}"/>
              </a:ext>
            </a:extLst>
          </p:cNvPr>
          <p:cNvSpPr txBox="1"/>
          <p:nvPr/>
        </p:nvSpPr>
        <p:spPr>
          <a:xfrm>
            <a:off x="6115442" y="2511143"/>
            <a:ext cx="1712943" cy="338554"/>
          </a:xfrm>
          <a:prstGeom prst="rect">
            <a:avLst/>
          </a:prstGeom>
          <a:noFill/>
        </p:spPr>
        <p:txBody>
          <a:bodyPr wrap="square">
            <a:spAutoFit/>
          </a:bodyPr>
          <a:lstStyle/>
          <a:p>
            <a:pPr algn="just"/>
            <a:r>
              <a:rPr lang="es-MX" sz="1600" b="1" dirty="0"/>
              <a:t>Meta 2025:</a:t>
            </a:r>
            <a:endParaRPr lang="es-CO" sz="1600" dirty="0"/>
          </a:p>
        </p:txBody>
      </p:sp>
      <p:sp>
        <p:nvSpPr>
          <p:cNvPr id="53" name="CuadroTexto 52">
            <a:extLst>
              <a:ext uri="{FF2B5EF4-FFF2-40B4-BE49-F238E27FC236}">
                <a16:creationId xmlns:a16="http://schemas.microsoft.com/office/drawing/2014/main" id="{1056E289-6C57-8563-BED1-7FD2958DD01F}"/>
              </a:ext>
            </a:extLst>
          </p:cNvPr>
          <p:cNvSpPr txBox="1"/>
          <p:nvPr/>
        </p:nvSpPr>
        <p:spPr>
          <a:xfrm>
            <a:off x="7188459" y="5261614"/>
            <a:ext cx="3003677" cy="338554"/>
          </a:xfrm>
          <a:prstGeom prst="rect">
            <a:avLst/>
          </a:prstGeom>
          <a:noFill/>
        </p:spPr>
        <p:txBody>
          <a:bodyPr wrap="square">
            <a:spAutoFit/>
          </a:bodyPr>
          <a:lstStyle/>
          <a:p>
            <a:pPr algn="just"/>
            <a:r>
              <a:rPr lang="es-MX" sz="1600" b="1" dirty="0"/>
              <a:t>Apropiación: </a:t>
            </a:r>
            <a:r>
              <a:rPr lang="es-MX" sz="1600" dirty="0"/>
              <a:t> $ 2.649.323.453</a:t>
            </a:r>
            <a:endParaRPr lang="es-CO" sz="1600" dirty="0"/>
          </a:p>
        </p:txBody>
      </p:sp>
      <p:sp>
        <p:nvSpPr>
          <p:cNvPr id="54" name="CuadroTexto 53">
            <a:extLst>
              <a:ext uri="{FF2B5EF4-FFF2-40B4-BE49-F238E27FC236}">
                <a16:creationId xmlns:a16="http://schemas.microsoft.com/office/drawing/2014/main" id="{170ED5F9-3487-814F-B04D-9FE5580796D8}"/>
              </a:ext>
            </a:extLst>
          </p:cNvPr>
          <p:cNvSpPr txBox="1"/>
          <p:nvPr/>
        </p:nvSpPr>
        <p:spPr>
          <a:xfrm>
            <a:off x="6006582" y="4882483"/>
            <a:ext cx="2487383" cy="400110"/>
          </a:xfrm>
          <a:prstGeom prst="rect">
            <a:avLst/>
          </a:prstGeom>
          <a:noFill/>
        </p:spPr>
        <p:txBody>
          <a:bodyPr wrap="square">
            <a:spAutoFit/>
          </a:bodyPr>
          <a:lstStyle/>
          <a:p>
            <a:pPr algn="just"/>
            <a:r>
              <a:rPr lang="es-MX" sz="2000" b="1" dirty="0"/>
              <a:t>Presupuesto 2025:</a:t>
            </a:r>
            <a:endParaRPr lang="es-CO" sz="2000" b="1" dirty="0"/>
          </a:p>
        </p:txBody>
      </p:sp>
      <p:sp>
        <p:nvSpPr>
          <p:cNvPr id="55" name="CuadroTexto 54">
            <a:extLst>
              <a:ext uri="{FF2B5EF4-FFF2-40B4-BE49-F238E27FC236}">
                <a16:creationId xmlns:a16="http://schemas.microsoft.com/office/drawing/2014/main" id="{FB709BF8-2E99-0D46-5248-FFC75969790E}"/>
              </a:ext>
            </a:extLst>
          </p:cNvPr>
          <p:cNvSpPr txBox="1"/>
          <p:nvPr/>
        </p:nvSpPr>
        <p:spPr>
          <a:xfrm>
            <a:off x="7025335" y="5592388"/>
            <a:ext cx="3414224" cy="338554"/>
          </a:xfrm>
          <a:prstGeom prst="rect">
            <a:avLst/>
          </a:prstGeom>
          <a:noFill/>
        </p:spPr>
        <p:txBody>
          <a:bodyPr wrap="square">
            <a:spAutoFit/>
          </a:bodyPr>
          <a:lstStyle/>
          <a:p>
            <a:pPr algn="just"/>
            <a:r>
              <a:rPr lang="es-MX" sz="1600" b="1" dirty="0"/>
              <a:t>Compromisos: </a:t>
            </a:r>
            <a:r>
              <a:rPr lang="es-MX" sz="1600" dirty="0"/>
              <a:t> $ 2.548.727.069</a:t>
            </a:r>
            <a:endParaRPr lang="es-CO" sz="1600" dirty="0"/>
          </a:p>
        </p:txBody>
      </p:sp>
      <p:sp>
        <p:nvSpPr>
          <p:cNvPr id="56" name="CuadroTexto 55">
            <a:extLst>
              <a:ext uri="{FF2B5EF4-FFF2-40B4-BE49-F238E27FC236}">
                <a16:creationId xmlns:a16="http://schemas.microsoft.com/office/drawing/2014/main" id="{34469320-8211-81A1-9147-C1CED3DB88EC}"/>
              </a:ext>
            </a:extLst>
          </p:cNvPr>
          <p:cNvSpPr txBox="1"/>
          <p:nvPr/>
        </p:nvSpPr>
        <p:spPr>
          <a:xfrm>
            <a:off x="7692930" y="5936170"/>
            <a:ext cx="3003677" cy="338554"/>
          </a:xfrm>
          <a:prstGeom prst="rect">
            <a:avLst/>
          </a:prstGeom>
          <a:noFill/>
        </p:spPr>
        <p:txBody>
          <a:bodyPr wrap="square">
            <a:spAutoFit/>
          </a:bodyPr>
          <a:lstStyle/>
          <a:p>
            <a:pPr algn="just"/>
            <a:r>
              <a:rPr lang="es-MX" sz="1600" b="1" dirty="0"/>
              <a:t>Giros: </a:t>
            </a:r>
            <a:r>
              <a:rPr lang="es-MX" sz="1600" dirty="0"/>
              <a:t> $ 1.645.253.921</a:t>
            </a:r>
            <a:endParaRPr lang="es-CO" sz="1600" dirty="0"/>
          </a:p>
        </p:txBody>
      </p:sp>
      <p:cxnSp>
        <p:nvCxnSpPr>
          <p:cNvPr id="57" name="Conector recto 56">
            <a:extLst>
              <a:ext uri="{FF2B5EF4-FFF2-40B4-BE49-F238E27FC236}">
                <a16:creationId xmlns:a16="http://schemas.microsoft.com/office/drawing/2014/main" id="{D86CFF97-AF24-B1DA-8441-F774C76641D3}"/>
              </a:ext>
            </a:extLst>
          </p:cNvPr>
          <p:cNvCxnSpPr>
            <a:cxnSpLocks/>
          </p:cNvCxnSpPr>
          <p:nvPr/>
        </p:nvCxnSpPr>
        <p:spPr>
          <a:xfrm>
            <a:off x="5775650" y="918130"/>
            <a:ext cx="0" cy="5304244"/>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4" name="CuadroTexto 13">
            <a:extLst>
              <a:ext uri="{FF2B5EF4-FFF2-40B4-BE49-F238E27FC236}">
                <a16:creationId xmlns:a16="http://schemas.microsoft.com/office/drawing/2014/main" id="{D8F61D74-5B79-6128-2DB8-8AA7622CC96F}"/>
              </a:ext>
            </a:extLst>
          </p:cNvPr>
          <p:cNvSpPr txBox="1"/>
          <p:nvPr/>
        </p:nvSpPr>
        <p:spPr>
          <a:xfrm>
            <a:off x="1045809" y="2899530"/>
            <a:ext cx="1660070" cy="584775"/>
          </a:xfrm>
          <a:prstGeom prst="rect">
            <a:avLst/>
          </a:prstGeom>
          <a:noFill/>
        </p:spPr>
        <p:txBody>
          <a:bodyPr wrap="square">
            <a:spAutoFit/>
          </a:bodyPr>
          <a:lstStyle/>
          <a:p>
            <a:pPr algn="just"/>
            <a:r>
              <a:rPr lang="es-MX" sz="1600" b="1" dirty="0"/>
              <a:t>Programado:</a:t>
            </a:r>
          </a:p>
          <a:p>
            <a:pPr algn="just"/>
            <a:r>
              <a:rPr lang="es-MX" sz="1600" dirty="0"/>
              <a:t>35%</a:t>
            </a:r>
            <a:endParaRPr lang="es-CO" sz="1600" dirty="0"/>
          </a:p>
        </p:txBody>
      </p:sp>
      <p:sp>
        <p:nvSpPr>
          <p:cNvPr id="15" name="Rectángulo 14">
            <a:extLst>
              <a:ext uri="{FF2B5EF4-FFF2-40B4-BE49-F238E27FC236}">
                <a16:creationId xmlns:a16="http://schemas.microsoft.com/office/drawing/2014/main" id="{BD7139E6-8F53-279A-F426-78D9AF9B453D}"/>
              </a:ext>
            </a:extLst>
          </p:cNvPr>
          <p:cNvSpPr/>
          <p:nvPr/>
        </p:nvSpPr>
        <p:spPr>
          <a:xfrm>
            <a:off x="858417" y="29895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6" name="CuadroTexto 15">
            <a:extLst>
              <a:ext uri="{FF2B5EF4-FFF2-40B4-BE49-F238E27FC236}">
                <a16:creationId xmlns:a16="http://schemas.microsoft.com/office/drawing/2014/main" id="{6503F7EC-8288-4140-DD05-396E8B26BFD3}"/>
              </a:ext>
            </a:extLst>
          </p:cNvPr>
          <p:cNvSpPr txBox="1"/>
          <p:nvPr/>
        </p:nvSpPr>
        <p:spPr>
          <a:xfrm>
            <a:off x="1045809" y="3552673"/>
            <a:ext cx="1660070" cy="584775"/>
          </a:xfrm>
          <a:prstGeom prst="rect">
            <a:avLst/>
          </a:prstGeom>
          <a:noFill/>
        </p:spPr>
        <p:txBody>
          <a:bodyPr wrap="square">
            <a:spAutoFit/>
          </a:bodyPr>
          <a:lstStyle/>
          <a:p>
            <a:pPr algn="just"/>
            <a:r>
              <a:rPr lang="es-MX" sz="1600" b="1" dirty="0"/>
              <a:t>Avance:</a:t>
            </a:r>
          </a:p>
          <a:p>
            <a:pPr algn="just"/>
            <a:r>
              <a:rPr lang="es-CO" sz="1600" dirty="0"/>
              <a:t>8%</a:t>
            </a:r>
          </a:p>
        </p:txBody>
      </p:sp>
      <p:sp>
        <p:nvSpPr>
          <p:cNvPr id="17" name="Rectángulo 16">
            <a:extLst>
              <a:ext uri="{FF2B5EF4-FFF2-40B4-BE49-F238E27FC236}">
                <a16:creationId xmlns:a16="http://schemas.microsoft.com/office/drawing/2014/main" id="{F69D724E-41C7-046F-6995-CB0D4396D8A7}"/>
              </a:ext>
            </a:extLst>
          </p:cNvPr>
          <p:cNvSpPr/>
          <p:nvPr/>
        </p:nvSpPr>
        <p:spPr>
          <a:xfrm>
            <a:off x="858417" y="364266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8" name="CuadroTexto 17">
            <a:extLst>
              <a:ext uri="{FF2B5EF4-FFF2-40B4-BE49-F238E27FC236}">
                <a16:creationId xmlns:a16="http://schemas.microsoft.com/office/drawing/2014/main" id="{B0E82BDC-E6EE-3A5B-93DB-A085A0B4EECA}"/>
              </a:ext>
            </a:extLst>
          </p:cNvPr>
          <p:cNvSpPr txBox="1"/>
          <p:nvPr/>
        </p:nvSpPr>
        <p:spPr>
          <a:xfrm>
            <a:off x="582388" y="2483151"/>
            <a:ext cx="2142897" cy="338554"/>
          </a:xfrm>
          <a:prstGeom prst="rect">
            <a:avLst/>
          </a:prstGeom>
          <a:noFill/>
        </p:spPr>
        <p:txBody>
          <a:bodyPr wrap="square">
            <a:spAutoFit/>
          </a:bodyPr>
          <a:lstStyle/>
          <a:p>
            <a:pPr algn="just"/>
            <a:r>
              <a:rPr lang="es-MX" sz="1600" b="1" dirty="0"/>
              <a:t>Meta 2025: 15%</a:t>
            </a:r>
          </a:p>
        </p:txBody>
      </p:sp>
      <p:sp>
        <p:nvSpPr>
          <p:cNvPr id="19" name="CuadroTexto 18">
            <a:extLst>
              <a:ext uri="{FF2B5EF4-FFF2-40B4-BE49-F238E27FC236}">
                <a16:creationId xmlns:a16="http://schemas.microsoft.com/office/drawing/2014/main" id="{ADC8ACB1-2F55-5A32-76FE-0386905BE52E}"/>
              </a:ext>
            </a:extLst>
          </p:cNvPr>
          <p:cNvSpPr txBox="1"/>
          <p:nvPr/>
        </p:nvSpPr>
        <p:spPr>
          <a:xfrm>
            <a:off x="1522289" y="5269394"/>
            <a:ext cx="3003677" cy="338554"/>
          </a:xfrm>
          <a:prstGeom prst="rect">
            <a:avLst/>
          </a:prstGeom>
          <a:noFill/>
        </p:spPr>
        <p:txBody>
          <a:bodyPr wrap="square">
            <a:spAutoFit/>
          </a:bodyPr>
          <a:lstStyle/>
          <a:p>
            <a:pPr algn="just"/>
            <a:r>
              <a:rPr lang="es-MX" sz="1600" b="1" dirty="0"/>
              <a:t>Apropiación: </a:t>
            </a:r>
            <a:r>
              <a:rPr lang="es-MX" sz="1600" dirty="0"/>
              <a:t> $ 74.000.000</a:t>
            </a:r>
            <a:endParaRPr lang="es-CO" sz="1600" dirty="0"/>
          </a:p>
        </p:txBody>
      </p:sp>
      <p:sp>
        <p:nvSpPr>
          <p:cNvPr id="20" name="CuadroTexto 19">
            <a:extLst>
              <a:ext uri="{FF2B5EF4-FFF2-40B4-BE49-F238E27FC236}">
                <a16:creationId xmlns:a16="http://schemas.microsoft.com/office/drawing/2014/main" id="{7D8BF245-3FA8-5EF8-6B25-C1A5CCA8CC18}"/>
              </a:ext>
            </a:extLst>
          </p:cNvPr>
          <p:cNvSpPr txBox="1"/>
          <p:nvPr/>
        </p:nvSpPr>
        <p:spPr>
          <a:xfrm>
            <a:off x="278597" y="4783093"/>
            <a:ext cx="2487383" cy="400110"/>
          </a:xfrm>
          <a:prstGeom prst="rect">
            <a:avLst/>
          </a:prstGeom>
          <a:noFill/>
        </p:spPr>
        <p:txBody>
          <a:bodyPr wrap="square">
            <a:spAutoFit/>
          </a:bodyPr>
          <a:lstStyle/>
          <a:p>
            <a:pPr algn="just"/>
            <a:r>
              <a:rPr lang="es-MX" sz="2000" b="1" dirty="0"/>
              <a:t>Presupuesto 2025:</a:t>
            </a:r>
            <a:endParaRPr lang="es-CO" sz="2000" dirty="0"/>
          </a:p>
        </p:txBody>
      </p:sp>
      <p:sp>
        <p:nvSpPr>
          <p:cNvPr id="21" name="CuadroTexto 20">
            <a:extLst>
              <a:ext uri="{FF2B5EF4-FFF2-40B4-BE49-F238E27FC236}">
                <a16:creationId xmlns:a16="http://schemas.microsoft.com/office/drawing/2014/main" id="{F2849D43-A006-4E3A-6B5F-F17620896646}"/>
              </a:ext>
            </a:extLst>
          </p:cNvPr>
          <p:cNvSpPr txBox="1"/>
          <p:nvPr/>
        </p:nvSpPr>
        <p:spPr>
          <a:xfrm>
            <a:off x="1111742" y="5592388"/>
            <a:ext cx="3414224" cy="338554"/>
          </a:xfrm>
          <a:prstGeom prst="rect">
            <a:avLst/>
          </a:prstGeom>
          <a:noFill/>
        </p:spPr>
        <p:txBody>
          <a:bodyPr wrap="square">
            <a:spAutoFit/>
          </a:bodyPr>
          <a:lstStyle/>
          <a:p>
            <a:pPr algn="just"/>
            <a:r>
              <a:rPr lang="es-MX" sz="1600" b="1" dirty="0"/>
              <a:t>Compromisos: </a:t>
            </a:r>
            <a:r>
              <a:rPr lang="es-MX" sz="1600" dirty="0"/>
              <a:t> $ 74.000.000</a:t>
            </a:r>
            <a:endParaRPr lang="es-CO" sz="1600" dirty="0"/>
          </a:p>
        </p:txBody>
      </p:sp>
      <p:sp>
        <p:nvSpPr>
          <p:cNvPr id="22" name="CuadroTexto 21">
            <a:extLst>
              <a:ext uri="{FF2B5EF4-FFF2-40B4-BE49-F238E27FC236}">
                <a16:creationId xmlns:a16="http://schemas.microsoft.com/office/drawing/2014/main" id="{A0414486-CFCA-2F0A-F89D-8FB72897A846}"/>
              </a:ext>
            </a:extLst>
          </p:cNvPr>
          <p:cNvSpPr txBox="1"/>
          <p:nvPr/>
        </p:nvSpPr>
        <p:spPr>
          <a:xfrm>
            <a:off x="1693716" y="5883820"/>
            <a:ext cx="3003677" cy="338554"/>
          </a:xfrm>
          <a:prstGeom prst="rect">
            <a:avLst/>
          </a:prstGeom>
          <a:noFill/>
        </p:spPr>
        <p:txBody>
          <a:bodyPr wrap="square">
            <a:spAutoFit/>
          </a:bodyPr>
          <a:lstStyle/>
          <a:p>
            <a:pPr algn="just"/>
            <a:r>
              <a:rPr lang="es-MX" sz="1600" b="1" dirty="0"/>
              <a:t>Giros: </a:t>
            </a:r>
            <a:r>
              <a:rPr lang="es-MX" sz="1600" dirty="0"/>
              <a:t> $ 0</a:t>
            </a:r>
            <a:endParaRPr lang="es-CO" sz="1600" dirty="0"/>
          </a:p>
        </p:txBody>
      </p:sp>
      <p:graphicFrame>
        <p:nvGraphicFramePr>
          <p:cNvPr id="3" name="Tabla 2">
            <a:extLst>
              <a:ext uri="{FF2B5EF4-FFF2-40B4-BE49-F238E27FC236}">
                <a16:creationId xmlns:a16="http://schemas.microsoft.com/office/drawing/2014/main" id="{245B265B-A259-ABD1-8100-61E39A489AB3}"/>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septiembre)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septiembre – tercer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6" name="Gráfico 5">
            <a:extLst>
              <a:ext uri="{FF2B5EF4-FFF2-40B4-BE49-F238E27FC236}">
                <a16:creationId xmlns:a16="http://schemas.microsoft.com/office/drawing/2014/main" id="{CBF0930C-1BA2-42AF-E73E-DAE1482A671F}"/>
              </a:ext>
            </a:extLst>
          </p:cNvPr>
          <p:cNvGraphicFramePr>
            <a:graphicFrameLocks/>
          </p:cNvGraphicFramePr>
          <p:nvPr/>
        </p:nvGraphicFramePr>
        <p:xfrm>
          <a:off x="2705879" y="2281142"/>
          <a:ext cx="2789216" cy="22294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1672F382-2716-F2CD-FF41-D861CF6FE879}"/>
              </a:ext>
            </a:extLst>
          </p:cNvPr>
          <p:cNvGraphicFramePr>
            <a:graphicFrameLocks/>
          </p:cNvGraphicFramePr>
          <p:nvPr/>
        </p:nvGraphicFramePr>
        <p:xfrm>
          <a:off x="8493868" y="2332311"/>
          <a:ext cx="3003675" cy="2204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475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6E6D5-2C28-5F23-93FE-AA321944B20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9146F7B-0299-B068-DB1C-BC9404A4B3B8}"/>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s-MX" sz="2400" b="1" dirty="0">
                <a:latin typeface="Aptos ExtraBold"/>
              </a:rPr>
              <a:t>P.I. 8126 </a:t>
            </a:r>
            <a:r>
              <a:rPr lang="es-MX" sz="2400" b="1" dirty="0">
                <a:solidFill>
                  <a:schemeClr val="tx1">
                    <a:lumMod val="75000"/>
                    <a:lumOff val="25000"/>
                  </a:schemeClr>
                </a:solidFill>
                <a:latin typeface="Aptos ExtraBold"/>
              </a:rPr>
              <a:t>Fortalecimiento institucional de la UAECOB para un gobierno confiable Bogotá D.C</a:t>
            </a:r>
          </a:p>
        </p:txBody>
      </p:sp>
      <p:sp>
        <p:nvSpPr>
          <p:cNvPr id="3" name="CuadroTexto 14">
            <a:extLst>
              <a:ext uri="{FF2B5EF4-FFF2-40B4-BE49-F238E27FC236}">
                <a16:creationId xmlns:a16="http://schemas.microsoft.com/office/drawing/2014/main" id="{21B28007-4F3D-18D6-5BEF-27FBD6CFF132}"/>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737FCFBB-0C69-C097-94D1-C40229D9AB18}"/>
              </a:ext>
            </a:extLst>
          </p:cNvPr>
          <p:cNvSpPr txBox="1"/>
          <p:nvPr/>
        </p:nvSpPr>
        <p:spPr>
          <a:xfrm>
            <a:off x="613488" y="1175854"/>
            <a:ext cx="5022202" cy="1257204"/>
          </a:xfrm>
          <a:prstGeom prst="rect">
            <a:avLst/>
          </a:prstGeom>
          <a:noFill/>
        </p:spPr>
        <p:txBody>
          <a:bodyPr wrap="square">
            <a:spAutoFit/>
          </a:bodyPr>
          <a:lstStyle/>
          <a:p>
            <a:pPr algn="just"/>
            <a:r>
              <a:rPr lang="es-MX" sz="1600"/>
              <a:t>5-Desarrollar el 100% de las acciones asociadas al fortalecimiento de la infraestructura tecnológica y de comunicaciones de la UAECOB.</a:t>
            </a:r>
          </a:p>
          <a:p>
            <a:pPr algn="just">
              <a:lnSpc>
                <a:spcPct val="200000"/>
              </a:lnSpc>
            </a:pPr>
            <a:r>
              <a:rPr lang="es-CO" sz="1600"/>
              <a:t>Responsable: Tecnologías de la información.</a:t>
            </a:r>
          </a:p>
        </p:txBody>
      </p:sp>
      <p:sp>
        <p:nvSpPr>
          <p:cNvPr id="6" name="CuadroTexto 5">
            <a:extLst>
              <a:ext uri="{FF2B5EF4-FFF2-40B4-BE49-F238E27FC236}">
                <a16:creationId xmlns:a16="http://schemas.microsoft.com/office/drawing/2014/main" id="{8B308043-28C0-842C-22B6-D76D34FA3C17}"/>
              </a:ext>
            </a:extLst>
          </p:cNvPr>
          <p:cNvSpPr txBox="1"/>
          <p:nvPr/>
        </p:nvSpPr>
        <p:spPr>
          <a:xfrm>
            <a:off x="1027148" y="2982424"/>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7" name="Rectángulo 6">
            <a:extLst>
              <a:ext uri="{FF2B5EF4-FFF2-40B4-BE49-F238E27FC236}">
                <a16:creationId xmlns:a16="http://schemas.microsoft.com/office/drawing/2014/main" id="{A8B858F3-E3F1-87EA-D844-88216F7D179F}"/>
              </a:ext>
            </a:extLst>
          </p:cNvPr>
          <p:cNvSpPr/>
          <p:nvPr/>
        </p:nvSpPr>
        <p:spPr>
          <a:xfrm>
            <a:off x="839756" y="307242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9" name="CuadroTexto 8">
            <a:extLst>
              <a:ext uri="{FF2B5EF4-FFF2-40B4-BE49-F238E27FC236}">
                <a16:creationId xmlns:a16="http://schemas.microsoft.com/office/drawing/2014/main" id="{F5FEAA5D-4E18-5576-A079-B20AACCB1DAF}"/>
              </a:ext>
            </a:extLst>
          </p:cNvPr>
          <p:cNvSpPr txBox="1"/>
          <p:nvPr/>
        </p:nvSpPr>
        <p:spPr>
          <a:xfrm>
            <a:off x="1027148" y="3635567"/>
            <a:ext cx="1660070" cy="584775"/>
          </a:xfrm>
          <a:prstGeom prst="rect">
            <a:avLst/>
          </a:prstGeom>
          <a:noFill/>
        </p:spPr>
        <p:txBody>
          <a:bodyPr wrap="square">
            <a:spAutoFit/>
          </a:bodyPr>
          <a:lstStyle/>
          <a:p>
            <a:pPr algn="just"/>
            <a:r>
              <a:rPr lang="es-MX" sz="1600" b="1" dirty="0"/>
              <a:t>Avance:</a:t>
            </a:r>
          </a:p>
          <a:p>
            <a:pPr algn="just"/>
            <a:r>
              <a:rPr lang="es-MX" sz="1600" dirty="0"/>
              <a:t>77,6% </a:t>
            </a:r>
            <a:endParaRPr lang="es-CO" sz="1600" dirty="0"/>
          </a:p>
        </p:txBody>
      </p:sp>
      <p:sp>
        <p:nvSpPr>
          <p:cNvPr id="10" name="Rectángulo 9">
            <a:extLst>
              <a:ext uri="{FF2B5EF4-FFF2-40B4-BE49-F238E27FC236}">
                <a16:creationId xmlns:a16="http://schemas.microsoft.com/office/drawing/2014/main" id="{0E9A06AC-BDAA-46CF-130C-5F53FB806250}"/>
              </a:ext>
            </a:extLst>
          </p:cNvPr>
          <p:cNvSpPr/>
          <p:nvPr/>
        </p:nvSpPr>
        <p:spPr>
          <a:xfrm>
            <a:off x="839756" y="372556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1" name="CuadroTexto 10">
            <a:extLst>
              <a:ext uri="{FF2B5EF4-FFF2-40B4-BE49-F238E27FC236}">
                <a16:creationId xmlns:a16="http://schemas.microsoft.com/office/drawing/2014/main" id="{0AE7E93F-F54A-81F9-D8CA-94902044215F}"/>
              </a:ext>
            </a:extLst>
          </p:cNvPr>
          <p:cNvSpPr txBox="1"/>
          <p:nvPr/>
        </p:nvSpPr>
        <p:spPr>
          <a:xfrm>
            <a:off x="563727" y="2566045"/>
            <a:ext cx="1712943" cy="338554"/>
          </a:xfrm>
          <a:prstGeom prst="rect">
            <a:avLst/>
          </a:prstGeom>
          <a:noFill/>
        </p:spPr>
        <p:txBody>
          <a:bodyPr wrap="square">
            <a:spAutoFit/>
          </a:bodyPr>
          <a:lstStyle/>
          <a:p>
            <a:pPr algn="just"/>
            <a:r>
              <a:rPr lang="es-MX" sz="1600" b="1" dirty="0"/>
              <a:t>Meta 2025:</a:t>
            </a:r>
            <a:endParaRPr lang="es-CO" sz="1600" dirty="0"/>
          </a:p>
        </p:txBody>
      </p:sp>
      <p:sp>
        <p:nvSpPr>
          <p:cNvPr id="12" name="CuadroTexto 11">
            <a:extLst>
              <a:ext uri="{FF2B5EF4-FFF2-40B4-BE49-F238E27FC236}">
                <a16:creationId xmlns:a16="http://schemas.microsoft.com/office/drawing/2014/main" id="{453C1C86-5DFC-817A-F746-0948482D7394}"/>
              </a:ext>
            </a:extLst>
          </p:cNvPr>
          <p:cNvSpPr txBox="1"/>
          <p:nvPr/>
        </p:nvSpPr>
        <p:spPr>
          <a:xfrm>
            <a:off x="1558992" y="5100471"/>
            <a:ext cx="3544853" cy="338554"/>
          </a:xfrm>
          <a:prstGeom prst="rect">
            <a:avLst/>
          </a:prstGeom>
          <a:noFill/>
        </p:spPr>
        <p:txBody>
          <a:bodyPr wrap="square">
            <a:spAutoFit/>
          </a:bodyPr>
          <a:lstStyle/>
          <a:p>
            <a:pPr algn="just"/>
            <a:r>
              <a:rPr lang="es-MX" sz="1600" b="1" dirty="0"/>
              <a:t>Apropiación: </a:t>
            </a:r>
            <a:r>
              <a:rPr lang="es-MX" sz="1600" dirty="0"/>
              <a:t> $ 2.521.985.646</a:t>
            </a:r>
            <a:endParaRPr lang="es-CO" sz="1600" dirty="0"/>
          </a:p>
        </p:txBody>
      </p:sp>
      <p:sp>
        <p:nvSpPr>
          <p:cNvPr id="13" name="CuadroTexto 12">
            <a:extLst>
              <a:ext uri="{FF2B5EF4-FFF2-40B4-BE49-F238E27FC236}">
                <a16:creationId xmlns:a16="http://schemas.microsoft.com/office/drawing/2014/main" id="{CD984DDC-A95D-8E62-D501-5209CDDEE194}"/>
              </a:ext>
            </a:extLst>
          </p:cNvPr>
          <p:cNvSpPr txBox="1"/>
          <p:nvPr/>
        </p:nvSpPr>
        <p:spPr>
          <a:xfrm>
            <a:off x="311800" y="4684092"/>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14" name="CuadroTexto 13">
            <a:extLst>
              <a:ext uri="{FF2B5EF4-FFF2-40B4-BE49-F238E27FC236}">
                <a16:creationId xmlns:a16="http://schemas.microsoft.com/office/drawing/2014/main" id="{8F70F5BE-2382-A622-E2E8-F22FFB048EB3}"/>
              </a:ext>
            </a:extLst>
          </p:cNvPr>
          <p:cNvSpPr txBox="1"/>
          <p:nvPr/>
        </p:nvSpPr>
        <p:spPr>
          <a:xfrm>
            <a:off x="1335057" y="5473696"/>
            <a:ext cx="3414224" cy="338554"/>
          </a:xfrm>
          <a:prstGeom prst="rect">
            <a:avLst/>
          </a:prstGeom>
          <a:noFill/>
        </p:spPr>
        <p:txBody>
          <a:bodyPr wrap="square">
            <a:spAutoFit/>
          </a:bodyPr>
          <a:lstStyle/>
          <a:p>
            <a:pPr algn="just"/>
            <a:r>
              <a:rPr lang="es-MX" sz="1600" b="1" dirty="0"/>
              <a:t>Compromisos: </a:t>
            </a:r>
            <a:r>
              <a:rPr lang="es-MX" sz="1600" dirty="0"/>
              <a:t> $ 1.975.871.705</a:t>
            </a:r>
            <a:endParaRPr lang="es-CO" sz="1600" dirty="0"/>
          </a:p>
        </p:txBody>
      </p:sp>
      <p:sp>
        <p:nvSpPr>
          <p:cNvPr id="15" name="CuadroTexto 14">
            <a:extLst>
              <a:ext uri="{FF2B5EF4-FFF2-40B4-BE49-F238E27FC236}">
                <a16:creationId xmlns:a16="http://schemas.microsoft.com/office/drawing/2014/main" id="{653F66D5-1AF9-A473-5412-18EC80BE9A74}"/>
              </a:ext>
            </a:extLst>
          </p:cNvPr>
          <p:cNvSpPr txBox="1"/>
          <p:nvPr/>
        </p:nvSpPr>
        <p:spPr>
          <a:xfrm>
            <a:off x="2221466" y="5818930"/>
            <a:ext cx="3003677" cy="338554"/>
          </a:xfrm>
          <a:prstGeom prst="rect">
            <a:avLst/>
          </a:prstGeom>
          <a:noFill/>
        </p:spPr>
        <p:txBody>
          <a:bodyPr wrap="square">
            <a:spAutoFit/>
          </a:bodyPr>
          <a:lstStyle/>
          <a:p>
            <a:pPr algn="just"/>
            <a:r>
              <a:rPr lang="es-MX" sz="1600" b="1" dirty="0"/>
              <a:t>Giros: </a:t>
            </a:r>
            <a:r>
              <a:rPr lang="es-MX" sz="1600" dirty="0"/>
              <a:t> $ 1.198.052.584</a:t>
            </a:r>
            <a:endParaRPr lang="es-CO" sz="1600" dirty="0"/>
          </a:p>
        </p:txBody>
      </p:sp>
      <p:sp>
        <p:nvSpPr>
          <p:cNvPr id="16" name="CuadroTexto 15">
            <a:extLst>
              <a:ext uri="{FF2B5EF4-FFF2-40B4-BE49-F238E27FC236}">
                <a16:creationId xmlns:a16="http://schemas.microsoft.com/office/drawing/2014/main" id="{758FEF23-4268-0E3F-A66B-DEB46CB6EC88}"/>
              </a:ext>
            </a:extLst>
          </p:cNvPr>
          <p:cNvSpPr txBox="1"/>
          <p:nvPr/>
        </p:nvSpPr>
        <p:spPr>
          <a:xfrm>
            <a:off x="6006582" y="1175854"/>
            <a:ext cx="5367433" cy="1257204"/>
          </a:xfrm>
          <a:prstGeom prst="rect">
            <a:avLst/>
          </a:prstGeom>
          <a:noFill/>
        </p:spPr>
        <p:txBody>
          <a:bodyPr wrap="square">
            <a:spAutoFit/>
          </a:bodyPr>
          <a:lstStyle/>
          <a:p>
            <a:pPr algn="just"/>
            <a:r>
              <a:rPr lang="es-MX" sz="1600" dirty="0"/>
              <a:t>6-Formular e Implementar 1 Plan Estratégico de Tecnologías de la Información y Transformación Digital de la UAECOB.</a:t>
            </a:r>
          </a:p>
          <a:p>
            <a:pPr algn="just">
              <a:lnSpc>
                <a:spcPct val="200000"/>
              </a:lnSpc>
            </a:pPr>
            <a:r>
              <a:rPr lang="es-CO" sz="1600" dirty="0"/>
              <a:t>Responsable: Tecnologías de la información.</a:t>
            </a:r>
          </a:p>
        </p:txBody>
      </p:sp>
      <p:sp>
        <p:nvSpPr>
          <p:cNvPr id="17" name="CuadroTexto 16">
            <a:extLst>
              <a:ext uri="{FF2B5EF4-FFF2-40B4-BE49-F238E27FC236}">
                <a16:creationId xmlns:a16="http://schemas.microsoft.com/office/drawing/2014/main" id="{47298BEB-339B-0E22-DD70-911E711475A4}"/>
              </a:ext>
            </a:extLst>
          </p:cNvPr>
          <p:cNvSpPr txBox="1"/>
          <p:nvPr/>
        </p:nvSpPr>
        <p:spPr>
          <a:xfrm>
            <a:off x="6578863" y="3001085"/>
            <a:ext cx="1660070" cy="584775"/>
          </a:xfrm>
          <a:prstGeom prst="rect">
            <a:avLst/>
          </a:prstGeom>
          <a:noFill/>
        </p:spPr>
        <p:txBody>
          <a:bodyPr wrap="square">
            <a:spAutoFit/>
          </a:bodyPr>
          <a:lstStyle/>
          <a:p>
            <a:pPr algn="just"/>
            <a:r>
              <a:rPr lang="es-MX" sz="1600" b="1" dirty="0"/>
              <a:t>Programado:</a:t>
            </a:r>
          </a:p>
          <a:p>
            <a:pPr algn="just"/>
            <a:r>
              <a:rPr lang="es-MX" sz="1600" dirty="0"/>
              <a:t>0,30</a:t>
            </a:r>
            <a:endParaRPr lang="es-CO" sz="1600" dirty="0"/>
          </a:p>
        </p:txBody>
      </p:sp>
      <p:sp>
        <p:nvSpPr>
          <p:cNvPr id="18" name="Rectángulo 17">
            <a:extLst>
              <a:ext uri="{FF2B5EF4-FFF2-40B4-BE49-F238E27FC236}">
                <a16:creationId xmlns:a16="http://schemas.microsoft.com/office/drawing/2014/main" id="{0A6F083D-2C0D-D7E9-FCAD-0C89EFC62AC1}"/>
              </a:ext>
            </a:extLst>
          </p:cNvPr>
          <p:cNvSpPr/>
          <p:nvPr/>
        </p:nvSpPr>
        <p:spPr>
          <a:xfrm>
            <a:off x="6391471" y="3091081"/>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9" name="CuadroTexto 18">
            <a:extLst>
              <a:ext uri="{FF2B5EF4-FFF2-40B4-BE49-F238E27FC236}">
                <a16:creationId xmlns:a16="http://schemas.microsoft.com/office/drawing/2014/main" id="{5BC76664-E0BC-4FAC-A0F6-0D0DD659E36F}"/>
              </a:ext>
            </a:extLst>
          </p:cNvPr>
          <p:cNvSpPr txBox="1"/>
          <p:nvPr/>
        </p:nvSpPr>
        <p:spPr>
          <a:xfrm>
            <a:off x="6578863" y="3654228"/>
            <a:ext cx="1660070" cy="584775"/>
          </a:xfrm>
          <a:prstGeom prst="rect">
            <a:avLst/>
          </a:prstGeom>
          <a:noFill/>
        </p:spPr>
        <p:txBody>
          <a:bodyPr wrap="square">
            <a:spAutoFit/>
          </a:bodyPr>
          <a:lstStyle/>
          <a:p>
            <a:pPr algn="just"/>
            <a:r>
              <a:rPr lang="es-MX" sz="1600" b="1" dirty="0"/>
              <a:t>Avance:</a:t>
            </a:r>
          </a:p>
          <a:p>
            <a:pPr algn="just"/>
            <a:r>
              <a:rPr lang="es-CO" sz="1600" dirty="0"/>
              <a:t>0,24</a:t>
            </a:r>
          </a:p>
        </p:txBody>
      </p:sp>
      <p:sp>
        <p:nvSpPr>
          <p:cNvPr id="20" name="Rectángulo 19">
            <a:extLst>
              <a:ext uri="{FF2B5EF4-FFF2-40B4-BE49-F238E27FC236}">
                <a16:creationId xmlns:a16="http://schemas.microsoft.com/office/drawing/2014/main" id="{D1868CDA-D803-235D-A8E0-1783D9DF19B3}"/>
              </a:ext>
            </a:extLst>
          </p:cNvPr>
          <p:cNvSpPr/>
          <p:nvPr/>
        </p:nvSpPr>
        <p:spPr>
          <a:xfrm>
            <a:off x="6391471" y="3744224"/>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1" name="CuadroTexto 20">
            <a:extLst>
              <a:ext uri="{FF2B5EF4-FFF2-40B4-BE49-F238E27FC236}">
                <a16:creationId xmlns:a16="http://schemas.microsoft.com/office/drawing/2014/main" id="{402AD262-B74D-AA5E-F7E9-15486934A572}"/>
              </a:ext>
            </a:extLst>
          </p:cNvPr>
          <p:cNvSpPr txBox="1"/>
          <p:nvPr/>
        </p:nvSpPr>
        <p:spPr>
          <a:xfrm>
            <a:off x="6115442" y="2584706"/>
            <a:ext cx="1712943" cy="338554"/>
          </a:xfrm>
          <a:prstGeom prst="rect">
            <a:avLst/>
          </a:prstGeom>
          <a:noFill/>
        </p:spPr>
        <p:txBody>
          <a:bodyPr wrap="square">
            <a:spAutoFit/>
          </a:bodyPr>
          <a:lstStyle/>
          <a:p>
            <a:pPr algn="just"/>
            <a:r>
              <a:rPr lang="es-MX" sz="1600" b="1" dirty="0"/>
              <a:t>Meta 2025:</a:t>
            </a:r>
            <a:endParaRPr lang="es-CO" sz="1600" dirty="0"/>
          </a:p>
        </p:txBody>
      </p:sp>
      <p:sp>
        <p:nvSpPr>
          <p:cNvPr id="22" name="CuadroTexto 21">
            <a:extLst>
              <a:ext uri="{FF2B5EF4-FFF2-40B4-BE49-F238E27FC236}">
                <a16:creationId xmlns:a16="http://schemas.microsoft.com/office/drawing/2014/main" id="{2E2FB1D2-D6E5-5E1D-5CC6-21EE2E2EDD33}"/>
              </a:ext>
            </a:extLst>
          </p:cNvPr>
          <p:cNvSpPr txBox="1"/>
          <p:nvPr/>
        </p:nvSpPr>
        <p:spPr>
          <a:xfrm>
            <a:off x="7148030" y="5072480"/>
            <a:ext cx="3003677" cy="338554"/>
          </a:xfrm>
          <a:prstGeom prst="rect">
            <a:avLst/>
          </a:prstGeom>
          <a:noFill/>
        </p:spPr>
        <p:txBody>
          <a:bodyPr wrap="square">
            <a:spAutoFit/>
          </a:bodyPr>
          <a:lstStyle/>
          <a:p>
            <a:pPr algn="just"/>
            <a:r>
              <a:rPr lang="es-MX" sz="1600" b="1" dirty="0"/>
              <a:t>Apropiación: </a:t>
            </a:r>
            <a:r>
              <a:rPr lang="es-MX" sz="1600" dirty="0"/>
              <a:t> $ 530.210.000</a:t>
            </a:r>
            <a:endParaRPr lang="es-CO" sz="1600" dirty="0"/>
          </a:p>
        </p:txBody>
      </p:sp>
      <p:sp>
        <p:nvSpPr>
          <p:cNvPr id="23" name="CuadroTexto 22">
            <a:extLst>
              <a:ext uri="{FF2B5EF4-FFF2-40B4-BE49-F238E27FC236}">
                <a16:creationId xmlns:a16="http://schemas.microsoft.com/office/drawing/2014/main" id="{DD8558DD-AD86-C30B-0817-88C9C464A365}"/>
              </a:ext>
            </a:extLst>
          </p:cNvPr>
          <p:cNvSpPr txBox="1"/>
          <p:nvPr/>
        </p:nvSpPr>
        <p:spPr>
          <a:xfrm>
            <a:off x="5900838" y="4730749"/>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24" name="CuadroTexto 23">
            <a:extLst>
              <a:ext uri="{FF2B5EF4-FFF2-40B4-BE49-F238E27FC236}">
                <a16:creationId xmlns:a16="http://schemas.microsoft.com/office/drawing/2014/main" id="{D7E1B94B-D374-F182-58F1-5045173E63E0}"/>
              </a:ext>
            </a:extLst>
          </p:cNvPr>
          <p:cNvSpPr txBox="1"/>
          <p:nvPr/>
        </p:nvSpPr>
        <p:spPr>
          <a:xfrm>
            <a:off x="6974473" y="5411034"/>
            <a:ext cx="3414224" cy="338554"/>
          </a:xfrm>
          <a:prstGeom prst="rect">
            <a:avLst/>
          </a:prstGeom>
          <a:noFill/>
        </p:spPr>
        <p:txBody>
          <a:bodyPr wrap="square">
            <a:spAutoFit/>
          </a:bodyPr>
          <a:lstStyle/>
          <a:p>
            <a:pPr algn="just"/>
            <a:r>
              <a:rPr lang="es-MX" sz="1600" b="1" dirty="0"/>
              <a:t>Compromisos: </a:t>
            </a:r>
            <a:r>
              <a:rPr lang="es-MX" sz="1600" dirty="0"/>
              <a:t> $ 285.210.000</a:t>
            </a:r>
            <a:endParaRPr lang="es-CO" sz="1600" dirty="0"/>
          </a:p>
        </p:txBody>
      </p:sp>
      <p:sp>
        <p:nvSpPr>
          <p:cNvPr id="25" name="CuadroTexto 24">
            <a:extLst>
              <a:ext uri="{FF2B5EF4-FFF2-40B4-BE49-F238E27FC236}">
                <a16:creationId xmlns:a16="http://schemas.microsoft.com/office/drawing/2014/main" id="{BDAC07F4-1DF0-A583-B071-0842DFCE48EC}"/>
              </a:ext>
            </a:extLst>
          </p:cNvPr>
          <p:cNvSpPr txBox="1"/>
          <p:nvPr/>
        </p:nvSpPr>
        <p:spPr>
          <a:xfrm>
            <a:off x="7828385" y="5860115"/>
            <a:ext cx="3003677" cy="338554"/>
          </a:xfrm>
          <a:prstGeom prst="rect">
            <a:avLst/>
          </a:prstGeom>
          <a:noFill/>
        </p:spPr>
        <p:txBody>
          <a:bodyPr wrap="square">
            <a:spAutoFit/>
          </a:bodyPr>
          <a:lstStyle/>
          <a:p>
            <a:pPr algn="just"/>
            <a:r>
              <a:rPr lang="es-MX" sz="1600" b="1" dirty="0"/>
              <a:t>Giros: </a:t>
            </a:r>
            <a:r>
              <a:rPr lang="es-MX" sz="1600" dirty="0"/>
              <a:t> $ 145.421.000</a:t>
            </a:r>
            <a:endParaRPr lang="es-CO" sz="1600" dirty="0"/>
          </a:p>
        </p:txBody>
      </p:sp>
      <p:cxnSp>
        <p:nvCxnSpPr>
          <p:cNvPr id="27" name="Conector recto 26">
            <a:extLst>
              <a:ext uri="{FF2B5EF4-FFF2-40B4-BE49-F238E27FC236}">
                <a16:creationId xmlns:a16="http://schemas.microsoft.com/office/drawing/2014/main" id="{973C94DD-921B-B026-339A-D21E4704FD6A}"/>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5" name="Tabla 4">
            <a:extLst>
              <a:ext uri="{FF2B5EF4-FFF2-40B4-BE49-F238E27FC236}">
                <a16:creationId xmlns:a16="http://schemas.microsoft.com/office/drawing/2014/main" id="{9DA5219A-3EF2-5D5F-F614-592966621755}"/>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septiembre)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septiembre – tercer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8" name="Gráfico 7">
            <a:extLst>
              <a:ext uri="{FF2B5EF4-FFF2-40B4-BE49-F238E27FC236}">
                <a16:creationId xmlns:a16="http://schemas.microsoft.com/office/drawing/2014/main" id="{4D9EA220-3606-0935-C225-6F04A89A7B1A}"/>
              </a:ext>
            </a:extLst>
          </p:cNvPr>
          <p:cNvGraphicFramePr>
            <a:graphicFrameLocks/>
          </p:cNvGraphicFramePr>
          <p:nvPr/>
        </p:nvGraphicFramePr>
        <p:xfrm>
          <a:off x="2464062" y="2508284"/>
          <a:ext cx="3094652" cy="21551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Gráfico 25">
            <a:extLst>
              <a:ext uri="{FF2B5EF4-FFF2-40B4-BE49-F238E27FC236}">
                <a16:creationId xmlns:a16="http://schemas.microsoft.com/office/drawing/2014/main" id="{08EAF9C0-F584-FC9B-AD02-23159760A791}"/>
              </a:ext>
            </a:extLst>
          </p:cNvPr>
          <p:cNvGraphicFramePr>
            <a:graphicFrameLocks/>
          </p:cNvGraphicFramePr>
          <p:nvPr/>
        </p:nvGraphicFramePr>
        <p:xfrm>
          <a:off x="8489970" y="2433058"/>
          <a:ext cx="3230488" cy="2219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871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EB00E-B28F-F0DA-5B40-013F03C6D67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36C01441-2E8F-8E0E-58BF-E8EF600430EF}"/>
              </a:ext>
            </a:extLst>
          </p:cNvPr>
          <p:cNvSpPr/>
          <p:nvPr/>
        </p:nvSpPr>
        <p:spPr>
          <a:xfrm>
            <a:off x="599179" y="110948"/>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a:latin typeface="Aptos ExtraBold"/>
              </a:rPr>
              <a:t>P.I. 8126 </a:t>
            </a:r>
            <a:r>
              <a:rPr lang="es-MX" sz="2400" b="1">
                <a:solidFill>
                  <a:schemeClr val="tx1">
                    <a:lumMod val="75000"/>
                    <a:lumOff val="25000"/>
                  </a:schemeClr>
                </a:solidFill>
                <a:latin typeface="Aptos ExtraBold"/>
              </a:rPr>
              <a:t>Fortalecimiento institucional de la UAECOB para un gobierno confiable Bogotá D.C</a:t>
            </a:r>
          </a:p>
        </p:txBody>
      </p:sp>
      <p:sp>
        <p:nvSpPr>
          <p:cNvPr id="3" name="CuadroTexto 14">
            <a:extLst>
              <a:ext uri="{FF2B5EF4-FFF2-40B4-BE49-F238E27FC236}">
                <a16:creationId xmlns:a16="http://schemas.microsoft.com/office/drawing/2014/main" id="{55530D22-8FDD-A8F8-1CB6-5790C070752C}"/>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9AD5765F-E7CA-F629-FD15-3771EFD1CC02}"/>
              </a:ext>
            </a:extLst>
          </p:cNvPr>
          <p:cNvSpPr txBox="1"/>
          <p:nvPr/>
        </p:nvSpPr>
        <p:spPr>
          <a:xfrm>
            <a:off x="613488" y="1175854"/>
            <a:ext cx="5022202" cy="1010982"/>
          </a:xfrm>
          <a:prstGeom prst="rect">
            <a:avLst/>
          </a:prstGeom>
          <a:noFill/>
        </p:spPr>
        <p:txBody>
          <a:bodyPr wrap="square">
            <a:spAutoFit/>
          </a:bodyPr>
          <a:lstStyle/>
          <a:p>
            <a:pPr algn="just"/>
            <a:r>
              <a:rPr lang="es-MX" sz="1600"/>
              <a:t>7-Actualizar e implementar el 100% del Plan Anual de Seguridad y Privacidad de la Información.</a:t>
            </a:r>
          </a:p>
          <a:p>
            <a:pPr algn="just">
              <a:lnSpc>
                <a:spcPct val="200000"/>
              </a:lnSpc>
            </a:pPr>
            <a:r>
              <a:rPr lang="es-CO" sz="1600"/>
              <a:t>Responsable: Tecnologías de la información.</a:t>
            </a:r>
          </a:p>
        </p:txBody>
      </p:sp>
      <p:sp>
        <p:nvSpPr>
          <p:cNvPr id="6" name="CuadroTexto 5">
            <a:extLst>
              <a:ext uri="{FF2B5EF4-FFF2-40B4-BE49-F238E27FC236}">
                <a16:creationId xmlns:a16="http://schemas.microsoft.com/office/drawing/2014/main" id="{638042D8-96E0-700C-855E-D2ABD198C812}"/>
              </a:ext>
            </a:extLst>
          </p:cNvPr>
          <p:cNvSpPr txBox="1"/>
          <p:nvPr/>
        </p:nvSpPr>
        <p:spPr>
          <a:xfrm>
            <a:off x="1027148" y="2851336"/>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7" name="Rectángulo 6">
            <a:extLst>
              <a:ext uri="{FF2B5EF4-FFF2-40B4-BE49-F238E27FC236}">
                <a16:creationId xmlns:a16="http://schemas.microsoft.com/office/drawing/2014/main" id="{2F7CD890-DD34-9569-828F-FEFF47557C54}"/>
              </a:ext>
            </a:extLst>
          </p:cNvPr>
          <p:cNvSpPr/>
          <p:nvPr/>
        </p:nvSpPr>
        <p:spPr>
          <a:xfrm>
            <a:off x="839756" y="294133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8" name="CuadroTexto 7">
            <a:extLst>
              <a:ext uri="{FF2B5EF4-FFF2-40B4-BE49-F238E27FC236}">
                <a16:creationId xmlns:a16="http://schemas.microsoft.com/office/drawing/2014/main" id="{B9BEE51D-6801-99D0-76B8-0E394F20CCEB}"/>
              </a:ext>
            </a:extLst>
          </p:cNvPr>
          <p:cNvSpPr txBox="1"/>
          <p:nvPr/>
        </p:nvSpPr>
        <p:spPr>
          <a:xfrm>
            <a:off x="1027148" y="3504479"/>
            <a:ext cx="1660070" cy="584775"/>
          </a:xfrm>
          <a:prstGeom prst="rect">
            <a:avLst/>
          </a:prstGeom>
          <a:noFill/>
        </p:spPr>
        <p:txBody>
          <a:bodyPr wrap="square">
            <a:spAutoFit/>
          </a:bodyPr>
          <a:lstStyle/>
          <a:p>
            <a:pPr algn="just"/>
            <a:r>
              <a:rPr lang="es-MX" sz="1600" b="1" dirty="0"/>
              <a:t>Avance:</a:t>
            </a:r>
          </a:p>
          <a:p>
            <a:pPr algn="just"/>
            <a:r>
              <a:rPr lang="es-MX" sz="1600" dirty="0"/>
              <a:t>88,4% </a:t>
            </a:r>
            <a:endParaRPr lang="es-CO" sz="1600" dirty="0"/>
          </a:p>
        </p:txBody>
      </p:sp>
      <p:sp>
        <p:nvSpPr>
          <p:cNvPr id="9" name="Rectángulo 8">
            <a:extLst>
              <a:ext uri="{FF2B5EF4-FFF2-40B4-BE49-F238E27FC236}">
                <a16:creationId xmlns:a16="http://schemas.microsoft.com/office/drawing/2014/main" id="{9C33D27A-9E65-42AC-0201-C300A431027A}"/>
              </a:ext>
            </a:extLst>
          </p:cNvPr>
          <p:cNvSpPr/>
          <p:nvPr/>
        </p:nvSpPr>
        <p:spPr>
          <a:xfrm>
            <a:off x="839756" y="3594475"/>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0" name="CuadroTexto 9">
            <a:extLst>
              <a:ext uri="{FF2B5EF4-FFF2-40B4-BE49-F238E27FC236}">
                <a16:creationId xmlns:a16="http://schemas.microsoft.com/office/drawing/2014/main" id="{B7EEC3B8-C3C6-2DC2-08CF-6FAF2EBF3E94}"/>
              </a:ext>
            </a:extLst>
          </p:cNvPr>
          <p:cNvSpPr txBox="1"/>
          <p:nvPr/>
        </p:nvSpPr>
        <p:spPr>
          <a:xfrm>
            <a:off x="563727" y="2434957"/>
            <a:ext cx="1712943" cy="338554"/>
          </a:xfrm>
          <a:prstGeom prst="rect">
            <a:avLst/>
          </a:prstGeom>
          <a:noFill/>
        </p:spPr>
        <p:txBody>
          <a:bodyPr wrap="square">
            <a:spAutoFit/>
          </a:bodyPr>
          <a:lstStyle/>
          <a:p>
            <a:pPr algn="just"/>
            <a:r>
              <a:rPr lang="es-MX" sz="1600" b="1" dirty="0"/>
              <a:t>Meta 2025:</a:t>
            </a:r>
            <a:endParaRPr lang="es-CO" sz="1600" dirty="0"/>
          </a:p>
        </p:txBody>
      </p:sp>
      <p:sp>
        <p:nvSpPr>
          <p:cNvPr id="11" name="CuadroTexto 10">
            <a:extLst>
              <a:ext uri="{FF2B5EF4-FFF2-40B4-BE49-F238E27FC236}">
                <a16:creationId xmlns:a16="http://schemas.microsoft.com/office/drawing/2014/main" id="{B4600DE9-0514-2552-8085-449B2672ED7C}"/>
              </a:ext>
            </a:extLst>
          </p:cNvPr>
          <p:cNvSpPr txBox="1"/>
          <p:nvPr/>
        </p:nvSpPr>
        <p:spPr>
          <a:xfrm>
            <a:off x="1578046" y="4930759"/>
            <a:ext cx="3003677" cy="338554"/>
          </a:xfrm>
          <a:prstGeom prst="rect">
            <a:avLst/>
          </a:prstGeom>
          <a:noFill/>
        </p:spPr>
        <p:txBody>
          <a:bodyPr wrap="square">
            <a:spAutoFit/>
          </a:bodyPr>
          <a:lstStyle/>
          <a:p>
            <a:pPr algn="just"/>
            <a:r>
              <a:rPr lang="es-MX" sz="1600" b="1" dirty="0"/>
              <a:t>Apropiación: </a:t>
            </a:r>
            <a:r>
              <a:rPr lang="es-MX" sz="1600" dirty="0"/>
              <a:t> $ 343.412.202</a:t>
            </a:r>
            <a:endParaRPr lang="es-CO" sz="1600" dirty="0"/>
          </a:p>
        </p:txBody>
      </p:sp>
      <p:sp>
        <p:nvSpPr>
          <p:cNvPr id="12" name="CuadroTexto 11">
            <a:extLst>
              <a:ext uri="{FF2B5EF4-FFF2-40B4-BE49-F238E27FC236}">
                <a16:creationId xmlns:a16="http://schemas.microsoft.com/office/drawing/2014/main" id="{37B7977F-8BB0-829F-825C-58BE8B4E9570}"/>
              </a:ext>
            </a:extLst>
          </p:cNvPr>
          <p:cNvSpPr txBox="1"/>
          <p:nvPr/>
        </p:nvSpPr>
        <p:spPr>
          <a:xfrm>
            <a:off x="311800" y="4553003"/>
            <a:ext cx="2487383" cy="400110"/>
          </a:xfrm>
          <a:prstGeom prst="rect">
            <a:avLst/>
          </a:prstGeom>
          <a:noFill/>
        </p:spPr>
        <p:txBody>
          <a:bodyPr wrap="square">
            <a:spAutoFit/>
          </a:bodyPr>
          <a:lstStyle/>
          <a:p>
            <a:pPr algn="just"/>
            <a:r>
              <a:rPr lang="es-MX" sz="2000" b="1" dirty="0"/>
              <a:t>Presupuesto 2025:</a:t>
            </a:r>
            <a:endParaRPr lang="es-CO" sz="2000" dirty="0"/>
          </a:p>
        </p:txBody>
      </p:sp>
      <p:sp>
        <p:nvSpPr>
          <p:cNvPr id="13" name="CuadroTexto 12">
            <a:extLst>
              <a:ext uri="{FF2B5EF4-FFF2-40B4-BE49-F238E27FC236}">
                <a16:creationId xmlns:a16="http://schemas.microsoft.com/office/drawing/2014/main" id="{FF993D2E-498C-1322-C41A-D740A2B8A6F6}"/>
              </a:ext>
            </a:extLst>
          </p:cNvPr>
          <p:cNvSpPr txBox="1"/>
          <p:nvPr/>
        </p:nvSpPr>
        <p:spPr>
          <a:xfrm>
            <a:off x="1335057" y="5342607"/>
            <a:ext cx="3414224" cy="338554"/>
          </a:xfrm>
          <a:prstGeom prst="rect">
            <a:avLst/>
          </a:prstGeom>
          <a:noFill/>
        </p:spPr>
        <p:txBody>
          <a:bodyPr wrap="square">
            <a:spAutoFit/>
          </a:bodyPr>
          <a:lstStyle/>
          <a:p>
            <a:pPr algn="just"/>
            <a:r>
              <a:rPr lang="es-MX" sz="1600" b="1" dirty="0"/>
              <a:t>Compromisos: </a:t>
            </a:r>
            <a:r>
              <a:rPr lang="es-MX" sz="1600" dirty="0"/>
              <a:t> $ 333.642.630</a:t>
            </a:r>
            <a:endParaRPr lang="es-CO" sz="1600" dirty="0"/>
          </a:p>
        </p:txBody>
      </p:sp>
      <p:sp>
        <p:nvSpPr>
          <p:cNvPr id="14" name="CuadroTexto 13">
            <a:extLst>
              <a:ext uri="{FF2B5EF4-FFF2-40B4-BE49-F238E27FC236}">
                <a16:creationId xmlns:a16="http://schemas.microsoft.com/office/drawing/2014/main" id="{A536433B-A8A5-E739-8AC3-E4EEE18E2451}"/>
              </a:ext>
            </a:extLst>
          </p:cNvPr>
          <p:cNvSpPr txBox="1"/>
          <p:nvPr/>
        </p:nvSpPr>
        <p:spPr>
          <a:xfrm>
            <a:off x="2258788" y="5715832"/>
            <a:ext cx="3003677" cy="338554"/>
          </a:xfrm>
          <a:prstGeom prst="rect">
            <a:avLst/>
          </a:prstGeom>
          <a:noFill/>
        </p:spPr>
        <p:txBody>
          <a:bodyPr wrap="square">
            <a:spAutoFit/>
          </a:bodyPr>
          <a:lstStyle/>
          <a:p>
            <a:pPr algn="just"/>
            <a:r>
              <a:rPr lang="es-MX" sz="1600" b="1" dirty="0"/>
              <a:t>Giros: </a:t>
            </a:r>
            <a:r>
              <a:rPr lang="es-MX" sz="1600" dirty="0"/>
              <a:t> $ 273.992.630</a:t>
            </a:r>
            <a:endParaRPr lang="es-CO" sz="1600" dirty="0"/>
          </a:p>
        </p:txBody>
      </p:sp>
      <p:sp>
        <p:nvSpPr>
          <p:cNvPr id="15" name="CuadroTexto 14">
            <a:extLst>
              <a:ext uri="{FF2B5EF4-FFF2-40B4-BE49-F238E27FC236}">
                <a16:creationId xmlns:a16="http://schemas.microsoft.com/office/drawing/2014/main" id="{3268A9C9-7661-0273-42DF-F651DC60072A}"/>
              </a:ext>
            </a:extLst>
          </p:cNvPr>
          <p:cNvSpPr txBox="1"/>
          <p:nvPr/>
        </p:nvSpPr>
        <p:spPr>
          <a:xfrm>
            <a:off x="6006582" y="1175854"/>
            <a:ext cx="5367433" cy="1010982"/>
          </a:xfrm>
          <a:prstGeom prst="rect">
            <a:avLst/>
          </a:prstGeom>
          <a:noFill/>
        </p:spPr>
        <p:txBody>
          <a:bodyPr wrap="square">
            <a:spAutoFit/>
          </a:bodyPr>
          <a:lstStyle/>
          <a:p>
            <a:pPr algn="just"/>
            <a:r>
              <a:rPr lang="es-MX" sz="1600"/>
              <a:t>8-Implementar el 100% del programa de mantenimiento a las sedes de Bomberos de Bogotá.</a:t>
            </a:r>
          </a:p>
          <a:p>
            <a:pPr algn="just">
              <a:lnSpc>
                <a:spcPct val="200000"/>
              </a:lnSpc>
            </a:pPr>
            <a:r>
              <a:rPr lang="es-CO" sz="1600"/>
              <a:t>Responsable: Subdirección Corporativa.</a:t>
            </a:r>
          </a:p>
        </p:txBody>
      </p:sp>
      <p:sp>
        <p:nvSpPr>
          <p:cNvPr id="17" name="CuadroTexto 16">
            <a:extLst>
              <a:ext uri="{FF2B5EF4-FFF2-40B4-BE49-F238E27FC236}">
                <a16:creationId xmlns:a16="http://schemas.microsoft.com/office/drawing/2014/main" id="{D10D74DC-2F34-FB78-2838-24A28252F233}"/>
              </a:ext>
            </a:extLst>
          </p:cNvPr>
          <p:cNvSpPr txBox="1"/>
          <p:nvPr/>
        </p:nvSpPr>
        <p:spPr>
          <a:xfrm>
            <a:off x="6578863" y="2879327"/>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18" name="Rectángulo 17">
            <a:extLst>
              <a:ext uri="{FF2B5EF4-FFF2-40B4-BE49-F238E27FC236}">
                <a16:creationId xmlns:a16="http://schemas.microsoft.com/office/drawing/2014/main" id="{49CD68CA-CB14-0A8A-F8DA-1FF54554E1EC}"/>
              </a:ext>
            </a:extLst>
          </p:cNvPr>
          <p:cNvSpPr/>
          <p:nvPr/>
        </p:nvSpPr>
        <p:spPr>
          <a:xfrm>
            <a:off x="6391471" y="296932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0" name="CuadroTexto 19">
            <a:extLst>
              <a:ext uri="{FF2B5EF4-FFF2-40B4-BE49-F238E27FC236}">
                <a16:creationId xmlns:a16="http://schemas.microsoft.com/office/drawing/2014/main" id="{5787BB5A-6695-7C7B-9A01-CC11D7114EDD}"/>
              </a:ext>
            </a:extLst>
          </p:cNvPr>
          <p:cNvSpPr txBox="1"/>
          <p:nvPr/>
        </p:nvSpPr>
        <p:spPr>
          <a:xfrm>
            <a:off x="6578863" y="3532470"/>
            <a:ext cx="1660070" cy="584775"/>
          </a:xfrm>
          <a:prstGeom prst="rect">
            <a:avLst/>
          </a:prstGeom>
          <a:noFill/>
        </p:spPr>
        <p:txBody>
          <a:bodyPr wrap="square">
            <a:spAutoFit/>
          </a:bodyPr>
          <a:lstStyle/>
          <a:p>
            <a:pPr algn="just"/>
            <a:r>
              <a:rPr lang="es-MX" sz="1600" b="1" dirty="0"/>
              <a:t>Avance:</a:t>
            </a:r>
          </a:p>
          <a:p>
            <a:pPr algn="just"/>
            <a:r>
              <a:rPr lang="es-MX" sz="1600" dirty="0"/>
              <a:t>50,8% </a:t>
            </a:r>
            <a:endParaRPr lang="es-CO" sz="1600" dirty="0"/>
          </a:p>
        </p:txBody>
      </p:sp>
      <p:sp>
        <p:nvSpPr>
          <p:cNvPr id="21" name="Rectángulo 20">
            <a:extLst>
              <a:ext uri="{FF2B5EF4-FFF2-40B4-BE49-F238E27FC236}">
                <a16:creationId xmlns:a16="http://schemas.microsoft.com/office/drawing/2014/main" id="{79E8FC43-1E53-7AE1-B86B-93EDD0C5A352}"/>
              </a:ext>
            </a:extLst>
          </p:cNvPr>
          <p:cNvSpPr/>
          <p:nvPr/>
        </p:nvSpPr>
        <p:spPr>
          <a:xfrm>
            <a:off x="6391471" y="362246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2" name="CuadroTexto 21">
            <a:extLst>
              <a:ext uri="{FF2B5EF4-FFF2-40B4-BE49-F238E27FC236}">
                <a16:creationId xmlns:a16="http://schemas.microsoft.com/office/drawing/2014/main" id="{46EB8290-F39A-8BA7-0CA1-380BF38F8DB8}"/>
              </a:ext>
            </a:extLst>
          </p:cNvPr>
          <p:cNvSpPr txBox="1"/>
          <p:nvPr/>
        </p:nvSpPr>
        <p:spPr>
          <a:xfrm>
            <a:off x="6115442" y="2462948"/>
            <a:ext cx="1712943" cy="338554"/>
          </a:xfrm>
          <a:prstGeom prst="rect">
            <a:avLst/>
          </a:prstGeom>
          <a:noFill/>
        </p:spPr>
        <p:txBody>
          <a:bodyPr wrap="square">
            <a:spAutoFit/>
          </a:bodyPr>
          <a:lstStyle/>
          <a:p>
            <a:pPr algn="just"/>
            <a:r>
              <a:rPr lang="es-MX" sz="1600" b="1" dirty="0"/>
              <a:t>Meta 2025:</a:t>
            </a:r>
            <a:endParaRPr lang="es-CO" sz="1600" dirty="0"/>
          </a:p>
        </p:txBody>
      </p:sp>
      <p:sp>
        <p:nvSpPr>
          <p:cNvPr id="23" name="CuadroTexto 22">
            <a:extLst>
              <a:ext uri="{FF2B5EF4-FFF2-40B4-BE49-F238E27FC236}">
                <a16:creationId xmlns:a16="http://schemas.microsoft.com/office/drawing/2014/main" id="{8FB263D5-AC32-C10E-34E1-B13D26799475}"/>
              </a:ext>
            </a:extLst>
          </p:cNvPr>
          <p:cNvSpPr txBox="1"/>
          <p:nvPr/>
        </p:nvSpPr>
        <p:spPr>
          <a:xfrm>
            <a:off x="7110707" y="4969382"/>
            <a:ext cx="3395562" cy="338554"/>
          </a:xfrm>
          <a:prstGeom prst="rect">
            <a:avLst/>
          </a:prstGeom>
          <a:noFill/>
        </p:spPr>
        <p:txBody>
          <a:bodyPr wrap="square">
            <a:spAutoFit/>
          </a:bodyPr>
          <a:lstStyle/>
          <a:p>
            <a:pPr algn="just"/>
            <a:r>
              <a:rPr lang="es-MX" sz="1600" b="1" dirty="0"/>
              <a:t>Apropiación: </a:t>
            </a:r>
            <a:r>
              <a:rPr lang="es-MX" sz="1600" dirty="0"/>
              <a:t> $ 4.320.351.493</a:t>
            </a:r>
            <a:endParaRPr lang="es-CO" sz="1600" dirty="0"/>
          </a:p>
        </p:txBody>
      </p:sp>
      <p:sp>
        <p:nvSpPr>
          <p:cNvPr id="24" name="CuadroTexto 23">
            <a:extLst>
              <a:ext uri="{FF2B5EF4-FFF2-40B4-BE49-F238E27FC236}">
                <a16:creationId xmlns:a16="http://schemas.microsoft.com/office/drawing/2014/main" id="{3B1BAE9B-13DC-CD1B-5C4C-FA3B6456975B}"/>
              </a:ext>
            </a:extLst>
          </p:cNvPr>
          <p:cNvSpPr txBox="1"/>
          <p:nvPr/>
        </p:nvSpPr>
        <p:spPr>
          <a:xfrm>
            <a:off x="5863515" y="4553003"/>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25" name="CuadroTexto 24">
            <a:extLst>
              <a:ext uri="{FF2B5EF4-FFF2-40B4-BE49-F238E27FC236}">
                <a16:creationId xmlns:a16="http://schemas.microsoft.com/office/drawing/2014/main" id="{4DA15FCE-C36B-81EF-F0B9-97D2BF052592}"/>
              </a:ext>
            </a:extLst>
          </p:cNvPr>
          <p:cNvSpPr txBox="1"/>
          <p:nvPr/>
        </p:nvSpPr>
        <p:spPr>
          <a:xfrm>
            <a:off x="6886772" y="5342607"/>
            <a:ext cx="3414224" cy="338554"/>
          </a:xfrm>
          <a:prstGeom prst="rect">
            <a:avLst/>
          </a:prstGeom>
          <a:noFill/>
        </p:spPr>
        <p:txBody>
          <a:bodyPr wrap="square">
            <a:spAutoFit/>
          </a:bodyPr>
          <a:lstStyle/>
          <a:p>
            <a:pPr algn="just"/>
            <a:r>
              <a:rPr lang="es-MX" sz="1600" b="1" dirty="0"/>
              <a:t>Compromisos: </a:t>
            </a:r>
            <a:r>
              <a:rPr lang="es-MX" sz="1600" dirty="0"/>
              <a:t> $ 3.269.723.573</a:t>
            </a:r>
            <a:endParaRPr lang="es-CO" sz="1600" dirty="0"/>
          </a:p>
        </p:txBody>
      </p:sp>
      <p:sp>
        <p:nvSpPr>
          <p:cNvPr id="26" name="CuadroTexto 25">
            <a:extLst>
              <a:ext uri="{FF2B5EF4-FFF2-40B4-BE49-F238E27FC236}">
                <a16:creationId xmlns:a16="http://schemas.microsoft.com/office/drawing/2014/main" id="{8847BC67-103B-C288-FC56-6BDB55068F49}"/>
              </a:ext>
            </a:extLst>
          </p:cNvPr>
          <p:cNvSpPr txBox="1"/>
          <p:nvPr/>
        </p:nvSpPr>
        <p:spPr>
          <a:xfrm>
            <a:off x="7810503" y="5715832"/>
            <a:ext cx="3003677" cy="338554"/>
          </a:xfrm>
          <a:prstGeom prst="rect">
            <a:avLst/>
          </a:prstGeom>
          <a:noFill/>
        </p:spPr>
        <p:txBody>
          <a:bodyPr wrap="square">
            <a:spAutoFit/>
          </a:bodyPr>
          <a:lstStyle/>
          <a:p>
            <a:pPr algn="just"/>
            <a:r>
              <a:rPr lang="es-MX" sz="1600" b="1" dirty="0"/>
              <a:t>Giros: </a:t>
            </a:r>
            <a:r>
              <a:rPr lang="es-MX" sz="1600" dirty="0"/>
              <a:t> $ 1.562.349.231</a:t>
            </a:r>
            <a:endParaRPr lang="es-CO" sz="1600" dirty="0"/>
          </a:p>
        </p:txBody>
      </p:sp>
      <p:cxnSp>
        <p:nvCxnSpPr>
          <p:cNvPr id="27" name="Conector recto 26">
            <a:extLst>
              <a:ext uri="{FF2B5EF4-FFF2-40B4-BE49-F238E27FC236}">
                <a16:creationId xmlns:a16="http://schemas.microsoft.com/office/drawing/2014/main" id="{E32EF37E-A5A6-8184-3F96-DE127A5F43BC}"/>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5" name="Tabla 4">
            <a:extLst>
              <a:ext uri="{FF2B5EF4-FFF2-40B4-BE49-F238E27FC236}">
                <a16:creationId xmlns:a16="http://schemas.microsoft.com/office/drawing/2014/main" id="{11EF03FC-90CF-F6FB-D63F-CAE0206EF6F5}"/>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septiembre)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septiembre – tercer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19" name="Gráfico 18">
            <a:extLst>
              <a:ext uri="{FF2B5EF4-FFF2-40B4-BE49-F238E27FC236}">
                <a16:creationId xmlns:a16="http://schemas.microsoft.com/office/drawing/2014/main" id="{C57744F0-AA5F-BB81-C25B-911DD2E809AD}"/>
              </a:ext>
            </a:extLst>
          </p:cNvPr>
          <p:cNvGraphicFramePr>
            <a:graphicFrameLocks/>
          </p:cNvGraphicFramePr>
          <p:nvPr/>
        </p:nvGraphicFramePr>
        <p:xfrm>
          <a:off x="8219675" y="2273583"/>
          <a:ext cx="3076772" cy="2205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Gráfico 29">
            <a:extLst>
              <a:ext uri="{FF2B5EF4-FFF2-40B4-BE49-F238E27FC236}">
                <a16:creationId xmlns:a16="http://schemas.microsoft.com/office/drawing/2014/main" id="{666DB7C1-1F6B-1CE2-18BF-9FD632F8BF17}"/>
              </a:ext>
            </a:extLst>
          </p:cNvPr>
          <p:cNvGraphicFramePr>
            <a:graphicFrameLocks/>
          </p:cNvGraphicFramePr>
          <p:nvPr/>
        </p:nvGraphicFramePr>
        <p:xfrm>
          <a:off x="2528376" y="2373687"/>
          <a:ext cx="3147344" cy="2102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621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330F0-197C-F680-5081-E4B729396EB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82A3BAC-FEB9-1281-33DA-43EA101CFF89}"/>
              </a:ext>
            </a:extLst>
          </p:cNvPr>
          <p:cNvSpPr/>
          <p:nvPr/>
        </p:nvSpPr>
        <p:spPr>
          <a:xfrm>
            <a:off x="563727" y="78640"/>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2400" b="1" dirty="0">
                <a:latin typeface="Aptos ExtraBold"/>
              </a:rPr>
              <a:t>P.I. 8126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Fortalecimiento institucional de la UAECOB para un gobierno confiable Bogotá D.C</a:t>
            </a:r>
          </a:p>
        </p:txBody>
      </p:sp>
      <p:sp>
        <p:nvSpPr>
          <p:cNvPr id="3" name="CuadroTexto 14">
            <a:extLst>
              <a:ext uri="{FF2B5EF4-FFF2-40B4-BE49-F238E27FC236}">
                <a16:creationId xmlns:a16="http://schemas.microsoft.com/office/drawing/2014/main" id="{2B7B1DAD-407E-695F-0BFF-A36756C364B9}"/>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80721D6C-F9FD-0B06-46D1-64D3AF9F3CA4}"/>
              </a:ext>
            </a:extLst>
          </p:cNvPr>
          <p:cNvSpPr txBox="1"/>
          <p:nvPr/>
        </p:nvSpPr>
        <p:spPr>
          <a:xfrm>
            <a:off x="613488" y="1119868"/>
            <a:ext cx="5022202"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9-Fortalecer el 100% de la gestión administrativa de las áreas de apoyo al cumplimiento de la misionalidad de la UAECOB.</a:t>
            </a:r>
          </a:p>
          <a:p>
            <a:pPr algn="just">
              <a:lnSpc>
                <a:spcPct val="200000"/>
              </a:lnSpc>
              <a:defRPr/>
            </a:pPr>
            <a:r>
              <a:rPr lang="es-CO" sz="1600" dirty="0"/>
              <a:t>Responsables: Despacho y otras áreas.</a:t>
            </a:r>
          </a:p>
        </p:txBody>
      </p:sp>
      <p:sp>
        <p:nvSpPr>
          <p:cNvPr id="6" name="CuadroTexto 5">
            <a:extLst>
              <a:ext uri="{FF2B5EF4-FFF2-40B4-BE49-F238E27FC236}">
                <a16:creationId xmlns:a16="http://schemas.microsoft.com/office/drawing/2014/main" id="{B0091C6C-6BA8-9643-B4DD-CD1EE1A58149}"/>
              </a:ext>
            </a:extLst>
          </p:cNvPr>
          <p:cNvSpPr txBox="1"/>
          <p:nvPr/>
        </p:nvSpPr>
        <p:spPr>
          <a:xfrm>
            <a:off x="1027148" y="297551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7" name="Rectángulo 6">
            <a:extLst>
              <a:ext uri="{FF2B5EF4-FFF2-40B4-BE49-F238E27FC236}">
                <a16:creationId xmlns:a16="http://schemas.microsoft.com/office/drawing/2014/main" id="{C5F49590-03B7-C839-A60F-B37E065B2065}"/>
              </a:ext>
            </a:extLst>
          </p:cNvPr>
          <p:cNvSpPr/>
          <p:nvPr/>
        </p:nvSpPr>
        <p:spPr>
          <a:xfrm>
            <a:off x="839756" y="306551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C2F72136-14AF-7923-DE6D-289A6B640982}"/>
              </a:ext>
            </a:extLst>
          </p:cNvPr>
          <p:cNvSpPr txBox="1"/>
          <p:nvPr/>
        </p:nvSpPr>
        <p:spPr>
          <a:xfrm>
            <a:off x="1027148" y="362865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75%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Rectángulo 9">
            <a:extLst>
              <a:ext uri="{FF2B5EF4-FFF2-40B4-BE49-F238E27FC236}">
                <a16:creationId xmlns:a16="http://schemas.microsoft.com/office/drawing/2014/main" id="{C94FB098-6ABF-C3B9-45D0-46514EA1CEC0}"/>
              </a:ext>
            </a:extLst>
          </p:cNvPr>
          <p:cNvSpPr/>
          <p:nvPr/>
        </p:nvSpPr>
        <p:spPr>
          <a:xfrm>
            <a:off x="839756" y="371865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C1ED9BDE-B78D-4B24-4BBE-14973C7B288C}"/>
              </a:ext>
            </a:extLst>
          </p:cNvPr>
          <p:cNvSpPr txBox="1"/>
          <p:nvPr/>
        </p:nvSpPr>
        <p:spPr>
          <a:xfrm>
            <a:off x="563727" y="255913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429826C2-9576-A723-0327-06CB56D304E5}"/>
              </a:ext>
            </a:extLst>
          </p:cNvPr>
          <p:cNvSpPr txBox="1"/>
          <p:nvPr/>
        </p:nvSpPr>
        <p:spPr>
          <a:xfrm>
            <a:off x="1558992" y="5093561"/>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$ 8.866.862.325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F1BED02F-30C0-1B7B-50DD-53332A83AA03}"/>
              </a:ext>
            </a:extLst>
          </p:cNvPr>
          <p:cNvSpPr txBox="1"/>
          <p:nvPr/>
        </p:nvSpPr>
        <p:spPr>
          <a:xfrm>
            <a:off x="311800" y="4677182"/>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9B1D97F8-8A9B-E8C5-A752-3EBA95E08BF9}"/>
              </a:ext>
            </a:extLst>
          </p:cNvPr>
          <p:cNvSpPr txBox="1"/>
          <p:nvPr/>
        </p:nvSpPr>
        <p:spPr>
          <a:xfrm>
            <a:off x="1335057" y="54667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latin typeface="Aptos" panose="020B0004020202020204"/>
              </a:rPr>
              <a:t>6.956.739.524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2D03836-77A9-BA11-7AC9-7FDDD161D585}"/>
              </a:ext>
            </a:extLst>
          </p:cNvPr>
          <p:cNvSpPr txBox="1"/>
          <p:nvPr/>
        </p:nvSpPr>
        <p:spPr>
          <a:xfrm>
            <a:off x="2258788" y="5768991"/>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$ 4.280.376.704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DEF8EABF-9942-5AA1-1D10-2EDEE29675C8}"/>
              </a:ext>
            </a:extLst>
          </p:cNvPr>
          <p:cNvSpPr txBox="1"/>
          <p:nvPr/>
        </p:nvSpPr>
        <p:spPr>
          <a:xfrm>
            <a:off x="5970427" y="880651"/>
            <a:ext cx="5283459"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10-Formular e Implementar una estrategia de comunicaciones en lo relacionado con la divulgación de estrategias, programas, proyectos y servicios a los grupos de interés, de la UAECOB.</a:t>
            </a:r>
          </a:p>
          <a:p>
            <a:pPr algn="just">
              <a:lnSpc>
                <a:spcPct val="200000"/>
              </a:lnSpc>
              <a:defRPr/>
            </a:pPr>
            <a:r>
              <a:rPr lang="es-CO" sz="1600" dirty="0"/>
              <a:t>Responsable: Despacho – comunicaciones.</a:t>
            </a:r>
          </a:p>
        </p:txBody>
      </p:sp>
      <p:sp>
        <p:nvSpPr>
          <p:cNvPr id="17" name="CuadroTexto 16">
            <a:extLst>
              <a:ext uri="{FF2B5EF4-FFF2-40B4-BE49-F238E27FC236}">
                <a16:creationId xmlns:a16="http://schemas.microsoft.com/office/drawing/2014/main" id="{49BCA1A7-6877-EFC5-7AA2-A0449645CB5F}"/>
              </a:ext>
            </a:extLst>
          </p:cNvPr>
          <p:cNvSpPr txBox="1"/>
          <p:nvPr/>
        </p:nvSpPr>
        <p:spPr>
          <a:xfrm>
            <a:off x="6578863" y="3180786"/>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8" name="Rectángulo 17">
            <a:extLst>
              <a:ext uri="{FF2B5EF4-FFF2-40B4-BE49-F238E27FC236}">
                <a16:creationId xmlns:a16="http://schemas.microsoft.com/office/drawing/2014/main" id="{3624F218-2AB6-9AC0-FA8D-7D6936F92FE5}"/>
              </a:ext>
            </a:extLst>
          </p:cNvPr>
          <p:cNvSpPr/>
          <p:nvPr/>
        </p:nvSpPr>
        <p:spPr>
          <a:xfrm>
            <a:off x="6391471" y="327078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9" name="CuadroTexto 18">
            <a:extLst>
              <a:ext uri="{FF2B5EF4-FFF2-40B4-BE49-F238E27FC236}">
                <a16:creationId xmlns:a16="http://schemas.microsoft.com/office/drawing/2014/main" id="{12262E0E-B2DA-C7DD-0D98-98C0BF51547B}"/>
              </a:ext>
            </a:extLst>
          </p:cNvPr>
          <p:cNvSpPr txBox="1"/>
          <p:nvPr/>
        </p:nvSpPr>
        <p:spPr>
          <a:xfrm>
            <a:off x="6578863" y="383392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CO" sz="1600" dirty="0">
                <a:solidFill>
                  <a:prstClr val="black"/>
                </a:solidFill>
                <a:latin typeface="Aptos" panose="020B0004020202020204"/>
              </a:rPr>
              <a:t>0,8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0" name="Rectángulo 19">
            <a:extLst>
              <a:ext uri="{FF2B5EF4-FFF2-40B4-BE49-F238E27FC236}">
                <a16:creationId xmlns:a16="http://schemas.microsoft.com/office/drawing/2014/main" id="{20D78664-6BB9-AA24-1067-C3FEFC1CEB1F}"/>
              </a:ext>
            </a:extLst>
          </p:cNvPr>
          <p:cNvSpPr/>
          <p:nvPr/>
        </p:nvSpPr>
        <p:spPr>
          <a:xfrm>
            <a:off x="6391471" y="3923925"/>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8CFE9F8D-F091-0F71-4E84-4B4C7672F0CC}"/>
              </a:ext>
            </a:extLst>
          </p:cNvPr>
          <p:cNvSpPr txBox="1"/>
          <p:nvPr/>
        </p:nvSpPr>
        <p:spPr>
          <a:xfrm>
            <a:off x="6115442" y="2764407"/>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08DBDD0-6BF4-A110-3B20-A2DF06447718}"/>
              </a:ext>
            </a:extLst>
          </p:cNvPr>
          <p:cNvSpPr txBox="1"/>
          <p:nvPr/>
        </p:nvSpPr>
        <p:spPr>
          <a:xfrm>
            <a:off x="7232005" y="5149545"/>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 166.880.000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F57CB0E2-4222-CFB0-72FF-8D28A34A21CB}"/>
              </a:ext>
            </a:extLst>
          </p:cNvPr>
          <p:cNvSpPr txBox="1"/>
          <p:nvPr/>
        </p:nvSpPr>
        <p:spPr>
          <a:xfrm>
            <a:off x="5984813" y="490111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C1D99342-BA7B-70B6-5C48-CCCABC1CDE3C}"/>
              </a:ext>
            </a:extLst>
          </p:cNvPr>
          <p:cNvSpPr txBox="1"/>
          <p:nvPr/>
        </p:nvSpPr>
        <p:spPr>
          <a:xfrm>
            <a:off x="7008070" y="5522770"/>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1.095.200.000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5" name="CuadroTexto 24">
            <a:extLst>
              <a:ext uri="{FF2B5EF4-FFF2-40B4-BE49-F238E27FC236}">
                <a16:creationId xmlns:a16="http://schemas.microsoft.com/office/drawing/2014/main" id="{5A46EFF8-4FF4-DDF7-EAEF-9ED4951A90EC}"/>
              </a:ext>
            </a:extLst>
          </p:cNvPr>
          <p:cNvSpPr txBox="1"/>
          <p:nvPr/>
        </p:nvSpPr>
        <p:spPr>
          <a:xfrm>
            <a:off x="7931801" y="5895995"/>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rPr>
              <a:t>628.999.998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ACC10F97-01B1-D680-2F02-F7D33A5D6F55}"/>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5" name="Tabla 4">
            <a:extLst>
              <a:ext uri="{FF2B5EF4-FFF2-40B4-BE49-F238E27FC236}">
                <a16:creationId xmlns:a16="http://schemas.microsoft.com/office/drawing/2014/main" id="{0425A4ED-5FB9-738D-967A-C173D3238576}"/>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septiembre)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septiembre – tercer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28" name="Gráfico 27">
            <a:extLst>
              <a:ext uri="{FF2B5EF4-FFF2-40B4-BE49-F238E27FC236}">
                <a16:creationId xmlns:a16="http://schemas.microsoft.com/office/drawing/2014/main" id="{DABFF240-E47F-9351-A0E9-ED78DE8101F2}"/>
              </a:ext>
            </a:extLst>
          </p:cNvPr>
          <p:cNvGraphicFramePr>
            <a:graphicFrameLocks/>
          </p:cNvGraphicFramePr>
          <p:nvPr/>
        </p:nvGraphicFramePr>
        <p:xfrm>
          <a:off x="2370367" y="2411743"/>
          <a:ext cx="3311587" cy="2275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áfico 28">
            <a:extLst>
              <a:ext uri="{FF2B5EF4-FFF2-40B4-BE49-F238E27FC236}">
                <a16:creationId xmlns:a16="http://schemas.microsoft.com/office/drawing/2014/main" id="{CF06F84D-A81D-2D33-7D2C-DA91F4262C12}"/>
              </a:ext>
            </a:extLst>
          </p:cNvPr>
          <p:cNvGraphicFramePr>
            <a:graphicFrameLocks/>
          </p:cNvGraphicFramePr>
          <p:nvPr/>
        </p:nvGraphicFramePr>
        <p:xfrm>
          <a:off x="8472196" y="2501166"/>
          <a:ext cx="3184068" cy="22088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0029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57B5C-CBE8-DBD7-16D3-EA8AD26D31F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1AC1D18-3C79-F47C-D5E5-ED67088B5770}"/>
              </a:ext>
            </a:extLst>
          </p:cNvPr>
          <p:cNvSpPr txBox="1"/>
          <p:nvPr/>
        </p:nvSpPr>
        <p:spPr>
          <a:xfrm>
            <a:off x="1421299" y="2177234"/>
            <a:ext cx="974201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D32D37"/>
                </a:solidFill>
                <a:effectLst/>
                <a:uLnTx/>
                <a:uFillTx/>
                <a:latin typeface="Aptos Black"/>
                <a:ea typeface="+mn-lt"/>
                <a:cs typeface="+mn-lt"/>
              </a:rPr>
              <a:t>PI 8173 - Modernización de las capacidades del Cuerpo Oficial de Bomberos Bogotá D.C.</a:t>
            </a:r>
          </a:p>
        </p:txBody>
      </p:sp>
    </p:spTree>
    <p:extLst>
      <p:ext uri="{BB962C8B-B14F-4D97-AF65-F5344CB8AC3E}">
        <p14:creationId xmlns:p14="http://schemas.microsoft.com/office/powerpoint/2010/main" val="1402279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6F321-F282-3E43-A333-5C33384A917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D0AA6AC-68D2-3E9D-D93B-A1C06CD94A9D}"/>
              </a:ext>
            </a:extLst>
          </p:cNvPr>
          <p:cNvSpPr/>
          <p:nvPr/>
        </p:nvSpPr>
        <p:spPr>
          <a:xfrm>
            <a:off x="554954" y="91434"/>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DBC49B84-1291-FCBB-A974-D2C2934E85A1}"/>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A0D74BDF-B0BD-CA85-831F-1DCF17B94D9C}"/>
              </a:ext>
            </a:extLst>
          </p:cNvPr>
          <p:cNvSpPr txBox="1"/>
          <p:nvPr/>
        </p:nvSpPr>
        <p:spPr>
          <a:xfrm>
            <a:off x="641483" y="985035"/>
            <a:ext cx="5022202"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1-Implementación 6 estrategias de reducción del riesgo de incendios,  incidentes con materiales peligrosos y rescate en todas sus modalidades en la ciudad de Bogotá.</a:t>
            </a:r>
          </a:p>
          <a:p>
            <a:pPr algn="just">
              <a:lnSpc>
                <a:spcPct val="200000"/>
              </a:lnSpc>
              <a:defRPr/>
            </a:pPr>
            <a:r>
              <a:rPr lang="es-CO" sz="1600" dirty="0"/>
              <a:t>Responsable: Subdirección Gestión del Riesgo.</a:t>
            </a:r>
          </a:p>
        </p:txBody>
      </p:sp>
      <p:sp>
        <p:nvSpPr>
          <p:cNvPr id="5" name="CuadroTexto 4">
            <a:extLst>
              <a:ext uri="{FF2B5EF4-FFF2-40B4-BE49-F238E27FC236}">
                <a16:creationId xmlns:a16="http://schemas.microsoft.com/office/drawing/2014/main" id="{1653472D-08B2-1CCB-A313-90813DE30EF9}"/>
              </a:ext>
            </a:extLst>
          </p:cNvPr>
          <p:cNvSpPr txBox="1"/>
          <p:nvPr/>
        </p:nvSpPr>
        <p:spPr>
          <a:xfrm>
            <a:off x="1027148" y="3201412"/>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dirty="0">
                <a:solidFill>
                  <a:prstClr val="black"/>
                </a:solidFill>
                <a:latin typeface="Aptos" panose="020B0004020202020204"/>
              </a:rPr>
              <a:t>1</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7AA021C-98C4-E4BC-7E8A-BCB0AD7DEDFD}"/>
              </a:ext>
            </a:extLst>
          </p:cNvPr>
          <p:cNvSpPr/>
          <p:nvPr/>
        </p:nvSpPr>
        <p:spPr>
          <a:xfrm>
            <a:off x="839756" y="329140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B4085777-E19D-B0C5-9282-622C3314968B}"/>
              </a:ext>
            </a:extLst>
          </p:cNvPr>
          <p:cNvSpPr txBox="1"/>
          <p:nvPr/>
        </p:nvSpPr>
        <p:spPr>
          <a:xfrm>
            <a:off x="1053422" y="387008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rPr>
              <a:t>0,77</a:t>
            </a:r>
          </a:p>
        </p:txBody>
      </p:sp>
      <p:sp>
        <p:nvSpPr>
          <p:cNvPr id="9" name="Rectángulo 8">
            <a:extLst>
              <a:ext uri="{FF2B5EF4-FFF2-40B4-BE49-F238E27FC236}">
                <a16:creationId xmlns:a16="http://schemas.microsoft.com/office/drawing/2014/main" id="{08629450-484A-32B4-1E10-F9629376AA10}"/>
              </a:ext>
            </a:extLst>
          </p:cNvPr>
          <p:cNvSpPr/>
          <p:nvPr/>
        </p:nvSpPr>
        <p:spPr>
          <a:xfrm>
            <a:off x="839756" y="3944551"/>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2D5C1166-B856-4584-473F-94AE2A7B959D}"/>
              </a:ext>
            </a:extLst>
          </p:cNvPr>
          <p:cNvSpPr txBox="1"/>
          <p:nvPr/>
        </p:nvSpPr>
        <p:spPr>
          <a:xfrm>
            <a:off x="563727" y="2785033"/>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80D5164F-BF84-A414-376F-5869F738019D}"/>
              </a:ext>
            </a:extLst>
          </p:cNvPr>
          <p:cNvSpPr txBox="1"/>
          <p:nvPr/>
        </p:nvSpPr>
        <p:spPr>
          <a:xfrm>
            <a:off x="1558992" y="5206568"/>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$ 3.587.534.359</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09CEB9F5-2852-8146-AC81-9352310F987D}"/>
              </a:ext>
            </a:extLst>
          </p:cNvPr>
          <p:cNvSpPr txBox="1"/>
          <p:nvPr/>
        </p:nvSpPr>
        <p:spPr>
          <a:xfrm>
            <a:off x="311800" y="4892831"/>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DABF151-41A4-B185-AFEE-C29514953917}"/>
              </a:ext>
            </a:extLst>
          </p:cNvPr>
          <p:cNvSpPr txBox="1"/>
          <p:nvPr/>
        </p:nvSpPr>
        <p:spPr>
          <a:xfrm>
            <a:off x="1335057" y="5514479"/>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$ 2.960.395.302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C636E567-6262-B775-02BC-52695A541AC6}"/>
              </a:ext>
            </a:extLst>
          </p:cNvPr>
          <p:cNvSpPr txBox="1"/>
          <p:nvPr/>
        </p:nvSpPr>
        <p:spPr>
          <a:xfrm>
            <a:off x="2156147" y="5831718"/>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$ 1.808.892.593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4C17483E-28F3-81D3-CF75-45C1C5515C39}"/>
              </a:ext>
            </a:extLst>
          </p:cNvPr>
          <p:cNvSpPr txBox="1"/>
          <p:nvPr/>
        </p:nvSpPr>
        <p:spPr>
          <a:xfrm>
            <a:off x="6031465" y="985035"/>
            <a:ext cx="5367433"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2-Desarrollar un programa de renovación de equipos, herramientas, accesorios y elementos de protección personal en la UAECOB.</a:t>
            </a:r>
            <a:endParaRPr lang="es-MX" sz="1600" dirty="0">
              <a:solidFill>
                <a:prstClr val="black"/>
              </a:solidFill>
              <a:latin typeface="Aptos" panose="020B0004020202020204"/>
            </a:endParaRPr>
          </a:p>
          <a:p>
            <a:pPr algn="just">
              <a:lnSpc>
                <a:spcPct val="200000"/>
              </a:lnSpc>
              <a:defRPr/>
            </a:pPr>
            <a:r>
              <a:rPr lang="es-CO" sz="1600" dirty="0"/>
              <a:t>Responsable: Subdirección Operativa.</a:t>
            </a:r>
          </a:p>
        </p:txBody>
      </p:sp>
      <p:sp>
        <p:nvSpPr>
          <p:cNvPr id="16" name="CuadroTexto 15">
            <a:extLst>
              <a:ext uri="{FF2B5EF4-FFF2-40B4-BE49-F238E27FC236}">
                <a16:creationId xmlns:a16="http://schemas.microsoft.com/office/drawing/2014/main" id="{5CDF9D24-B91A-DE96-2816-9513966A15C2}"/>
              </a:ext>
            </a:extLst>
          </p:cNvPr>
          <p:cNvSpPr txBox="1"/>
          <p:nvPr/>
        </p:nvSpPr>
        <p:spPr>
          <a:xfrm>
            <a:off x="6578863" y="314543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0,25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Rectángulo 16">
            <a:extLst>
              <a:ext uri="{FF2B5EF4-FFF2-40B4-BE49-F238E27FC236}">
                <a16:creationId xmlns:a16="http://schemas.microsoft.com/office/drawing/2014/main" id="{C4DD0946-B173-CF09-2C72-2FC7EDFDE6AF}"/>
              </a:ext>
            </a:extLst>
          </p:cNvPr>
          <p:cNvSpPr/>
          <p:nvPr/>
        </p:nvSpPr>
        <p:spPr>
          <a:xfrm>
            <a:off x="6391471" y="32354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A56C3D6-D474-2183-A7A2-B02AF1E0A6F4}"/>
              </a:ext>
            </a:extLst>
          </p:cNvPr>
          <p:cNvSpPr txBox="1"/>
          <p:nvPr/>
        </p:nvSpPr>
        <p:spPr>
          <a:xfrm>
            <a:off x="6578863" y="379857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0,18</a:t>
            </a:r>
          </a:p>
        </p:txBody>
      </p:sp>
      <p:sp>
        <p:nvSpPr>
          <p:cNvPr id="19" name="Rectángulo 18">
            <a:extLst>
              <a:ext uri="{FF2B5EF4-FFF2-40B4-BE49-F238E27FC236}">
                <a16:creationId xmlns:a16="http://schemas.microsoft.com/office/drawing/2014/main" id="{B7D234CD-C35A-5C25-3CFB-47139B6F0A02}"/>
              </a:ext>
            </a:extLst>
          </p:cNvPr>
          <p:cNvSpPr/>
          <p:nvPr/>
        </p:nvSpPr>
        <p:spPr>
          <a:xfrm>
            <a:off x="6391471" y="388856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7B8474FE-F4D4-E3BA-2118-FEE5853D3FDE}"/>
              </a:ext>
            </a:extLst>
          </p:cNvPr>
          <p:cNvSpPr txBox="1"/>
          <p:nvPr/>
        </p:nvSpPr>
        <p:spPr>
          <a:xfrm>
            <a:off x="6115442" y="272905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DAF24B9B-79B2-0F93-6897-FE2456CECB75}"/>
              </a:ext>
            </a:extLst>
          </p:cNvPr>
          <p:cNvSpPr txBox="1"/>
          <p:nvPr/>
        </p:nvSpPr>
        <p:spPr>
          <a:xfrm>
            <a:off x="7110707" y="5150582"/>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$ 9.047.314.822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81E0F80-1596-7E29-6A22-B5098D35DBB2}"/>
              </a:ext>
            </a:extLst>
          </p:cNvPr>
          <p:cNvSpPr txBox="1"/>
          <p:nvPr/>
        </p:nvSpPr>
        <p:spPr>
          <a:xfrm>
            <a:off x="5863515" y="488349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ABC6F740-7ABB-0ED8-D3B4-606DEAB2AD58}"/>
              </a:ext>
            </a:extLst>
          </p:cNvPr>
          <p:cNvSpPr txBox="1"/>
          <p:nvPr/>
        </p:nvSpPr>
        <p:spPr>
          <a:xfrm>
            <a:off x="6886772" y="552380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8.760.784.928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F91AF0CC-76A5-B178-7DC9-4CD45359EFA7}"/>
              </a:ext>
            </a:extLst>
          </p:cNvPr>
          <p:cNvSpPr txBox="1"/>
          <p:nvPr/>
        </p:nvSpPr>
        <p:spPr>
          <a:xfrm>
            <a:off x="7783207" y="589703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rPr>
              <a:t>1.592.678.574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525BF469-E400-6C04-3CED-4C716FCD29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7" name="Tabla 6">
            <a:extLst>
              <a:ext uri="{FF2B5EF4-FFF2-40B4-BE49-F238E27FC236}">
                <a16:creationId xmlns:a16="http://schemas.microsoft.com/office/drawing/2014/main" id="{2FBE4A49-AE50-8B9F-6F69-54F4208A0EF7}"/>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septiembre)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septiembre – tercer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26" name="Gráfico 25">
            <a:extLst>
              <a:ext uri="{FF2B5EF4-FFF2-40B4-BE49-F238E27FC236}">
                <a16:creationId xmlns:a16="http://schemas.microsoft.com/office/drawing/2014/main" id="{C203C84E-EF30-5018-C013-888C4FA64B82}"/>
              </a:ext>
            </a:extLst>
          </p:cNvPr>
          <p:cNvGraphicFramePr>
            <a:graphicFrameLocks/>
          </p:cNvGraphicFramePr>
          <p:nvPr/>
        </p:nvGraphicFramePr>
        <p:xfrm>
          <a:off x="2478839" y="2670266"/>
          <a:ext cx="3040998" cy="21450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áfico 28">
            <a:extLst>
              <a:ext uri="{FF2B5EF4-FFF2-40B4-BE49-F238E27FC236}">
                <a16:creationId xmlns:a16="http://schemas.microsoft.com/office/drawing/2014/main" id="{59E23000-9A69-C528-8134-D110A7E05ED0}"/>
              </a:ext>
            </a:extLst>
          </p:cNvPr>
          <p:cNvGraphicFramePr>
            <a:graphicFrameLocks/>
          </p:cNvGraphicFramePr>
          <p:nvPr/>
        </p:nvGraphicFramePr>
        <p:xfrm>
          <a:off x="8426325" y="2641565"/>
          <a:ext cx="3158707" cy="2300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142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7540A-D691-7C3D-B9BD-D70C7396A30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9320C98-F4EE-E9BE-5F17-4E0766E15126}"/>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8F2CBD83-5CB2-181F-A68E-D7D8962DC573}"/>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B3BC67BB-EC58-5383-9AD0-BDC6F657BDB5}"/>
              </a:ext>
            </a:extLst>
          </p:cNvPr>
          <p:cNvSpPr txBox="1"/>
          <p:nvPr/>
        </p:nvSpPr>
        <p:spPr>
          <a:xfrm>
            <a:off x="613488" y="1026068"/>
            <a:ext cx="5022202" cy="1257204"/>
          </a:xfrm>
          <a:prstGeom prst="rect">
            <a:avLst/>
          </a:prstGeom>
          <a:noFill/>
        </p:spPr>
        <p:txBody>
          <a:bodyPr wrap="square">
            <a:spAutoFit/>
          </a:bodyPr>
          <a:lstStyle/>
          <a:p>
            <a:pPr algn="just">
              <a:defRPr/>
            </a:pPr>
            <a:r>
              <a:rPr lang="es-CO" sz="1600" dirty="0">
                <a:solidFill>
                  <a:prstClr val="black"/>
                </a:solidFill>
                <a:latin typeface="Aptos" panose="020B0004020202020204"/>
              </a:rPr>
              <a:t>3- </a:t>
            </a:r>
            <a:r>
              <a:rPr lang="es-ES" sz="1600" dirty="0">
                <a:solidFill>
                  <a:prstClr val="black"/>
                </a:solidFill>
                <a:latin typeface="Aptos" panose="020B0004020202020204"/>
              </a:rPr>
              <a:t>Desarrollar un programa de renovación de vehículos de la Unidad Administrativa Cuerpo Oficial de Bomberos de Bogotá</a:t>
            </a:r>
            <a:endParaRPr lang="es-CO" sz="1600" dirty="0">
              <a:solidFill>
                <a:prstClr val="black"/>
              </a:solidFill>
              <a:latin typeface="Aptos" panose="020B0004020202020204"/>
            </a:endParaRPr>
          </a:p>
          <a:p>
            <a:pPr algn="just">
              <a:lnSpc>
                <a:spcPct val="200000"/>
              </a:lnSpc>
              <a:defRPr/>
            </a:pPr>
            <a:r>
              <a:rPr lang="es-CO" sz="1600" dirty="0"/>
              <a:t>Responsable: Subdirección Operativa.</a:t>
            </a:r>
          </a:p>
        </p:txBody>
      </p:sp>
      <p:sp>
        <p:nvSpPr>
          <p:cNvPr id="5" name="CuadroTexto 4">
            <a:extLst>
              <a:ext uri="{FF2B5EF4-FFF2-40B4-BE49-F238E27FC236}">
                <a16:creationId xmlns:a16="http://schemas.microsoft.com/office/drawing/2014/main" id="{BCE12427-E9B6-0457-DB09-F5FA0BEED89E}"/>
              </a:ext>
            </a:extLst>
          </p:cNvPr>
          <p:cNvSpPr txBox="1"/>
          <p:nvPr/>
        </p:nvSpPr>
        <p:spPr>
          <a:xfrm>
            <a:off x="1027148" y="289361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rPr>
              <a:t>0</a:t>
            </a:r>
          </a:p>
        </p:txBody>
      </p:sp>
      <p:sp>
        <p:nvSpPr>
          <p:cNvPr id="6" name="Rectángulo 5">
            <a:extLst>
              <a:ext uri="{FF2B5EF4-FFF2-40B4-BE49-F238E27FC236}">
                <a16:creationId xmlns:a16="http://schemas.microsoft.com/office/drawing/2014/main" id="{EFE02D67-E8FD-0730-593B-4089788A8700}"/>
              </a:ext>
            </a:extLst>
          </p:cNvPr>
          <p:cNvSpPr/>
          <p:nvPr/>
        </p:nvSpPr>
        <p:spPr>
          <a:xfrm>
            <a:off x="839756" y="2983615"/>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8C246213-77B6-A9C3-CA97-B8EE0227E3F7}"/>
              </a:ext>
            </a:extLst>
          </p:cNvPr>
          <p:cNvSpPr txBox="1"/>
          <p:nvPr/>
        </p:nvSpPr>
        <p:spPr>
          <a:xfrm>
            <a:off x="161588" y="3494361"/>
            <a:ext cx="5474102" cy="1077218"/>
          </a:xfrm>
          <a:prstGeom prst="rect">
            <a:avLst/>
          </a:prstGeom>
          <a:noFill/>
        </p:spPr>
        <p:txBody>
          <a:bodyPr wrap="square">
            <a:spAutoFit/>
          </a:bodyPr>
          <a:lstStyle/>
          <a:p>
            <a:pPr marR="0" lvl="0" indent="0" algn="just" fontAlgn="auto">
              <a:lnSpc>
                <a:spcPct val="100000"/>
              </a:lnSpc>
              <a:spcBef>
                <a:spcPts val="0"/>
              </a:spcBef>
              <a:spcAft>
                <a:spcPts val="0"/>
              </a:spcAft>
              <a:buClrTx/>
              <a:buSzTx/>
              <a:buFontTx/>
              <a:buNone/>
              <a:tabLst/>
              <a:defRPr/>
            </a:pPr>
            <a:r>
              <a:rPr lang="es-MX" sz="1600" dirty="0">
                <a:solidFill>
                  <a:prstClr val="black"/>
                </a:solidFill>
                <a:latin typeface="Aptos" panose="020B0004020202020204"/>
              </a:rPr>
              <a:t>Esta actividad se reprogramó para ejecutar en las vigencia 2026 y 2027, el presupuesto para la vigencia 2025, se redistribuyó teniendo en cuenta las necesidades de la Subdirección Operativa.</a:t>
            </a:r>
            <a:endParaRPr lang="es-CO" sz="1600" dirty="0">
              <a:solidFill>
                <a:prstClr val="black"/>
              </a:solidFill>
              <a:latin typeface="Aptos" panose="020B0004020202020204"/>
            </a:endParaRPr>
          </a:p>
        </p:txBody>
      </p:sp>
      <p:sp>
        <p:nvSpPr>
          <p:cNvPr id="10" name="CuadroTexto 9">
            <a:extLst>
              <a:ext uri="{FF2B5EF4-FFF2-40B4-BE49-F238E27FC236}">
                <a16:creationId xmlns:a16="http://schemas.microsoft.com/office/drawing/2014/main" id="{B0F2DBA7-9960-4B0F-3907-3A1E81018041}"/>
              </a:ext>
            </a:extLst>
          </p:cNvPr>
          <p:cNvSpPr txBox="1"/>
          <p:nvPr/>
        </p:nvSpPr>
        <p:spPr>
          <a:xfrm>
            <a:off x="563727" y="2477240"/>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13B806E-2E12-317A-26C7-98175A01DA93}"/>
              </a:ext>
            </a:extLst>
          </p:cNvPr>
          <p:cNvSpPr txBox="1"/>
          <p:nvPr/>
        </p:nvSpPr>
        <p:spPr>
          <a:xfrm>
            <a:off x="1558992" y="5132961"/>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6.956.394.197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D1859DCF-B363-E347-21B0-C51653612791}"/>
              </a:ext>
            </a:extLst>
          </p:cNvPr>
          <p:cNvSpPr txBox="1"/>
          <p:nvPr/>
        </p:nvSpPr>
        <p:spPr>
          <a:xfrm>
            <a:off x="300493" y="478640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623DFC5A-A2C3-7F3D-2BD3-7DFE2F80D123}"/>
              </a:ext>
            </a:extLst>
          </p:cNvPr>
          <p:cNvSpPr txBox="1"/>
          <p:nvPr/>
        </p:nvSpPr>
        <p:spPr>
          <a:xfrm>
            <a:off x="1335057" y="55061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5FEC70AB-703E-0599-7877-5DF66BA6E7AA}"/>
              </a:ext>
            </a:extLst>
          </p:cNvPr>
          <p:cNvSpPr txBox="1"/>
          <p:nvPr/>
        </p:nvSpPr>
        <p:spPr>
          <a:xfrm>
            <a:off x="2258788" y="5860749"/>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9409D629-FE87-18A9-B562-07E3288F7768}"/>
              </a:ext>
            </a:extLst>
          </p:cNvPr>
          <p:cNvSpPr txBox="1"/>
          <p:nvPr/>
        </p:nvSpPr>
        <p:spPr>
          <a:xfrm>
            <a:off x="6031465" y="1009650"/>
            <a:ext cx="5367433" cy="1077218"/>
          </a:xfrm>
          <a:prstGeom prst="rect">
            <a:avLst/>
          </a:prstGeom>
          <a:noFill/>
        </p:spPr>
        <p:txBody>
          <a:bodyPr wrap="square">
            <a:spAutoFit/>
          </a:bodyPr>
          <a:lstStyle/>
          <a:p>
            <a:pPr lvl="0" algn="just">
              <a:defRPr/>
            </a:pPr>
            <a:r>
              <a:rPr lang="es-ES" sz="1600" dirty="0">
                <a:solidFill>
                  <a:prstClr val="black"/>
                </a:solidFill>
              </a:rPr>
              <a:t>4-Desarrollar 3 estrategias para el fortalecimiento de la logística en la atención de emergencias. </a:t>
            </a:r>
          </a:p>
          <a:p>
            <a:pPr lvl="0" algn="just">
              <a:defRPr/>
            </a:pPr>
            <a:endParaRPr lang="es-ES" sz="1600" dirty="0">
              <a:solidFill>
                <a:prstClr val="black"/>
              </a:solidFill>
            </a:endParaRPr>
          </a:p>
          <a:p>
            <a:pPr lvl="0" algn="just">
              <a:defRPr/>
            </a:pPr>
            <a:r>
              <a:rPr lang="es-CO" sz="1600" dirty="0"/>
              <a:t>Responsable: Subdirección Logística</a:t>
            </a:r>
          </a:p>
        </p:txBody>
      </p:sp>
      <p:sp>
        <p:nvSpPr>
          <p:cNvPr id="16" name="CuadroTexto 15">
            <a:extLst>
              <a:ext uri="{FF2B5EF4-FFF2-40B4-BE49-F238E27FC236}">
                <a16:creationId xmlns:a16="http://schemas.microsoft.com/office/drawing/2014/main" id="{1E61921E-49CB-98C4-E53B-404DD37029A0}"/>
              </a:ext>
            </a:extLst>
          </p:cNvPr>
          <p:cNvSpPr txBox="1"/>
          <p:nvPr/>
        </p:nvSpPr>
        <p:spPr>
          <a:xfrm>
            <a:off x="6578863" y="294960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a:t>
            </a:r>
            <a:r>
              <a:rPr lang="es-CO" sz="1600" dirty="0">
                <a:solidFill>
                  <a:prstClr val="black"/>
                </a:solidFill>
                <a:latin typeface="Aptos" panose="020B0004020202020204"/>
              </a:rPr>
              <a:t>75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7" name="Rectángulo 16">
            <a:extLst>
              <a:ext uri="{FF2B5EF4-FFF2-40B4-BE49-F238E27FC236}">
                <a16:creationId xmlns:a16="http://schemas.microsoft.com/office/drawing/2014/main" id="{674701F9-B78F-6BB2-736F-7ED16E56D34E}"/>
              </a:ext>
            </a:extLst>
          </p:cNvPr>
          <p:cNvSpPr/>
          <p:nvPr/>
        </p:nvSpPr>
        <p:spPr>
          <a:xfrm>
            <a:off x="6391471" y="303959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06C5A99-24B5-09EE-9845-AC642E361AA3}"/>
              </a:ext>
            </a:extLst>
          </p:cNvPr>
          <p:cNvSpPr txBox="1"/>
          <p:nvPr/>
        </p:nvSpPr>
        <p:spPr>
          <a:xfrm>
            <a:off x="6578863" y="360274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0,51</a:t>
            </a:r>
          </a:p>
        </p:txBody>
      </p:sp>
      <p:sp>
        <p:nvSpPr>
          <p:cNvPr id="19" name="Rectángulo 18">
            <a:extLst>
              <a:ext uri="{FF2B5EF4-FFF2-40B4-BE49-F238E27FC236}">
                <a16:creationId xmlns:a16="http://schemas.microsoft.com/office/drawing/2014/main" id="{DA95A9FD-7AA2-B2F8-32C4-638CEE79F473}"/>
              </a:ext>
            </a:extLst>
          </p:cNvPr>
          <p:cNvSpPr/>
          <p:nvPr/>
        </p:nvSpPr>
        <p:spPr>
          <a:xfrm>
            <a:off x="6391471" y="3692739"/>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9E61933A-5DD8-4F58-EEE0-696A9B089EAB}"/>
              </a:ext>
            </a:extLst>
          </p:cNvPr>
          <p:cNvSpPr txBox="1"/>
          <p:nvPr/>
        </p:nvSpPr>
        <p:spPr>
          <a:xfrm>
            <a:off x="6115442" y="253322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31B7275E-3DEF-6E15-4EEF-4BB2809C2CFF}"/>
              </a:ext>
            </a:extLst>
          </p:cNvPr>
          <p:cNvSpPr txBox="1"/>
          <p:nvPr/>
        </p:nvSpPr>
        <p:spPr>
          <a:xfrm>
            <a:off x="7110707" y="5104966"/>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r>
              <a:rPr lang="es-MX" sz="1600" dirty="0">
                <a:solidFill>
                  <a:prstClr val="black"/>
                </a:solidFill>
                <a:latin typeface="Aptos" panose="020B0004020202020204"/>
              </a:rPr>
              <a:t>9.699.00.000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92887CC-12F0-2CB8-39EB-43A173E858D9}"/>
              </a:ext>
            </a:extLst>
          </p:cNvPr>
          <p:cNvSpPr txBox="1"/>
          <p:nvPr/>
        </p:nvSpPr>
        <p:spPr>
          <a:xfrm>
            <a:off x="5863515" y="468858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3034C56C-81C0-F01B-8E4E-963C522F47DA}"/>
              </a:ext>
            </a:extLst>
          </p:cNvPr>
          <p:cNvSpPr txBox="1"/>
          <p:nvPr/>
        </p:nvSpPr>
        <p:spPr>
          <a:xfrm>
            <a:off x="6886772" y="5478191"/>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$ 8.147.000.655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49D968C0-B7D3-CAC7-7559-EBE9B847539F}"/>
              </a:ext>
            </a:extLst>
          </p:cNvPr>
          <p:cNvSpPr txBox="1"/>
          <p:nvPr/>
        </p:nvSpPr>
        <p:spPr>
          <a:xfrm>
            <a:off x="7810503" y="5851416"/>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$ 3.262.236.603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2E615C61-795A-1989-4DB1-7921EB3452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8" name="Tabla 7">
            <a:extLst>
              <a:ext uri="{FF2B5EF4-FFF2-40B4-BE49-F238E27FC236}">
                <a16:creationId xmlns:a16="http://schemas.microsoft.com/office/drawing/2014/main" id="{F07C6406-0834-7D85-9835-195E6CAA69BD}"/>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septiembre)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septiembre – tercer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9" name="Gráfico 8">
            <a:extLst>
              <a:ext uri="{FF2B5EF4-FFF2-40B4-BE49-F238E27FC236}">
                <a16:creationId xmlns:a16="http://schemas.microsoft.com/office/drawing/2014/main" id="{A34253F9-D900-D4E2-AB11-9CF94DF76F45}"/>
              </a:ext>
            </a:extLst>
          </p:cNvPr>
          <p:cNvGraphicFramePr>
            <a:graphicFrameLocks/>
          </p:cNvGraphicFramePr>
          <p:nvPr/>
        </p:nvGraphicFramePr>
        <p:xfrm>
          <a:off x="8444205" y="2283273"/>
          <a:ext cx="3333813" cy="21658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843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0B348-65EE-576F-B910-BE3BE72A905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7FF58CC-FDBB-3140-B96D-91262D54516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9615088E-8086-5159-0DC0-1A966712BD0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5D64A2FF-D2C9-8AB1-A20F-840929F05AF1}"/>
              </a:ext>
            </a:extLst>
          </p:cNvPr>
          <p:cNvSpPr txBox="1"/>
          <p:nvPr/>
        </p:nvSpPr>
        <p:spPr>
          <a:xfrm>
            <a:off x="440026" y="944354"/>
            <a:ext cx="5022202" cy="1077218"/>
          </a:xfrm>
          <a:prstGeom prst="rect">
            <a:avLst/>
          </a:prstGeom>
          <a:noFill/>
        </p:spPr>
        <p:txBody>
          <a:bodyPr wrap="square">
            <a:spAutoFit/>
          </a:bodyPr>
          <a:lstStyle/>
          <a:p>
            <a:pPr lvl="0" algn="just">
              <a:defRPr/>
            </a:pPr>
            <a:r>
              <a:rPr lang="es-ES" sz="1600" dirty="0">
                <a:solidFill>
                  <a:prstClr val="black"/>
                </a:solidFill>
              </a:rPr>
              <a:t>5-Realizar 3 Estrategias de Investigación, desarrollo e innovación en gestión del riesgo </a:t>
            </a:r>
          </a:p>
          <a:p>
            <a:pPr lvl="0" algn="just">
              <a:defRPr/>
            </a:pPr>
            <a:endParaRPr lang="es-ES" sz="1600" dirty="0">
              <a:solidFill>
                <a:prstClr val="black"/>
              </a:solidFill>
            </a:endParaRPr>
          </a:p>
          <a:p>
            <a:pPr lvl="0" algn="just">
              <a:defRPr/>
            </a:pPr>
            <a:r>
              <a:rPr lang="es-CO" sz="1600" dirty="0"/>
              <a:t>Responsable: Subdirección Gestión del Riesgo.</a:t>
            </a:r>
          </a:p>
        </p:txBody>
      </p:sp>
      <p:sp>
        <p:nvSpPr>
          <p:cNvPr id="5" name="CuadroTexto 4">
            <a:extLst>
              <a:ext uri="{FF2B5EF4-FFF2-40B4-BE49-F238E27FC236}">
                <a16:creationId xmlns:a16="http://schemas.microsoft.com/office/drawing/2014/main" id="{EBFBC461-9657-AC2B-165B-6222DAE82C92}"/>
              </a:ext>
            </a:extLst>
          </p:cNvPr>
          <p:cNvSpPr txBox="1"/>
          <p:nvPr/>
        </p:nvSpPr>
        <p:spPr>
          <a:xfrm>
            <a:off x="1027148" y="298243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rPr>
              <a:t>0,75</a:t>
            </a:r>
          </a:p>
        </p:txBody>
      </p:sp>
      <p:sp>
        <p:nvSpPr>
          <p:cNvPr id="6" name="Rectángulo 5">
            <a:extLst>
              <a:ext uri="{FF2B5EF4-FFF2-40B4-BE49-F238E27FC236}">
                <a16:creationId xmlns:a16="http://schemas.microsoft.com/office/drawing/2014/main" id="{03766D4A-1B26-C31D-877B-A2F87A558F77}"/>
              </a:ext>
            </a:extLst>
          </p:cNvPr>
          <p:cNvSpPr/>
          <p:nvPr/>
        </p:nvSpPr>
        <p:spPr>
          <a:xfrm>
            <a:off x="839756" y="307243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C3EB573E-3AB7-CB92-32A3-87F86D48FDAE}"/>
              </a:ext>
            </a:extLst>
          </p:cNvPr>
          <p:cNvSpPr txBox="1"/>
          <p:nvPr/>
        </p:nvSpPr>
        <p:spPr>
          <a:xfrm>
            <a:off x="1027148" y="363558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rPr>
              <a:t>0,54</a:t>
            </a:r>
          </a:p>
        </p:txBody>
      </p:sp>
      <p:sp>
        <p:nvSpPr>
          <p:cNvPr id="9" name="Rectángulo 8">
            <a:extLst>
              <a:ext uri="{FF2B5EF4-FFF2-40B4-BE49-F238E27FC236}">
                <a16:creationId xmlns:a16="http://schemas.microsoft.com/office/drawing/2014/main" id="{694DC531-56DF-D43E-9F3E-1F2FEC9ED28F}"/>
              </a:ext>
            </a:extLst>
          </p:cNvPr>
          <p:cNvSpPr/>
          <p:nvPr/>
        </p:nvSpPr>
        <p:spPr>
          <a:xfrm>
            <a:off x="839756" y="37255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191865DE-897E-5426-E97A-7C20A02C98A4}"/>
              </a:ext>
            </a:extLst>
          </p:cNvPr>
          <p:cNvSpPr txBox="1"/>
          <p:nvPr/>
        </p:nvSpPr>
        <p:spPr>
          <a:xfrm>
            <a:off x="502395" y="249751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FEADB69-E3AF-326E-8BD3-264CC910D652}"/>
              </a:ext>
            </a:extLst>
          </p:cNvPr>
          <p:cNvSpPr txBox="1"/>
          <p:nvPr/>
        </p:nvSpPr>
        <p:spPr>
          <a:xfrm>
            <a:off x="1558992" y="5122133"/>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481.496.500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292ACE28-0FAD-4EC3-9526-BFD23F7D4FD1}"/>
              </a:ext>
            </a:extLst>
          </p:cNvPr>
          <p:cNvSpPr txBox="1"/>
          <p:nvPr/>
        </p:nvSpPr>
        <p:spPr>
          <a:xfrm>
            <a:off x="311800" y="478973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A24C26F5-7A3F-CECA-8BC5-002785FE3530}"/>
              </a:ext>
            </a:extLst>
          </p:cNvPr>
          <p:cNvSpPr txBox="1"/>
          <p:nvPr/>
        </p:nvSpPr>
        <p:spPr>
          <a:xfrm>
            <a:off x="1335057" y="5495358"/>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431.496.500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E224B693-34FB-5C5C-E7C6-F1A393300509}"/>
              </a:ext>
            </a:extLst>
          </p:cNvPr>
          <p:cNvSpPr txBox="1"/>
          <p:nvPr/>
        </p:nvSpPr>
        <p:spPr>
          <a:xfrm>
            <a:off x="2258788" y="5840590"/>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246.809.833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0DAB4F4-AAC6-3B20-BD09-49858F05EC12}"/>
              </a:ext>
            </a:extLst>
          </p:cNvPr>
          <p:cNvSpPr txBox="1"/>
          <p:nvPr/>
        </p:nvSpPr>
        <p:spPr>
          <a:xfrm>
            <a:off x="5941269" y="751271"/>
            <a:ext cx="5367433" cy="1323439"/>
          </a:xfrm>
          <a:prstGeom prst="rect">
            <a:avLst/>
          </a:prstGeom>
          <a:noFill/>
        </p:spPr>
        <p:txBody>
          <a:bodyPr wrap="square">
            <a:spAutoFit/>
          </a:bodyPr>
          <a:lstStyle/>
          <a:p>
            <a:pPr lvl="0" algn="just">
              <a:defRPr/>
            </a:pPr>
            <a:r>
              <a:rPr lang="es-ES" sz="1600" dirty="0">
                <a:solidFill>
                  <a:prstClr val="black"/>
                </a:solidFill>
              </a:rPr>
              <a:t>6-Implementar un sistema de monitoreo y seguimiento a incidentes y emergencias para Bogotá, incluyendo cerros orientales </a:t>
            </a:r>
          </a:p>
          <a:p>
            <a:pPr lvl="0" algn="just">
              <a:defRPr/>
            </a:pPr>
            <a:endParaRPr lang="es-CO" sz="1600" dirty="0"/>
          </a:p>
          <a:p>
            <a:pPr lvl="0" algn="just">
              <a:defRPr/>
            </a:pPr>
            <a:r>
              <a:rPr lang="es-CO" sz="1600" dirty="0"/>
              <a:t>Responsable: Subdirección Gestión del Riesgo.</a:t>
            </a:r>
          </a:p>
        </p:txBody>
      </p:sp>
      <p:sp>
        <p:nvSpPr>
          <p:cNvPr id="16" name="CuadroTexto 15">
            <a:extLst>
              <a:ext uri="{FF2B5EF4-FFF2-40B4-BE49-F238E27FC236}">
                <a16:creationId xmlns:a16="http://schemas.microsoft.com/office/drawing/2014/main" id="{95B69DFB-1B4E-9A11-BE65-390E70C4EE41}"/>
              </a:ext>
            </a:extLst>
          </p:cNvPr>
          <p:cNvSpPr txBox="1"/>
          <p:nvPr/>
        </p:nvSpPr>
        <p:spPr>
          <a:xfrm>
            <a:off x="6655375" y="288756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0,30</a:t>
            </a:r>
          </a:p>
        </p:txBody>
      </p:sp>
      <p:sp>
        <p:nvSpPr>
          <p:cNvPr id="17" name="Rectángulo 16">
            <a:extLst>
              <a:ext uri="{FF2B5EF4-FFF2-40B4-BE49-F238E27FC236}">
                <a16:creationId xmlns:a16="http://schemas.microsoft.com/office/drawing/2014/main" id="{76984A64-4AFE-4C5D-549C-D65239F1E446}"/>
              </a:ext>
            </a:extLst>
          </p:cNvPr>
          <p:cNvSpPr/>
          <p:nvPr/>
        </p:nvSpPr>
        <p:spPr>
          <a:xfrm>
            <a:off x="6365421" y="297918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D746A9E9-DA17-9922-7FCF-2799A44ED2C7}"/>
              </a:ext>
            </a:extLst>
          </p:cNvPr>
          <p:cNvSpPr txBox="1"/>
          <p:nvPr/>
        </p:nvSpPr>
        <p:spPr>
          <a:xfrm>
            <a:off x="6668076" y="362052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0,21</a:t>
            </a:r>
          </a:p>
        </p:txBody>
      </p:sp>
      <p:sp>
        <p:nvSpPr>
          <p:cNvPr id="19" name="Rectángulo 18">
            <a:extLst>
              <a:ext uri="{FF2B5EF4-FFF2-40B4-BE49-F238E27FC236}">
                <a16:creationId xmlns:a16="http://schemas.microsoft.com/office/drawing/2014/main" id="{FE48200C-48EF-AF3B-B3B3-8AF03864E760}"/>
              </a:ext>
            </a:extLst>
          </p:cNvPr>
          <p:cNvSpPr/>
          <p:nvPr/>
        </p:nvSpPr>
        <p:spPr>
          <a:xfrm>
            <a:off x="6373589" y="37255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04E37226-A56B-1FDD-6528-B4BBFEB96745}"/>
              </a:ext>
            </a:extLst>
          </p:cNvPr>
          <p:cNvSpPr txBox="1"/>
          <p:nvPr/>
        </p:nvSpPr>
        <p:spPr>
          <a:xfrm>
            <a:off x="6186198" y="247118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4CD0CB2C-8207-D4D1-3542-C767ABBCA427}"/>
              </a:ext>
            </a:extLst>
          </p:cNvPr>
          <p:cNvSpPr txBox="1"/>
          <p:nvPr/>
        </p:nvSpPr>
        <p:spPr>
          <a:xfrm>
            <a:off x="7110707" y="4935515"/>
            <a:ext cx="3208950"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462.500.017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A8C898F-0009-6FBA-1C0F-A42CB40F66F7}"/>
              </a:ext>
            </a:extLst>
          </p:cNvPr>
          <p:cNvSpPr txBox="1"/>
          <p:nvPr/>
        </p:nvSpPr>
        <p:spPr>
          <a:xfrm>
            <a:off x="5863515" y="4519136"/>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1EA63754-BE9A-1BB5-6049-DB42D7CE06BE}"/>
              </a:ext>
            </a:extLst>
          </p:cNvPr>
          <p:cNvSpPr txBox="1"/>
          <p:nvPr/>
        </p:nvSpPr>
        <p:spPr>
          <a:xfrm>
            <a:off x="6886772" y="5308740"/>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424.950.000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D680112C-84E7-541C-D83D-F90ED4932BE0}"/>
              </a:ext>
            </a:extLst>
          </p:cNvPr>
          <p:cNvSpPr txBox="1"/>
          <p:nvPr/>
        </p:nvSpPr>
        <p:spPr>
          <a:xfrm>
            <a:off x="7810503" y="5681965"/>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278.693.333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99BCDEAE-B66C-0510-F390-C409492A2C02}"/>
              </a:ext>
            </a:extLst>
          </p:cNvPr>
          <p:cNvCxnSpPr>
            <a:cxnSpLocks/>
          </p:cNvCxnSpPr>
          <p:nvPr/>
        </p:nvCxnSpPr>
        <p:spPr>
          <a:xfrm>
            <a:off x="5775650" y="918130"/>
            <a:ext cx="24880" cy="5261014"/>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7" name="Tabla 6">
            <a:extLst>
              <a:ext uri="{FF2B5EF4-FFF2-40B4-BE49-F238E27FC236}">
                <a16:creationId xmlns:a16="http://schemas.microsoft.com/office/drawing/2014/main" id="{C2689A17-16A5-9667-20BA-EF6861029551}"/>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septiembre)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septiembre – tercer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25" name="Gráfico 24">
            <a:extLst>
              <a:ext uri="{FF2B5EF4-FFF2-40B4-BE49-F238E27FC236}">
                <a16:creationId xmlns:a16="http://schemas.microsoft.com/office/drawing/2014/main" id="{727708DF-67EE-4CA0-F8D3-A9E2B2F05E47}"/>
              </a:ext>
            </a:extLst>
          </p:cNvPr>
          <p:cNvGraphicFramePr>
            <a:graphicFrameLocks/>
          </p:cNvGraphicFramePr>
          <p:nvPr/>
        </p:nvGraphicFramePr>
        <p:xfrm>
          <a:off x="2300018" y="2252900"/>
          <a:ext cx="3389145" cy="2289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Gráfico 25">
            <a:extLst>
              <a:ext uri="{FF2B5EF4-FFF2-40B4-BE49-F238E27FC236}">
                <a16:creationId xmlns:a16="http://schemas.microsoft.com/office/drawing/2014/main" id="{55C3E894-F203-DDB9-3518-C8E9495FE90A}"/>
              </a:ext>
            </a:extLst>
          </p:cNvPr>
          <p:cNvGraphicFramePr>
            <a:graphicFrameLocks/>
          </p:cNvGraphicFramePr>
          <p:nvPr/>
        </p:nvGraphicFramePr>
        <p:xfrm>
          <a:off x="8197409" y="2285570"/>
          <a:ext cx="3389145" cy="2198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790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9F9AF-380F-26C3-21A3-7CB332CCF43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D872B77-9C97-664D-D8B4-4A3307572C30}"/>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AB36020C-2734-DFB8-BEC3-B1036A0E104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E52FAF08-D55E-3201-C6E9-D5D6727FE912}"/>
              </a:ext>
            </a:extLst>
          </p:cNvPr>
          <p:cNvSpPr txBox="1"/>
          <p:nvPr/>
        </p:nvSpPr>
        <p:spPr>
          <a:xfrm>
            <a:off x="613488" y="1175854"/>
            <a:ext cx="5022202" cy="830997"/>
          </a:xfrm>
          <a:prstGeom prst="rect">
            <a:avLst/>
          </a:prstGeom>
          <a:noFill/>
        </p:spPr>
        <p:txBody>
          <a:bodyPr wrap="square">
            <a:spAutoFit/>
          </a:bodyPr>
          <a:lstStyle/>
          <a:p>
            <a:pPr lvl="0" algn="ju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ES" sz="1600" dirty="0">
                <a:solidFill>
                  <a:prstClr val="black"/>
                </a:solidFill>
              </a:rPr>
              <a:t>7-Adecuar 4 Sedes de la UAECOB </a:t>
            </a:r>
          </a:p>
          <a:p>
            <a:pPr lvl="0" algn="just">
              <a:defRPr/>
            </a:pPr>
            <a:endParaRPr lang="es-ES" sz="1600" dirty="0">
              <a:solidFill>
                <a:prstClr val="black"/>
              </a:solidFill>
            </a:endParaRPr>
          </a:p>
          <a:p>
            <a:pPr lvl="0" algn="just">
              <a:defRPr/>
            </a:pPr>
            <a:r>
              <a:rPr lang="es-CO" sz="1600" dirty="0"/>
              <a:t>Responsable: Subdirección Corporativa.</a:t>
            </a:r>
          </a:p>
        </p:txBody>
      </p:sp>
      <p:sp>
        <p:nvSpPr>
          <p:cNvPr id="5" name="CuadroTexto 4">
            <a:extLst>
              <a:ext uri="{FF2B5EF4-FFF2-40B4-BE49-F238E27FC236}">
                <a16:creationId xmlns:a16="http://schemas.microsoft.com/office/drawing/2014/main" id="{630C8CB2-948A-590D-B8B9-0A5504935246}"/>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0,30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132845F-B7DC-6784-21FD-5F4EFA884FD1}"/>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2A5248AE-03FA-5119-EA65-12E21CBAE8CB}"/>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0,11</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8" name="Rectángulo 7">
            <a:extLst>
              <a:ext uri="{FF2B5EF4-FFF2-40B4-BE49-F238E27FC236}">
                <a16:creationId xmlns:a16="http://schemas.microsoft.com/office/drawing/2014/main" id="{CEADA361-2D8F-9549-327B-6AFB85CBCA02}"/>
              </a:ext>
            </a:extLst>
          </p:cNvPr>
          <p:cNvSpPr/>
          <p:nvPr/>
        </p:nvSpPr>
        <p:spPr>
          <a:xfrm>
            <a:off x="858417" y="34087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4777B8C0-C26C-D5F0-1823-7A0E33DE96E7}"/>
              </a:ext>
            </a:extLst>
          </p:cNvPr>
          <p:cNvSpPr txBox="1"/>
          <p:nvPr/>
        </p:nvSpPr>
        <p:spPr>
          <a:xfrm>
            <a:off x="582388" y="224926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4071858E-82B6-3EAF-9024-D7069C24A4EB}"/>
              </a:ext>
            </a:extLst>
          </p:cNvPr>
          <p:cNvSpPr txBox="1"/>
          <p:nvPr/>
        </p:nvSpPr>
        <p:spPr>
          <a:xfrm>
            <a:off x="1620416" y="4931148"/>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9.445.798.264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1CF1F3F0-965E-B4E3-8984-BD71E71DEAEB}"/>
              </a:ext>
            </a:extLst>
          </p:cNvPr>
          <p:cNvSpPr txBox="1"/>
          <p:nvPr/>
        </p:nvSpPr>
        <p:spPr>
          <a:xfrm>
            <a:off x="509690" y="4604079"/>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1635C09B-D697-F4F3-859D-E6E0BF694B0B}"/>
              </a:ext>
            </a:extLst>
          </p:cNvPr>
          <p:cNvSpPr txBox="1"/>
          <p:nvPr/>
        </p:nvSpPr>
        <p:spPr>
          <a:xfrm>
            <a:off x="1417477" y="533287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919.925.896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CA9852C-F995-04DE-9073-DAD2C0E1259D}"/>
              </a:ext>
            </a:extLst>
          </p:cNvPr>
          <p:cNvSpPr txBox="1"/>
          <p:nvPr/>
        </p:nvSpPr>
        <p:spPr>
          <a:xfrm>
            <a:off x="2137490" y="564846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619.414.117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2DE10D2D-F767-232C-AAB0-D07BD74470A9}"/>
              </a:ext>
            </a:extLst>
          </p:cNvPr>
          <p:cNvSpPr txBox="1"/>
          <p:nvPr/>
        </p:nvSpPr>
        <p:spPr>
          <a:xfrm>
            <a:off x="6006582" y="1054557"/>
            <a:ext cx="5367433" cy="830997"/>
          </a:xfrm>
          <a:prstGeom prst="rect">
            <a:avLst/>
          </a:prstGeom>
          <a:noFill/>
        </p:spPr>
        <p:txBody>
          <a:bodyPr wrap="square">
            <a:spAutoFit/>
          </a:bodyPr>
          <a:lstStyle/>
          <a:p>
            <a:pPr lvl="0" algn="just">
              <a:defRPr/>
            </a:pPr>
            <a:r>
              <a:rPr lang="es-MX" sz="1600" dirty="0">
                <a:solidFill>
                  <a:prstClr val="black"/>
                </a:solidFill>
              </a:rPr>
              <a:t> 8-Construir 1 sede de bomberos de la UAECOB </a:t>
            </a:r>
          </a:p>
          <a:p>
            <a:pPr lvl="0" algn="just">
              <a:defRPr/>
            </a:pPr>
            <a:endParaRPr lang="es-MX" sz="1600" dirty="0">
              <a:solidFill>
                <a:prstClr val="black"/>
              </a:solidFill>
            </a:endParaRPr>
          </a:p>
          <a:p>
            <a:pPr lvl="0" algn="just">
              <a:defRPr/>
            </a:pPr>
            <a:r>
              <a:rPr lang="es-CO" sz="1600" dirty="0"/>
              <a:t>Responsable: Subdirección Corporativa.</a:t>
            </a:r>
          </a:p>
        </p:txBody>
      </p:sp>
      <p:sp>
        <p:nvSpPr>
          <p:cNvPr id="15" name="CuadroTexto 14">
            <a:extLst>
              <a:ext uri="{FF2B5EF4-FFF2-40B4-BE49-F238E27FC236}">
                <a16:creationId xmlns:a16="http://schemas.microsoft.com/office/drawing/2014/main" id="{B3A62BA2-CDAD-9E18-79F9-DBA2A48CC554}"/>
              </a:ext>
            </a:extLst>
          </p:cNvPr>
          <p:cNvSpPr txBox="1"/>
          <p:nvPr/>
        </p:nvSpPr>
        <p:spPr>
          <a:xfrm>
            <a:off x="7110707" y="5082272"/>
            <a:ext cx="3208950"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144.435.286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631655C7-DE26-3CA9-CD93-043882324E81}"/>
              </a:ext>
            </a:extLst>
          </p:cNvPr>
          <p:cNvSpPr txBox="1"/>
          <p:nvPr/>
        </p:nvSpPr>
        <p:spPr>
          <a:xfrm>
            <a:off x="5863515" y="466589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7" name="CuadroTexto 16">
            <a:extLst>
              <a:ext uri="{FF2B5EF4-FFF2-40B4-BE49-F238E27FC236}">
                <a16:creationId xmlns:a16="http://schemas.microsoft.com/office/drawing/2014/main" id="{13A303BA-237A-0804-AA7E-0864671B0483}"/>
              </a:ext>
            </a:extLst>
          </p:cNvPr>
          <p:cNvSpPr txBox="1"/>
          <p:nvPr/>
        </p:nvSpPr>
        <p:spPr>
          <a:xfrm>
            <a:off x="6886772" y="545549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131.041.174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4E109CE8-2775-2B8F-F97A-4AA4589F278C}"/>
              </a:ext>
            </a:extLst>
          </p:cNvPr>
          <p:cNvSpPr txBox="1"/>
          <p:nvPr/>
        </p:nvSpPr>
        <p:spPr>
          <a:xfrm>
            <a:off x="7810503" y="582872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67.153.920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AD88AFE0-7C6B-ABDB-0202-F2577E5256CE}"/>
              </a:ext>
            </a:extLst>
          </p:cNvPr>
          <p:cNvSpPr txBox="1"/>
          <p:nvPr/>
        </p:nvSpPr>
        <p:spPr>
          <a:xfrm>
            <a:off x="6690828" y="2665644"/>
            <a:ext cx="1660070" cy="584775"/>
          </a:xfrm>
          <a:prstGeom prst="rect">
            <a:avLst/>
          </a:prstGeom>
          <a:noFill/>
        </p:spPr>
        <p:txBody>
          <a:bodyPr wrap="square">
            <a:spAutoFit/>
          </a:bodyPr>
          <a:lstStyle/>
          <a:p>
            <a:pPr algn="just"/>
            <a:r>
              <a:rPr lang="es-MX" sz="1600" b="1" dirty="0"/>
              <a:t>Programado:</a:t>
            </a:r>
          </a:p>
          <a:p>
            <a:pPr algn="just"/>
            <a:r>
              <a:rPr lang="es-MX" sz="1600" dirty="0"/>
              <a:t>0,02</a:t>
            </a:r>
            <a:endParaRPr lang="es-CO" sz="1600" dirty="0"/>
          </a:p>
        </p:txBody>
      </p:sp>
      <p:sp>
        <p:nvSpPr>
          <p:cNvPr id="21" name="Rectángulo 20">
            <a:extLst>
              <a:ext uri="{FF2B5EF4-FFF2-40B4-BE49-F238E27FC236}">
                <a16:creationId xmlns:a16="http://schemas.microsoft.com/office/drawing/2014/main" id="{C9A291D8-0397-3620-F5E0-E6FAFA3CD450}"/>
              </a:ext>
            </a:extLst>
          </p:cNvPr>
          <p:cNvSpPr/>
          <p:nvPr/>
        </p:nvSpPr>
        <p:spPr>
          <a:xfrm>
            <a:off x="6456786" y="277214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3" name="CuadroTexto 22">
            <a:extLst>
              <a:ext uri="{FF2B5EF4-FFF2-40B4-BE49-F238E27FC236}">
                <a16:creationId xmlns:a16="http://schemas.microsoft.com/office/drawing/2014/main" id="{045CA292-20BA-60A6-69D7-2C854D795269}"/>
              </a:ext>
            </a:extLst>
          </p:cNvPr>
          <p:cNvSpPr txBox="1"/>
          <p:nvPr/>
        </p:nvSpPr>
        <p:spPr>
          <a:xfrm>
            <a:off x="6755196" y="3373380"/>
            <a:ext cx="1660070" cy="584775"/>
          </a:xfrm>
          <a:prstGeom prst="rect">
            <a:avLst/>
          </a:prstGeom>
          <a:noFill/>
        </p:spPr>
        <p:txBody>
          <a:bodyPr wrap="square">
            <a:spAutoFit/>
          </a:bodyPr>
          <a:lstStyle/>
          <a:p>
            <a:pPr algn="just"/>
            <a:r>
              <a:rPr lang="es-MX" sz="1600" b="1" dirty="0"/>
              <a:t>Avance:</a:t>
            </a:r>
          </a:p>
          <a:p>
            <a:pPr algn="just"/>
            <a:r>
              <a:rPr lang="es-MX" sz="1600" dirty="0"/>
              <a:t>0,01</a:t>
            </a:r>
            <a:endParaRPr lang="es-CO" sz="1600" dirty="0"/>
          </a:p>
        </p:txBody>
      </p:sp>
      <p:sp>
        <p:nvSpPr>
          <p:cNvPr id="24" name="Rectángulo 23">
            <a:extLst>
              <a:ext uri="{FF2B5EF4-FFF2-40B4-BE49-F238E27FC236}">
                <a16:creationId xmlns:a16="http://schemas.microsoft.com/office/drawing/2014/main" id="{DF0A9A24-6A38-1519-CF03-7A5FC5FD518E}"/>
              </a:ext>
            </a:extLst>
          </p:cNvPr>
          <p:cNvSpPr/>
          <p:nvPr/>
        </p:nvSpPr>
        <p:spPr>
          <a:xfrm>
            <a:off x="6485166" y="346049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5" name="CuadroTexto 24">
            <a:extLst>
              <a:ext uri="{FF2B5EF4-FFF2-40B4-BE49-F238E27FC236}">
                <a16:creationId xmlns:a16="http://schemas.microsoft.com/office/drawing/2014/main" id="{22F7C3C0-0479-400F-FAF2-FFE2A67620F9}"/>
              </a:ext>
            </a:extLst>
          </p:cNvPr>
          <p:cNvSpPr txBox="1"/>
          <p:nvPr/>
        </p:nvSpPr>
        <p:spPr>
          <a:xfrm>
            <a:off x="6157429" y="2267178"/>
            <a:ext cx="1712943" cy="338554"/>
          </a:xfrm>
          <a:prstGeom prst="rect">
            <a:avLst/>
          </a:prstGeom>
          <a:noFill/>
        </p:spPr>
        <p:txBody>
          <a:bodyPr wrap="square">
            <a:spAutoFit/>
          </a:bodyPr>
          <a:lstStyle/>
          <a:p>
            <a:pPr algn="just"/>
            <a:r>
              <a:rPr lang="es-MX" sz="1600" b="1" dirty="0"/>
              <a:t>Meta 2025:</a:t>
            </a:r>
            <a:endParaRPr lang="es-CO" sz="1600" dirty="0"/>
          </a:p>
        </p:txBody>
      </p:sp>
      <p:cxnSp>
        <p:nvCxnSpPr>
          <p:cNvPr id="26" name="Conector recto 25">
            <a:extLst>
              <a:ext uri="{FF2B5EF4-FFF2-40B4-BE49-F238E27FC236}">
                <a16:creationId xmlns:a16="http://schemas.microsoft.com/office/drawing/2014/main" id="{907BB80C-9FD5-1E87-BEE4-7441577E1E67}"/>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8" name="Tabla 27">
            <a:extLst>
              <a:ext uri="{FF2B5EF4-FFF2-40B4-BE49-F238E27FC236}">
                <a16:creationId xmlns:a16="http://schemas.microsoft.com/office/drawing/2014/main" id="{45CA2868-3211-3250-6734-EE079F55574A}"/>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septiembre)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septiembre – tercer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19" name="Gráfico 18">
            <a:extLst>
              <a:ext uri="{FF2B5EF4-FFF2-40B4-BE49-F238E27FC236}">
                <a16:creationId xmlns:a16="http://schemas.microsoft.com/office/drawing/2014/main" id="{46DB269D-9AE6-6C5E-A4D9-075A509B1A17}"/>
              </a:ext>
            </a:extLst>
          </p:cNvPr>
          <p:cNvGraphicFramePr>
            <a:graphicFrameLocks/>
          </p:cNvGraphicFramePr>
          <p:nvPr/>
        </p:nvGraphicFramePr>
        <p:xfrm>
          <a:off x="2578664" y="2163358"/>
          <a:ext cx="3224008" cy="22127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áfico 28">
            <a:extLst>
              <a:ext uri="{FF2B5EF4-FFF2-40B4-BE49-F238E27FC236}">
                <a16:creationId xmlns:a16="http://schemas.microsoft.com/office/drawing/2014/main" id="{50A14153-142B-9E49-716F-DD7195A0DF0D}"/>
              </a:ext>
            </a:extLst>
          </p:cNvPr>
          <p:cNvGraphicFramePr>
            <a:graphicFrameLocks/>
          </p:cNvGraphicFramePr>
          <p:nvPr/>
        </p:nvGraphicFramePr>
        <p:xfrm>
          <a:off x="8379665" y="2126974"/>
          <a:ext cx="3277231" cy="2403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245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B2938-BC94-F4EE-413A-7074AF9B649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2454BC6-8A25-3B24-BB92-F098C4802A40}"/>
              </a:ext>
            </a:extLst>
          </p:cNvPr>
          <p:cNvSpPr/>
          <p:nvPr/>
        </p:nvSpPr>
        <p:spPr>
          <a:xfrm>
            <a:off x="600530" y="4845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D6DAF84E-6110-E34C-D95D-3DC9A3E441DC}"/>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0388F680-D711-A8BC-0EC4-D7999DD34407}"/>
              </a:ext>
            </a:extLst>
          </p:cNvPr>
          <p:cNvSpPr txBox="1"/>
          <p:nvPr/>
        </p:nvSpPr>
        <p:spPr>
          <a:xfrm>
            <a:off x="320352" y="834538"/>
            <a:ext cx="5367433" cy="1569660"/>
          </a:xfrm>
          <a:prstGeom prst="rect">
            <a:avLst/>
          </a:prstGeom>
          <a:noFill/>
        </p:spPr>
        <p:txBody>
          <a:bodyPr wrap="square">
            <a:spAutoFit/>
          </a:bodyPr>
          <a:lstStyle/>
          <a:p>
            <a:pPr lvl="0" algn="ju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ES" sz="1600" dirty="0">
                <a:solidFill>
                  <a:prstClr val="black"/>
                </a:solidFill>
              </a:rPr>
              <a:t>9-Implementar el 100% del programa de capacitación, formación y entrenamiento al personal uniformado de la Unidad Administrativa Cuerpo Oficial de Bomberos de Bogotá.</a:t>
            </a:r>
          </a:p>
          <a:p>
            <a:pPr lvl="0" algn="just">
              <a:defRPr/>
            </a:pPr>
            <a:endParaRPr lang="es-ES" sz="1600" dirty="0">
              <a:solidFill>
                <a:prstClr val="black"/>
              </a:solidFill>
            </a:endParaRPr>
          </a:p>
          <a:p>
            <a:pPr lvl="0" algn="just">
              <a:defRPr/>
            </a:pPr>
            <a:r>
              <a:rPr lang="es-CO" sz="1600" dirty="0"/>
              <a:t>Responsable: Subdirección Gestión Humana.</a:t>
            </a:r>
          </a:p>
        </p:txBody>
      </p:sp>
      <p:sp>
        <p:nvSpPr>
          <p:cNvPr id="5" name="CuadroTexto 4">
            <a:extLst>
              <a:ext uri="{FF2B5EF4-FFF2-40B4-BE49-F238E27FC236}">
                <a16:creationId xmlns:a16="http://schemas.microsoft.com/office/drawing/2014/main" id="{73CF3343-245E-0C5C-97C1-6853957F7F03}"/>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100%</a:t>
            </a:r>
          </a:p>
        </p:txBody>
      </p:sp>
      <p:sp>
        <p:nvSpPr>
          <p:cNvPr id="6" name="Rectángulo 5">
            <a:extLst>
              <a:ext uri="{FF2B5EF4-FFF2-40B4-BE49-F238E27FC236}">
                <a16:creationId xmlns:a16="http://schemas.microsoft.com/office/drawing/2014/main" id="{5AB49092-B08E-12A7-3CB2-D205C6E21F34}"/>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5C304F71-A578-CAC3-36F1-D777676D219E}"/>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66%</a:t>
            </a:r>
          </a:p>
        </p:txBody>
      </p:sp>
      <p:sp>
        <p:nvSpPr>
          <p:cNvPr id="8" name="Rectángulo 7">
            <a:extLst>
              <a:ext uri="{FF2B5EF4-FFF2-40B4-BE49-F238E27FC236}">
                <a16:creationId xmlns:a16="http://schemas.microsoft.com/office/drawing/2014/main" id="{68B2AFC8-8E2E-D5A0-3BAB-5BDA78F16C27}"/>
              </a:ext>
            </a:extLst>
          </p:cNvPr>
          <p:cNvSpPr/>
          <p:nvPr/>
        </p:nvSpPr>
        <p:spPr>
          <a:xfrm>
            <a:off x="858417" y="34087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D7413979-4653-82AA-04C2-35E4F2A489EC}"/>
              </a:ext>
            </a:extLst>
          </p:cNvPr>
          <p:cNvSpPr txBox="1"/>
          <p:nvPr/>
        </p:nvSpPr>
        <p:spPr>
          <a:xfrm>
            <a:off x="583215" y="233141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89C44900-81A6-7988-56FD-BFD444ED4C39}"/>
              </a:ext>
            </a:extLst>
          </p:cNvPr>
          <p:cNvSpPr txBox="1"/>
          <p:nvPr/>
        </p:nvSpPr>
        <p:spPr>
          <a:xfrm>
            <a:off x="1620416" y="4931148"/>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4.324.000.000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46CA799F-6EA7-3C3D-60E3-EFFF8B991CCB}"/>
              </a:ext>
            </a:extLst>
          </p:cNvPr>
          <p:cNvSpPr txBox="1"/>
          <p:nvPr/>
        </p:nvSpPr>
        <p:spPr>
          <a:xfrm>
            <a:off x="509690" y="4604079"/>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8934276A-14C6-BAFD-F644-29BF83BD34DC}"/>
              </a:ext>
            </a:extLst>
          </p:cNvPr>
          <p:cNvSpPr txBox="1"/>
          <p:nvPr/>
        </p:nvSpPr>
        <p:spPr>
          <a:xfrm>
            <a:off x="1417477" y="533287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3.589.113.351</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DDD99912-C8B7-DC09-0E53-D632361E6D4D}"/>
              </a:ext>
            </a:extLst>
          </p:cNvPr>
          <p:cNvSpPr txBox="1"/>
          <p:nvPr/>
        </p:nvSpPr>
        <p:spPr>
          <a:xfrm>
            <a:off x="2137490" y="564846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1.911.826.046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8234E024-EE7A-A0BB-9AA2-13944DF5B69E}"/>
              </a:ext>
            </a:extLst>
          </p:cNvPr>
          <p:cNvSpPr txBox="1"/>
          <p:nvPr/>
        </p:nvSpPr>
        <p:spPr>
          <a:xfrm>
            <a:off x="5953439" y="823458"/>
            <a:ext cx="5367433" cy="1077218"/>
          </a:xfrm>
          <a:prstGeom prst="rect">
            <a:avLst/>
          </a:prstGeom>
          <a:noFill/>
        </p:spPr>
        <p:txBody>
          <a:bodyPr wrap="square">
            <a:spAutoFit/>
          </a:bodyPr>
          <a:lstStyle/>
          <a:p>
            <a:pPr lvl="0" algn="just">
              <a:defRPr/>
            </a:pPr>
            <a:r>
              <a:rPr lang="es-ES" sz="1600" dirty="0">
                <a:solidFill>
                  <a:prstClr val="black"/>
                </a:solidFill>
              </a:rPr>
              <a:t>10-Realizar 2 documentos de lineamientos técnicos para la construcción de estaciones de bomberos </a:t>
            </a:r>
          </a:p>
          <a:p>
            <a:pPr lvl="0" algn="just">
              <a:defRPr/>
            </a:pPr>
            <a:endParaRPr lang="es-CO" sz="1600" dirty="0"/>
          </a:p>
          <a:p>
            <a:pPr lvl="0" algn="just">
              <a:defRPr/>
            </a:pPr>
            <a:r>
              <a:rPr lang="es-CO" sz="1600" dirty="0"/>
              <a:t>Responsable: Subdirección Corporativa.</a:t>
            </a:r>
          </a:p>
        </p:txBody>
      </p:sp>
      <p:sp>
        <p:nvSpPr>
          <p:cNvPr id="15" name="CuadroTexto 14">
            <a:extLst>
              <a:ext uri="{FF2B5EF4-FFF2-40B4-BE49-F238E27FC236}">
                <a16:creationId xmlns:a16="http://schemas.microsoft.com/office/drawing/2014/main" id="{F62A3280-BFE4-A7C6-5376-4CE8018740BE}"/>
              </a:ext>
            </a:extLst>
          </p:cNvPr>
          <p:cNvSpPr txBox="1"/>
          <p:nvPr/>
        </p:nvSpPr>
        <p:spPr>
          <a:xfrm>
            <a:off x="7110707" y="5082272"/>
            <a:ext cx="3208950"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756.277.228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3E0A1EDD-D8DB-1D83-799D-BB42F9F19576}"/>
              </a:ext>
            </a:extLst>
          </p:cNvPr>
          <p:cNvSpPr txBox="1"/>
          <p:nvPr/>
        </p:nvSpPr>
        <p:spPr>
          <a:xfrm>
            <a:off x="5863515" y="466589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7" name="CuadroTexto 16">
            <a:extLst>
              <a:ext uri="{FF2B5EF4-FFF2-40B4-BE49-F238E27FC236}">
                <a16:creationId xmlns:a16="http://schemas.microsoft.com/office/drawing/2014/main" id="{DB6E901D-FED5-1E3F-E81B-40DDC63747B8}"/>
              </a:ext>
            </a:extLst>
          </p:cNvPr>
          <p:cNvSpPr txBox="1"/>
          <p:nvPr/>
        </p:nvSpPr>
        <p:spPr>
          <a:xfrm>
            <a:off x="6886772" y="545549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95.449.783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B9AA2453-2217-01D8-6107-787DDC03F3BE}"/>
              </a:ext>
            </a:extLst>
          </p:cNvPr>
          <p:cNvSpPr txBox="1"/>
          <p:nvPr/>
        </p:nvSpPr>
        <p:spPr>
          <a:xfrm>
            <a:off x="7810503" y="582872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47.809.898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FC345BE7-FEFF-6391-F012-236D9A333D0E}"/>
              </a:ext>
            </a:extLst>
          </p:cNvPr>
          <p:cNvSpPr txBox="1"/>
          <p:nvPr/>
        </p:nvSpPr>
        <p:spPr>
          <a:xfrm>
            <a:off x="6620752" y="2665644"/>
            <a:ext cx="1660070" cy="584775"/>
          </a:xfrm>
          <a:prstGeom prst="rect">
            <a:avLst/>
          </a:prstGeom>
          <a:noFill/>
        </p:spPr>
        <p:txBody>
          <a:bodyPr wrap="square">
            <a:spAutoFit/>
          </a:bodyPr>
          <a:lstStyle/>
          <a:p>
            <a:pPr algn="just"/>
            <a:r>
              <a:rPr lang="es-MX" sz="1600" b="1" dirty="0"/>
              <a:t>Programado:</a:t>
            </a:r>
          </a:p>
          <a:p>
            <a:pPr algn="just"/>
            <a:r>
              <a:rPr lang="es-MX" sz="1600" dirty="0"/>
              <a:t>1,06</a:t>
            </a:r>
            <a:endParaRPr lang="es-CO" sz="1600" dirty="0"/>
          </a:p>
        </p:txBody>
      </p:sp>
      <p:sp>
        <p:nvSpPr>
          <p:cNvPr id="21" name="Rectángulo 20">
            <a:extLst>
              <a:ext uri="{FF2B5EF4-FFF2-40B4-BE49-F238E27FC236}">
                <a16:creationId xmlns:a16="http://schemas.microsoft.com/office/drawing/2014/main" id="{CB1330E8-F8BB-3982-65E4-4016CA2DBF18}"/>
              </a:ext>
            </a:extLst>
          </p:cNvPr>
          <p:cNvSpPr/>
          <p:nvPr/>
        </p:nvSpPr>
        <p:spPr>
          <a:xfrm>
            <a:off x="6395194" y="2770783"/>
            <a:ext cx="205273" cy="174987"/>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2" name="CuadroTexto 21">
            <a:extLst>
              <a:ext uri="{FF2B5EF4-FFF2-40B4-BE49-F238E27FC236}">
                <a16:creationId xmlns:a16="http://schemas.microsoft.com/office/drawing/2014/main" id="{6C3012D4-0879-2E98-251C-D387FDA89FE6}"/>
              </a:ext>
            </a:extLst>
          </p:cNvPr>
          <p:cNvSpPr txBox="1"/>
          <p:nvPr/>
        </p:nvSpPr>
        <p:spPr>
          <a:xfrm>
            <a:off x="9032033" y="2706079"/>
            <a:ext cx="1567544" cy="1200329"/>
          </a:xfrm>
          <a:prstGeom prst="rect">
            <a:avLst/>
          </a:prstGeom>
          <a:noFill/>
        </p:spPr>
        <p:txBody>
          <a:bodyPr wrap="square">
            <a:spAutoFit/>
          </a:bodyPr>
          <a:lstStyle/>
          <a:p>
            <a:pPr algn="ctr"/>
            <a:r>
              <a:rPr lang="es-MX" sz="3600" b="1" dirty="0">
                <a:solidFill>
                  <a:schemeClr val="bg1"/>
                </a:solidFill>
              </a:rPr>
              <a:t>21%0,48</a:t>
            </a:r>
            <a:endParaRPr lang="es-CO" sz="3600" dirty="0">
              <a:solidFill>
                <a:schemeClr val="bg1"/>
              </a:solidFill>
            </a:endParaRPr>
          </a:p>
        </p:txBody>
      </p:sp>
      <p:sp>
        <p:nvSpPr>
          <p:cNvPr id="23" name="CuadroTexto 22">
            <a:extLst>
              <a:ext uri="{FF2B5EF4-FFF2-40B4-BE49-F238E27FC236}">
                <a16:creationId xmlns:a16="http://schemas.microsoft.com/office/drawing/2014/main" id="{44CCF9DC-3219-527B-DB80-8F1C5DD08CFE}"/>
              </a:ext>
            </a:extLst>
          </p:cNvPr>
          <p:cNvSpPr txBox="1"/>
          <p:nvPr/>
        </p:nvSpPr>
        <p:spPr>
          <a:xfrm>
            <a:off x="6620752" y="3307368"/>
            <a:ext cx="1660070" cy="584775"/>
          </a:xfrm>
          <a:prstGeom prst="rect">
            <a:avLst/>
          </a:prstGeom>
          <a:noFill/>
        </p:spPr>
        <p:txBody>
          <a:bodyPr wrap="square">
            <a:spAutoFit/>
          </a:bodyPr>
          <a:lstStyle/>
          <a:p>
            <a:pPr algn="just"/>
            <a:r>
              <a:rPr lang="es-MX" sz="1600" b="1" dirty="0"/>
              <a:t>Avance:</a:t>
            </a:r>
          </a:p>
          <a:p>
            <a:pPr algn="just"/>
            <a:r>
              <a:rPr lang="es-MX" sz="1600" dirty="0"/>
              <a:t>0,48</a:t>
            </a:r>
            <a:endParaRPr lang="es-CO" sz="1600" dirty="0"/>
          </a:p>
        </p:txBody>
      </p:sp>
      <p:sp>
        <p:nvSpPr>
          <p:cNvPr id="24" name="Rectángulo 23">
            <a:extLst>
              <a:ext uri="{FF2B5EF4-FFF2-40B4-BE49-F238E27FC236}">
                <a16:creationId xmlns:a16="http://schemas.microsoft.com/office/drawing/2014/main" id="{213AB2A5-4016-226A-282D-010780D62AE9}"/>
              </a:ext>
            </a:extLst>
          </p:cNvPr>
          <p:cNvSpPr/>
          <p:nvPr/>
        </p:nvSpPr>
        <p:spPr>
          <a:xfrm>
            <a:off x="6407745" y="33844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5" name="CuadroTexto 24">
            <a:extLst>
              <a:ext uri="{FF2B5EF4-FFF2-40B4-BE49-F238E27FC236}">
                <a16:creationId xmlns:a16="http://schemas.microsoft.com/office/drawing/2014/main" id="{EA1871A1-6819-DC87-57FB-F9FBBA170E16}"/>
              </a:ext>
            </a:extLst>
          </p:cNvPr>
          <p:cNvSpPr txBox="1"/>
          <p:nvPr/>
        </p:nvSpPr>
        <p:spPr>
          <a:xfrm>
            <a:off x="6208155" y="2335872"/>
            <a:ext cx="1712943" cy="338554"/>
          </a:xfrm>
          <a:prstGeom prst="rect">
            <a:avLst/>
          </a:prstGeom>
          <a:noFill/>
        </p:spPr>
        <p:txBody>
          <a:bodyPr wrap="square">
            <a:spAutoFit/>
          </a:bodyPr>
          <a:lstStyle/>
          <a:p>
            <a:pPr algn="just"/>
            <a:r>
              <a:rPr lang="es-MX" sz="1600" b="1" dirty="0"/>
              <a:t>Meta 2025:</a:t>
            </a:r>
            <a:endParaRPr lang="es-CO" sz="1600" dirty="0"/>
          </a:p>
        </p:txBody>
      </p:sp>
      <p:cxnSp>
        <p:nvCxnSpPr>
          <p:cNvPr id="26" name="Conector recto 25">
            <a:extLst>
              <a:ext uri="{FF2B5EF4-FFF2-40B4-BE49-F238E27FC236}">
                <a16:creationId xmlns:a16="http://schemas.microsoft.com/office/drawing/2014/main" id="{169046B2-E52D-9934-A3EC-4C3E5EBECB91}"/>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19" name="Tabla 18">
            <a:extLst>
              <a:ext uri="{FF2B5EF4-FFF2-40B4-BE49-F238E27FC236}">
                <a16:creationId xmlns:a16="http://schemas.microsoft.com/office/drawing/2014/main" id="{722095DD-9FC5-957B-AE88-0208EDBAC2B4}"/>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septiembre)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septiembre – tercer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27" name="Gráfico 26">
            <a:extLst>
              <a:ext uri="{FF2B5EF4-FFF2-40B4-BE49-F238E27FC236}">
                <a16:creationId xmlns:a16="http://schemas.microsoft.com/office/drawing/2014/main" id="{3B1BA1D3-D1FA-5075-F9BB-555BDDF44408}"/>
              </a:ext>
            </a:extLst>
          </p:cNvPr>
          <p:cNvGraphicFramePr>
            <a:graphicFrameLocks/>
          </p:cNvGraphicFramePr>
          <p:nvPr/>
        </p:nvGraphicFramePr>
        <p:xfrm>
          <a:off x="2479202" y="2365083"/>
          <a:ext cx="3212449" cy="22440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Gráfico 27">
            <a:extLst>
              <a:ext uri="{FF2B5EF4-FFF2-40B4-BE49-F238E27FC236}">
                <a16:creationId xmlns:a16="http://schemas.microsoft.com/office/drawing/2014/main" id="{CA1B3586-2711-25DE-E742-3181DD23AC4B}"/>
              </a:ext>
            </a:extLst>
          </p:cNvPr>
          <p:cNvGraphicFramePr>
            <a:graphicFrameLocks/>
          </p:cNvGraphicFramePr>
          <p:nvPr/>
        </p:nvGraphicFramePr>
        <p:xfrm>
          <a:off x="8400073" y="2338310"/>
          <a:ext cx="3208950" cy="2469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32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646F41B-EA61-E90C-2D21-0938F58BDE18}"/>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Contenido del informe</a:t>
            </a:r>
          </a:p>
        </p:txBody>
      </p:sp>
      <p:sp>
        <p:nvSpPr>
          <p:cNvPr id="6" name="CuadroTexto 14">
            <a:extLst>
              <a:ext uri="{FF2B5EF4-FFF2-40B4-BE49-F238E27FC236}">
                <a16:creationId xmlns:a16="http://schemas.microsoft.com/office/drawing/2014/main" id="{F812BF2C-CF6B-8B83-1013-76C62F366CBD}"/>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22" name="Rectángulo 21">
            <a:extLst>
              <a:ext uri="{FF2B5EF4-FFF2-40B4-BE49-F238E27FC236}">
                <a16:creationId xmlns:a16="http://schemas.microsoft.com/office/drawing/2014/main" id="{83DF2084-4331-2190-2E53-DA5953F18201}"/>
              </a:ext>
            </a:extLst>
          </p:cNvPr>
          <p:cNvSpPr/>
          <p:nvPr/>
        </p:nvSpPr>
        <p:spPr>
          <a:xfrm rot="16200000" flipH="1">
            <a:off x="1339154" y="2753439"/>
            <a:ext cx="3144417" cy="83042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ysClr val="windowText" lastClr="000000"/>
                </a:solidFill>
              </a:rPr>
              <a:t>Informe de seguimiento a la planeación institucional</a:t>
            </a:r>
          </a:p>
        </p:txBody>
      </p:sp>
      <p:sp>
        <p:nvSpPr>
          <p:cNvPr id="23" name="Rectángulo 22">
            <a:extLst>
              <a:ext uri="{FF2B5EF4-FFF2-40B4-BE49-F238E27FC236}">
                <a16:creationId xmlns:a16="http://schemas.microsoft.com/office/drawing/2014/main" id="{4EAFEC93-E909-CCD6-E5D5-3CD9E6473663}"/>
              </a:ext>
            </a:extLst>
          </p:cNvPr>
          <p:cNvSpPr/>
          <p:nvPr/>
        </p:nvSpPr>
        <p:spPr>
          <a:xfrm>
            <a:off x="4170782" y="1991328"/>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Metodología</a:t>
            </a:r>
          </a:p>
        </p:txBody>
      </p:sp>
      <p:sp>
        <p:nvSpPr>
          <p:cNvPr id="25" name="Rectángulo 24">
            <a:extLst>
              <a:ext uri="{FF2B5EF4-FFF2-40B4-BE49-F238E27FC236}">
                <a16:creationId xmlns:a16="http://schemas.microsoft.com/office/drawing/2014/main" id="{11E872D5-519D-0BC8-5D49-EA1D200A24E2}"/>
              </a:ext>
            </a:extLst>
          </p:cNvPr>
          <p:cNvSpPr/>
          <p:nvPr/>
        </p:nvSpPr>
        <p:spPr>
          <a:xfrm>
            <a:off x="4170782" y="2674127"/>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Plan de Acción</a:t>
            </a:r>
          </a:p>
        </p:txBody>
      </p:sp>
      <p:sp>
        <p:nvSpPr>
          <p:cNvPr id="26" name="Rectángulo 25">
            <a:extLst>
              <a:ext uri="{FF2B5EF4-FFF2-40B4-BE49-F238E27FC236}">
                <a16:creationId xmlns:a16="http://schemas.microsoft.com/office/drawing/2014/main" id="{0277EDA2-A2F8-5B16-2FC0-5D0F0F4AE008}"/>
              </a:ext>
            </a:extLst>
          </p:cNvPr>
          <p:cNvSpPr/>
          <p:nvPr/>
        </p:nvSpPr>
        <p:spPr>
          <a:xfrm>
            <a:off x="4170781" y="3356926"/>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Planes Institucionales</a:t>
            </a:r>
          </a:p>
        </p:txBody>
      </p:sp>
      <p:sp>
        <p:nvSpPr>
          <p:cNvPr id="28" name="Rectángulo 27">
            <a:extLst>
              <a:ext uri="{FF2B5EF4-FFF2-40B4-BE49-F238E27FC236}">
                <a16:creationId xmlns:a16="http://schemas.microsoft.com/office/drawing/2014/main" id="{65C6FB30-D48A-E982-87C5-DC413808BC4F}"/>
              </a:ext>
            </a:extLst>
          </p:cNvPr>
          <p:cNvSpPr/>
          <p:nvPr/>
        </p:nvSpPr>
        <p:spPr>
          <a:xfrm>
            <a:off x="4170781" y="4051722"/>
            <a:ext cx="3545633" cy="49452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a:solidFill>
                  <a:schemeClr val="bg1"/>
                </a:solidFill>
              </a:rPr>
              <a:t>Ejecución Presupuestal</a:t>
            </a:r>
          </a:p>
        </p:txBody>
      </p:sp>
      <p:sp>
        <p:nvSpPr>
          <p:cNvPr id="2" name="Cerrar llave 1">
            <a:extLst>
              <a:ext uri="{FF2B5EF4-FFF2-40B4-BE49-F238E27FC236}">
                <a16:creationId xmlns:a16="http://schemas.microsoft.com/office/drawing/2014/main" id="{6A7D7CD2-0AC4-419F-CFE5-BACEC419A7AB}"/>
              </a:ext>
            </a:extLst>
          </p:cNvPr>
          <p:cNvSpPr/>
          <p:nvPr/>
        </p:nvSpPr>
        <p:spPr>
          <a:xfrm>
            <a:off x="3398808" y="1991328"/>
            <a:ext cx="655607" cy="255491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1950538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C8A3D-2238-C8DE-DF52-EB706452017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16D16A5-3391-943A-C4EA-BD269DB78614}"/>
              </a:ext>
            </a:extLst>
          </p:cNvPr>
          <p:cNvSpPr/>
          <p:nvPr/>
        </p:nvSpPr>
        <p:spPr>
          <a:xfrm>
            <a:off x="600530" y="4845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B2749907-6322-F507-10FE-2D868AA25FC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EC414CE9-AC7B-F74F-61F0-02041B083130}"/>
              </a:ext>
            </a:extLst>
          </p:cNvPr>
          <p:cNvSpPr txBox="1"/>
          <p:nvPr/>
        </p:nvSpPr>
        <p:spPr>
          <a:xfrm>
            <a:off x="320352" y="834538"/>
            <a:ext cx="5367433" cy="830997"/>
          </a:xfrm>
          <a:prstGeom prst="rect">
            <a:avLst/>
          </a:prstGeom>
          <a:noFill/>
        </p:spPr>
        <p:txBody>
          <a:bodyPr wrap="square">
            <a:spAutoFit/>
          </a:bodyPr>
          <a:lstStyle/>
          <a:p>
            <a:pPr lvl="0" algn="ju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11- </a:t>
            </a:r>
            <a:r>
              <a:rPr lang="es-ES" sz="1600" dirty="0">
                <a:solidFill>
                  <a:prstClr val="black"/>
                </a:solidFill>
              </a:rPr>
              <a:t>Gestionar el 100% de las necesidades de bienes y servicios a la infraestructura en funcionamiento</a:t>
            </a:r>
          </a:p>
          <a:p>
            <a:pPr lvl="0" algn="just">
              <a:defRPr/>
            </a:pPr>
            <a:r>
              <a:rPr lang="es-CO" sz="1600" dirty="0"/>
              <a:t>Responsable: Subdirección Gestión Humana.</a:t>
            </a:r>
          </a:p>
        </p:txBody>
      </p:sp>
      <p:sp>
        <p:nvSpPr>
          <p:cNvPr id="5" name="CuadroTexto 4">
            <a:extLst>
              <a:ext uri="{FF2B5EF4-FFF2-40B4-BE49-F238E27FC236}">
                <a16:creationId xmlns:a16="http://schemas.microsoft.com/office/drawing/2014/main" id="{EE43EA17-DACF-A6D2-E9F0-00A0D2B2EEF0}"/>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100%</a:t>
            </a:r>
          </a:p>
        </p:txBody>
      </p:sp>
      <p:sp>
        <p:nvSpPr>
          <p:cNvPr id="6" name="Rectángulo 5">
            <a:extLst>
              <a:ext uri="{FF2B5EF4-FFF2-40B4-BE49-F238E27FC236}">
                <a16:creationId xmlns:a16="http://schemas.microsoft.com/office/drawing/2014/main" id="{75092AC0-9528-F3F4-CEB7-0004269B62E2}"/>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492E05EC-8212-216E-18C5-8221C90A1272}"/>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a:t>
            </a:r>
          </a:p>
        </p:txBody>
      </p:sp>
      <p:sp>
        <p:nvSpPr>
          <p:cNvPr id="8" name="Rectángulo 7">
            <a:extLst>
              <a:ext uri="{FF2B5EF4-FFF2-40B4-BE49-F238E27FC236}">
                <a16:creationId xmlns:a16="http://schemas.microsoft.com/office/drawing/2014/main" id="{ADCCE019-E62B-AE01-E63D-2051BA30B4C5}"/>
              </a:ext>
            </a:extLst>
          </p:cNvPr>
          <p:cNvSpPr/>
          <p:nvPr/>
        </p:nvSpPr>
        <p:spPr>
          <a:xfrm>
            <a:off x="858417" y="3408783"/>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16B5F114-50C4-B008-5C49-1B1C5E503312}"/>
              </a:ext>
            </a:extLst>
          </p:cNvPr>
          <p:cNvSpPr txBox="1"/>
          <p:nvPr/>
        </p:nvSpPr>
        <p:spPr>
          <a:xfrm>
            <a:off x="583215" y="233141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D113B4D4-0E4E-C24F-89F4-179EA0548455}"/>
              </a:ext>
            </a:extLst>
          </p:cNvPr>
          <p:cNvSpPr txBox="1"/>
          <p:nvPr/>
        </p:nvSpPr>
        <p:spPr>
          <a:xfrm>
            <a:off x="1638053" y="5142858"/>
            <a:ext cx="3544853"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1.332.958.347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5929BE9D-2CEC-E4E8-5D19-FC4642FAF0C1}"/>
              </a:ext>
            </a:extLst>
          </p:cNvPr>
          <p:cNvSpPr txBox="1"/>
          <p:nvPr/>
        </p:nvSpPr>
        <p:spPr>
          <a:xfrm>
            <a:off x="580617" y="4846076"/>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A049D44C-B5A0-815D-28A8-4AF310BBA0D8}"/>
              </a:ext>
            </a:extLst>
          </p:cNvPr>
          <p:cNvSpPr txBox="1"/>
          <p:nvPr/>
        </p:nvSpPr>
        <p:spPr>
          <a:xfrm>
            <a:off x="1439686" y="5546727"/>
            <a:ext cx="3414224"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446.000.000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41624C42-DD27-9A7E-8CC0-D3357E5613B7}"/>
              </a:ext>
            </a:extLst>
          </p:cNvPr>
          <p:cNvSpPr txBox="1"/>
          <p:nvPr/>
        </p:nvSpPr>
        <p:spPr>
          <a:xfrm>
            <a:off x="2161592" y="5837672"/>
            <a:ext cx="3003677" cy="338554"/>
          </a:xfrm>
          <a:prstGeom prst="rect">
            <a:avLst/>
          </a:prstGeom>
          <a:noFill/>
        </p:spPr>
        <p:txBody>
          <a:bodyPr wrap="square">
            <a:spAutoFit/>
          </a:bodyPr>
          <a:lstStyle/>
          <a:p>
            <a:pPr lvl="0" algn="ju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lang="es-MX" sz="1600" dirty="0">
                <a:solidFill>
                  <a:prstClr val="black"/>
                </a:solidFill>
              </a:rPr>
              <a:t> 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9BE86C02-2A07-B429-56E0-796F4F5E1AA7}"/>
              </a:ext>
            </a:extLst>
          </p:cNvPr>
          <p:cNvSpPr txBox="1"/>
          <p:nvPr/>
        </p:nvSpPr>
        <p:spPr>
          <a:xfrm>
            <a:off x="9032033" y="2706079"/>
            <a:ext cx="1567544" cy="646331"/>
          </a:xfrm>
          <a:prstGeom prst="rect">
            <a:avLst/>
          </a:prstGeom>
          <a:noFill/>
        </p:spPr>
        <p:txBody>
          <a:bodyPr wrap="square">
            <a:spAutoFit/>
          </a:bodyPr>
          <a:lstStyle/>
          <a:p>
            <a:pPr algn="ctr"/>
            <a:r>
              <a:rPr lang="es-MX" sz="3600" b="1" dirty="0">
                <a:solidFill>
                  <a:schemeClr val="bg1"/>
                </a:solidFill>
              </a:rPr>
              <a:t>21%</a:t>
            </a:r>
            <a:endParaRPr lang="es-CO" sz="3600" dirty="0">
              <a:solidFill>
                <a:schemeClr val="bg1"/>
              </a:solidFill>
            </a:endParaRPr>
          </a:p>
        </p:txBody>
      </p:sp>
      <p:cxnSp>
        <p:nvCxnSpPr>
          <p:cNvPr id="26" name="Conector recto 25">
            <a:extLst>
              <a:ext uri="{FF2B5EF4-FFF2-40B4-BE49-F238E27FC236}">
                <a16:creationId xmlns:a16="http://schemas.microsoft.com/office/drawing/2014/main" id="{2AC872EB-362A-FCF1-8995-0AF803CBD77F}"/>
              </a:ext>
            </a:extLst>
          </p:cNvPr>
          <p:cNvCxnSpPr>
            <a:cxnSpLocks/>
          </p:cNvCxnSpPr>
          <p:nvPr/>
        </p:nvCxnSpPr>
        <p:spPr>
          <a:xfrm>
            <a:off x="5802946" y="721531"/>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19" name="Tabla 18">
            <a:extLst>
              <a:ext uri="{FF2B5EF4-FFF2-40B4-BE49-F238E27FC236}">
                <a16:creationId xmlns:a16="http://schemas.microsoft.com/office/drawing/2014/main" id="{51564CCC-7B34-8579-EF5D-F4622C606E5E}"/>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septiembre)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septiembre – tercer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27" name="Gráfico 26">
            <a:extLst>
              <a:ext uri="{FF2B5EF4-FFF2-40B4-BE49-F238E27FC236}">
                <a16:creationId xmlns:a16="http://schemas.microsoft.com/office/drawing/2014/main" id="{7E797A44-E726-5283-3ECC-5D3F6B551E41}"/>
              </a:ext>
            </a:extLst>
          </p:cNvPr>
          <p:cNvGraphicFramePr>
            <a:graphicFrameLocks/>
          </p:cNvGraphicFramePr>
          <p:nvPr/>
        </p:nvGraphicFramePr>
        <p:xfrm>
          <a:off x="2393708" y="2072282"/>
          <a:ext cx="3311687" cy="2370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559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9B739-6EDD-60BB-9DDB-FF562E9BAA90}"/>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1D69907-D35B-283E-F657-A582D3F506BB}"/>
              </a:ext>
            </a:extLst>
          </p:cNvPr>
          <p:cNvSpPr/>
          <p:nvPr/>
        </p:nvSpPr>
        <p:spPr>
          <a:xfrm>
            <a:off x="605603" y="480280"/>
            <a:ext cx="6600416" cy="46166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lang="es-CO" sz="2400" b="1" dirty="0">
                <a:solidFill>
                  <a:prstClr val="black">
                    <a:lumMod val="75000"/>
                    <a:lumOff val="25000"/>
                  </a:prstClr>
                </a:solidFill>
                <a:latin typeface="Aptos ExtraBold"/>
              </a:rPr>
              <a:t>ALERTAS Y RECOMENDACIONES</a:t>
            </a:r>
            <a:endParaRPr kumimoji="0" lang="es-CO"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endParaRPr>
          </a:p>
        </p:txBody>
      </p:sp>
      <p:sp>
        <p:nvSpPr>
          <p:cNvPr id="3" name="CuadroTexto 2">
            <a:extLst>
              <a:ext uri="{FF2B5EF4-FFF2-40B4-BE49-F238E27FC236}">
                <a16:creationId xmlns:a16="http://schemas.microsoft.com/office/drawing/2014/main" id="{064F1F68-3804-D621-4B75-74CA8C3C8B0D}"/>
              </a:ext>
            </a:extLst>
          </p:cNvPr>
          <p:cNvSpPr txBox="1"/>
          <p:nvPr/>
        </p:nvSpPr>
        <p:spPr>
          <a:xfrm>
            <a:off x="924972" y="1650010"/>
            <a:ext cx="9927464"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s-ES" sz="1400" dirty="0"/>
          </a:p>
          <a:p>
            <a:pPr algn="just"/>
            <a:endParaRPr lang="es-MX" sz="1600" dirty="0">
              <a:solidFill>
                <a:prstClr val="black"/>
              </a:solidFill>
              <a:highlight>
                <a:srgbClr val="FFFF00"/>
              </a:highlight>
              <a:latin typeface="Aptos" panose="020B0004020202020204"/>
            </a:endParaRPr>
          </a:p>
          <a:p>
            <a:pPr marL="342900" indent="-342900" algn="just">
              <a:buFont typeface="Wingdings" panose="05000000000000000000" pitchFamily="2" charset="2"/>
              <a:buChar char="Ø"/>
            </a:pPr>
            <a:r>
              <a:rPr lang="es-ES" sz="1600" dirty="0"/>
              <a:t>Es importante precisar, que, de acuerdo con los lineamientos de la Secretaría Distrital de Hacienda, se debe girar el mayor porcentaje del presupuesto ejecutado a 31 de diciembre de 2025, disminuyendo así, la constitución de reservas para la vigencia 2026, el cual no debe superar el 20% del presupuesto de inversión. </a:t>
            </a:r>
          </a:p>
          <a:p>
            <a:pPr algn="just"/>
            <a:endParaRPr lang="es-ES" sz="1600" dirty="0"/>
          </a:p>
        </p:txBody>
      </p:sp>
      <p:sp>
        <p:nvSpPr>
          <p:cNvPr id="4" name="CuadroTexto 14">
            <a:extLst>
              <a:ext uri="{FF2B5EF4-FFF2-40B4-BE49-F238E27FC236}">
                <a16:creationId xmlns:a16="http://schemas.microsoft.com/office/drawing/2014/main" id="{2E249D14-F688-AF30-DE0F-703E372565EB}"/>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Tree>
    <p:extLst>
      <p:ext uri="{BB962C8B-B14F-4D97-AF65-F5344CB8AC3E}">
        <p14:creationId xmlns:p14="http://schemas.microsoft.com/office/powerpoint/2010/main" val="369266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CFB50-F1F6-D269-DC7D-5EBFCA98D06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891986E-9E0E-3308-3076-8ECA438B4CDC}"/>
              </a:ext>
            </a:extLst>
          </p:cNvPr>
          <p:cNvSpPr txBox="1"/>
          <p:nvPr/>
        </p:nvSpPr>
        <p:spPr>
          <a:xfrm>
            <a:off x="1056039" y="2793195"/>
            <a:ext cx="1079637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D32D37"/>
                </a:solidFill>
                <a:effectLst/>
                <a:uLnTx/>
                <a:uFillTx/>
                <a:latin typeface="Aptos Black"/>
                <a:ea typeface="+mn-lt"/>
                <a:cs typeface="+mn-lt"/>
              </a:rPr>
              <a:t>Ejecución F</a:t>
            </a:r>
            <a:r>
              <a:rPr lang="es-ES" sz="4800" b="1" dirty="0" err="1">
                <a:solidFill>
                  <a:srgbClr val="D32D37"/>
                </a:solidFill>
                <a:latin typeface="Aptos Black"/>
                <a:ea typeface="+mn-lt"/>
                <a:cs typeface="+mn-lt"/>
              </a:rPr>
              <a:t>inanciera</a:t>
            </a:r>
            <a:r>
              <a:rPr lang="es-ES" sz="4800" b="1" dirty="0">
                <a:solidFill>
                  <a:srgbClr val="D32D37"/>
                </a:solidFill>
                <a:latin typeface="Aptos Black"/>
                <a:ea typeface="+mn-lt"/>
                <a:cs typeface="+mn-lt"/>
              </a:rPr>
              <a:t> Presupuesto  </a:t>
            </a:r>
            <a:r>
              <a:rPr lang="es-MX" sz="4800" b="1" dirty="0">
                <a:solidFill>
                  <a:srgbClr val="D32D37"/>
                </a:solidFill>
                <a:latin typeface="Aptos Black"/>
                <a:ea typeface="+mn-lt"/>
                <a:cs typeface="+mn-lt"/>
              </a:rPr>
              <a:t>de Inversión </a:t>
            </a:r>
          </a:p>
        </p:txBody>
      </p:sp>
    </p:spTree>
    <p:extLst>
      <p:ext uri="{BB962C8B-B14F-4D97-AF65-F5344CB8AC3E}">
        <p14:creationId xmlns:p14="http://schemas.microsoft.com/office/powerpoint/2010/main" val="173255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EEBCA-26A4-1077-4E93-F7CEA7A0F079}"/>
            </a:ext>
          </a:extLst>
        </p:cNvPr>
        <p:cNvGrpSpPr/>
        <p:nvPr/>
      </p:nvGrpSpPr>
      <p:grpSpPr>
        <a:xfrm>
          <a:off x="0" y="0"/>
          <a:ext cx="0" cy="0"/>
          <a:chOff x="0" y="0"/>
          <a:chExt cx="0" cy="0"/>
        </a:xfrm>
      </p:grpSpPr>
      <p:sp>
        <p:nvSpPr>
          <p:cNvPr id="1034" name="Rectángulo 1033">
            <a:extLst>
              <a:ext uri="{FF2B5EF4-FFF2-40B4-BE49-F238E27FC236}">
                <a16:creationId xmlns:a16="http://schemas.microsoft.com/office/drawing/2014/main" id="{84725668-952C-3293-0557-1FD06F1A1002}"/>
              </a:ext>
            </a:extLst>
          </p:cNvPr>
          <p:cNvSpPr/>
          <p:nvPr/>
        </p:nvSpPr>
        <p:spPr>
          <a:xfrm>
            <a:off x="1365890" y="659020"/>
            <a:ext cx="1930530"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dirty="0">
                <a:ln/>
                <a:solidFill>
                  <a:srgbClr val="E6D450"/>
                </a:solidFill>
              </a:rPr>
              <a:t>$68.127</a:t>
            </a:r>
          </a:p>
        </p:txBody>
      </p:sp>
      <p:sp>
        <p:nvSpPr>
          <p:cNvPr id="1035" name="Rectángulo 1034">
            <a:extLst>
              <a:ext uri="{FF2B5EF4-FFF2-40B4-BE49-F238E27FC236}">
                <a16:creationId xmlns:a16="http://schemas.microsoft.com/office/drawing/2014/main" id="{77B227D2-8A2D-E96C-F35B-1ABD3B07340F}"/>
              </a:ext>
            </a:extLst>
          </p:cNvPr>
          <p:cNvSpPr/>
          <p:nvPr/>
        </p:nvSpPr>
        <p:spPr>
          <a:xfrm>
            <a:off x="222862" y="-23026"/>
            <a:ext cx="6963153"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400" b="1" dirty="0">
                <a:ln/>
                <a:solidFill>
                  <a:srgbClr val="002060"/>
                </a:solidFill>
              </a:rPr>
              <a:t>Ejecución Presupuesto Vs Versión 14 PAA INVERSIÓN </a:t>
            </a:r>
          </a:p>
        </p:txBody>
      </p:sp>
      <p:sp>
        <p:nvSpPr>
          <p:cNvPr id="10" name="Flecha: a la derecha 9">
            <a:extLst>
              <a:ext uri="{FF2B5EF4-FFF2-40B4-BE49-F238E27FC236}">
                <a16:creationId xmlns:a16="http://schemas.microsoft.com/office/drawing/2014/main" id="{9E09C4E3-5654-E96E-1F80-C7620542C707}"/>
              </a:ext>
            </a:extLst>
          </p:cNvPr>
          <p:cNvSpPr/>
          <p:nvPr/>
        </p:nvSpPr>
        <p:spPr>
          <a:xfrm>
            <a:off x="1564294" y="668557"/>
            <a:ext cx="3601823" cy="152257"/>
          </a:xfrm>
          <a:prstGeom prst="rightArrow">
            <a:avLst/>
          </a:prstGeom>
          <a:solidFill>
            <a:srgbClr val="002060"/>
          </a:solidFill>
          <a:ln>
            <a:solidFill>
              <a:srgbClr val="2C0B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rgbClr val="E60B61"/>
              </a:solidFill>
            </a:endParaRPr>
          </a:p>
        </p:txBody>
      </p:sp>
      <p:sp>
        <p:nvSpPr>
          <p:cNvPr id="18" name="CuadroTexto 17">
            <a:extLst>
              <a:ext uri="{FF2B5EF4-FFF2-40B4-BE49-F238E27FC236}">
                <a16:creationId xmlns:a16="http://schemas.microsoft.com/office/drawing/2014/main" id="{74D3F389-52D1-5966-93A0-DFDDEE1DD810}"/>
              </a:ext>
            </a:extLst>
          </p:cNvPr>
          <p:cNvSpPr txBox="1"/>
          <p:nvPr/>
        </p:nvSpPr>
        <p:spPr>
          <a:xfrm>
            <a:off x="1074054" y="1254885"/>
            <a:ext cx="2341802" cy="430887"/>
          </a:xfrm>
          <a:prstGeom prst="rect">
            <a:avLst/>
          </a:prstGeom>
          <a:noFill/>
        </p:spPr>
        <p:txBody>
          <a:bodyPr wrap="square">
            <a:spAutoFit/>
          </a:bodyPr>
          <a:lstStyle/>
          <a:p>
            <a:r>
              <a:rPr lang="es-ES" sz="2200" b="1" dirty="0">
                <a:solidFill>
                  <a:srgbClr val="002060"/>
                </a:solidFill>
              </a:rPr>
              <a:t>PPTO.ASIGNADO </a:t>
            </a:r>
            <a:endParaRPr lang="es-CO" sz="2200" b="1" dirty="0">
              <a:solidFill>
                <a:srgbClr val="002060"/>
              </a:solidFill>
            </a:endParaRPr>
          </a:p>
        </p:txBody>
      </p:sp>
      <p:sp>
        <p:nvSpPr>
          <p:cNvPr id="19" name="object 31">
            <a:extLst>
              <a:ext uri="{FF2B5EF4-FFF2-40B4-BE49-F238E27FC236}">
                <a16:creationId xmlns:a16="http://schemas.microsoft.com/office/drawing/2014/main" id="{8C4C29CC-DBF3-78B0-FA37-377D4BE397C1}"/>
              </a:ext>
            </a:extLst>
          </p:cNvPr>
          <p:cNvSpPr/>
          <p:nvPr/>
        </p:nvSpPr>
        <p:spPr>
          <a:xfrm rot="10800000" flipH="1">
            <a:off x="5636167" y="1581409"/>
            <a:ext cx="407185" cy="894715"/>
          </a:xfrm>
          <a:custGeom>
            <a:avLst/>
            <a:gdLst/>
            <a:ahLst/>
            <a:cxnLst/>
            <a:rect l="l" t="t" r="r" b="b"/>
            <a:pathLst>
              <a:path w="320675" h="894714">
                <a:moveTo>
                  <a:pt x="309524" y="0"/>
                </a:moveTo>
                <a:lnTo>
                  <a:pt x="0" y="0"/>
                </a:lnTo>
                <a:lnTo>
                  <a:pt x="0" y="894511"/>
                </a:lnTo>
                <a:lnTo>
                  <a:pt x="320408" y="894511"/>
                </a:lnTo>
              </a:path>
            </a:pathLst>
          </a:custGeom>
          <a:noFill/>
          <a:ln w="12700">
            <a:solidFill>
              <a:srgbClr val="F2FB3B"/>
            </a:solidFill>
          </a:ln>
        </p:spPr>
        <p:txBody>
          <a:bodyPr wrap="square" lIns="0" tIns="0" rIns="0" bIns="0" rtlCol="0"/>
          <a:lstStyle/>
          <a:p>
            <a:endParaRPr/>
          </a:p>
        </p:txBody>
      </p:sp>
      <p:cxnSp>
        <p:nvCxnSpPr>
          <p:cNvPr id="4" name="Conector recto 3">
            <a:extLst>
              <a:ext uri="{FF2B5EF4-FFF2-40B4-BE49-F238E27FC236}">
                <a16:creationId xmlns:a16="http://schemas.microsoft.com/office/drawing/2014/main" id="{57BE1D64-D40E-6D74-9CB4-35C0681B75FE}"/>
              </a:ext>
            </a:extLst>
          </p:cNvPr>
          <p:cNvCxnSpPr>
            <a:cxnSpLocks/>
          </p:cNvCxnSpPr>
          <p:nvPr/>
        </p:nvCxnSpPr>
        <p:spPr>
          <a:xfrm>
            <a:off x="2339419" y="1890429"/>
            <a:ext cx="1013012"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0F5E771A-E0EE-D5B6-FB71-90B986AC2039}"/>
              </a:ext>
            </a:extLst>
          </p:cNvPr>
          <p:cNvCxnSpPr>
            <a:cxnSpLocks/>
          </p:cNvCxnSpPr>
          <p:nvPr/>
        </p:nvCxnSpPr>
        <p:spPr>
          <a:xfrm>
            <a:off x="3346028" y="1455112"/>
            <a:ext cx="0" cy="753947"/>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BB5BE707-C3BA-39B6-6A3C-5B788E8DD150}"/>
              </a:ext>
            </a:extLst>
          </p:cNvPr>
          <p:cNvCxnSpPr>
            <a:cxnSpLocks/>
          </p:cNvCxnSpPr>
          <p:nvPr/>
        </p:nvCxnSpPr>
        <p:spPr>
          <a:xfrm>
            <a:off x="4774834" y="2005965"/>
            <a:ext cx="782566"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B0405646-53DB-F673-A079-BAEDADFBE31B}"/>
              </a:ext>
            </a:extLst>
          </p:cNvPr>
          <p:cNvSpPr/>
          <p:nvPr/>
        </p:nvSpPr>
        <p:spPr>
          <a:xfrm>
            <a:off x="3205539" y="1408349"/>
            <a:ext cx="219045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dirty="0">
                <a:ln/>
                <a:solidFill>
                  <a:srgbClr val="E6D450"/>
                </a:solidFill>
              </a:rPr>
              <a:t>$ 43.379</a:t>
            </a:r>
          </a:p>
        </p:txBody>
      </p:sp>
      <p:pic>
        <p:nvPicPr>
          <p:cNvPr id="3" name="Picture 2" descr="Cashback icon set, Return money, Cash back rebate, Financial services, money refund, return on investment, savings account, currency exchange. Mobile payment for purchases. line symbol. Vector.">
            <a:extLst>
              <a:ext uri="{FF2B5EF4-FFF2-40B4-BE49-F238E27FC236}">
                <a16:creationId xmlns:a16="http://schemas.microsoft.com/office/drawing/2014/main" id="{530A267B-AB37-3EB2-0AA7-338C1CF7AA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67" t="11980" r="51336" b="12943"/>
          <a:stretch/>
        </p:blipFill>
        <p:spPr bwMode="auto">
          <a:xfrm>
            <a:off x="9196" y="648801"/>
            <a:ext cx="1172749" cy="174663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C346C2A-2AA5-E8F2-9BB2-0683B52C6E5E}"/>
              </a:ext>
            </a:extLst>
          </p:cNvPr>
          <p:cNvSpPr txBox="1"/>
          <p:nvPr/>
        </p:nvSpPr>
        <p:spPr>
          <a:xfrm>
            <a:off x="3585970" y="969130"/>
            <a:ext cx="1930530" cy="430887"/>
          </a:xfrm>
          <a:prstGeom prst="rect">
            <a:avLst/>
          </a:prstGeom>
          <a:noFill/>
        </p:spPr>
        <p:txBody>
          <a:bodyPr wrap="square">
            <a:spAutoFit/>
          </a:bodyPr>
          <a:lstStyle/>
          <a:p>
            <a:r>
              <a:rPr lang="es-ES" sz="2200" b="1" dirty="0">
                <a:ln/>
                <a:solidFill>
                  <a:srgbClr val="002060"/>
                </a:solidFill>
              </a:rPr>
              <a:t>EJECUTADO</a:t>
            </a:r>
            <a:endParaRPr lang="es-CO" sz="2200" dirty="0">
              <a:solidFill>
                <a:srgbClr val="002060"/>
              </a:solidFill>
            </a:endParaRPr>
          </a:p>
        </p:txBody>
      </p:sp>
      <p:sp>
        <p:nvSpPr>
          <p:cNvPr id="20" name="Rectángulo 19">
            <a:extLst>
              <a:ext uri="{FF2B5EF4-FFF2-40B4-BE49-F238E27FC236}">
                <a16:creationId xmlns:a16="http://schemas.microsoft.com/office/drawing/2014/main" id="{4B39C32F-99E4-159E-0240-D1968A5DA40B}"/>
              </a:ext>
            </a:extLst>
          </p:cNvPr>
          <p:cNvSpPr/>
          <p:nvPr/>
        </p:nvSpPr>
        <p:spPr>
          <a:xfrm>
            <a:off x="5733669" y="1652022"/>
            <a:ext cx="1696991"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800" b="1" dirty="0">
                <a:ln/>
                <a:solidFill>
                  <a:srgbClr val="E6D450"/>
                </a:solidFill>
              </a:rPr>
              <a:t>64%</a:t>
            </a:r>
          </a:p>
        </p:txBody>
      </p:sp>
      <p:pic>
        <p:nvPicPr>
          <p:cNvPr id="15" name="Imagen 14">
            <a:extLst>
              <a:ext uri="{FF2B5EF4-FFF2-40B4-BE49-F238E27FC236}">
                <a16:creationId xmlns:a16="http://schemas.microsoft.com/office/drawing/2014/main" id="{64F9D55E-E2F5-6A2D-0EED-F9561BC0858F}"/>
              </a:ext>
            </a:extLst>
          </p:cNvPr>
          <p:cNvPicPr>
            <a:picLocks noChangeAspect="1"/>
          </p:cNvPicPr>
          <p:nvPr/>
        </p:nvPicPr>
        <p:blipFill>
          <a:blip r:embed="rId4"/>
          <a:stretch>
            <a:fillRect/>
          </a:stretch>
        </p:blipFill>
        <p:spPr>
          <a:xfrm>
            <a:off x="11033089" y="1"/>
            <a:ext cx="1105054" cy="6858000"/>
          </a:xfrm>
          <a:prstGeom prst="rect">
            <a:avLst/>
          </a:prstGeom>
        </p:spPr>
      </p:pic>
      <p:pic>
        <p:nvPicPr>
          <p:cNvPr id="14" name="Imagen 13">
            <a:extLst>
              <a:ext uri="{FF2B5EF4-FFF2-40B4-BE49-F238E27FC236}">
                <a16:creationId xmlns:a16="http://schemas.microsoft.com/office/drawing/2014/main" id="{25EDFF4D-5E4F-28F9-D1DC-D8CDDE5C217B}"/>
              </a:ext>
            </a:extLst>
          </p:cNvPr>
          <p:cNvPicPr>
            <a:picLocks noChangeAspect="1"/>
          </p:cNvPicPr>
          <p:nvPr/>
        </p:nvPicPr>
        <p:blipFill>
          <a:blip r:embed="rId5"/>
          <a:stretch>
            <a:fillRect/>
          </a:stretch>
        </p:blipFill>
        <p:spPr>
          <a:xfrm>
            <a:off x="8171482" y="5981507"/>
            <a:ext cx="2413969" cy="602462"/>
          </a:xfrm>
          <a:prstGeom prst="rect">
            <a:avLst/>
          </a:prstGeom>
        </p:spPr>
      </p:pic>
      <p:sp>
        <p:nvSpPr>
          <p:cNvPr id="5" name="Rectángulo 4">
            <a:extLst>
              <a:ext uri="{FF2B5EF4-FFF2-40B4-BE49-F238E27FC236}">
                <a16:creationId xmlns:a16="http://schemas.microsoft.com/office/drawing/2014/main" id="{92827E7B-C6F4-5094-D1BA-A7131CB164A4}"/>
              </a:ext>
            </a:extLst>
          </p:cNvPr>
          <p:cNvSpPr/>
          <p:nvPr/>
        </p:nvSpPr>
        <p:spPr>
          <a:xfrm>
            <a:off x="10063000" y="473303"/>
            <a:ext cx="195471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E6D450"/>
                </a:solidFill>
              </a:rPr>
              <a:t>81%</a:t>
            </a:r>
          </a:p>
        </p:txBody>
      </p:sp>
      <p:sp>
        <p:nvSpPr>
          <p:cNvPr id="11" name="CuadroTexto 10">
            <a:extLst>
              <a:ext uri="{FF2B5EF4-FFF2-40B4-BE49-F238E27FC236}">
                <a16:creationId xmlns:a16="http://schemas.microsoft.com/office/drawing/2014/main" id="{889D986A-490B-1878-6D1D-BD93D9CFE7C3}"/>
              </a:ext>
            </a:extLst>
          </p:cNvPr>
          <p:cNvSpPr txBox="1"/>
          <p:nvPr/>
        </p:nvSpPr>
        <p:spPr>
          <a:xfrm>
            <a:off x="8502479" y="172733"/>
            <a:ext cx="2339965" cy="954107"/>
          </a:xfrm>
          <a:prstGeom prst="rect">
            <a:avLst/>
          </a:prstGeom>
          <a:noFill/>
        </p:spPr>
        <p:txBody>
          <a:bodyPr wrap="square">
            <a:spAutoFit/>
          </a:bodyPr>
          <a:lstStyle/>
          <a:p>
            <a:pPr algn="ctr"/>
            <a:r>
              <a:rPr lang="es-ES" sz="2800" b="1" dirty="0">
                <a:ln/>
                <a:solidFill>
                  <a:srgbClr val="002060"/>
                </a:solidFill>
              </a:rPr>
              <a:t>2024 Ejecutado</a:t>
            </a:r>
          </a:p>
        </p:txBody>
      </p:sp>
      <p:sp>
        <p:nvSpPr>
          <p:cNvPr id="7" name="CuadroTexto 6">
            <a:extLst>
              <a:ext uri="{FF2B5EF4-FFF2-40B4-BE49-F238E27FC236}">
                <a16:creationId xmlns:a16="http://schemas.microsoft.com/office/drawing/2014/main" id="{0757A498-7D47-FF55-36CD-105CC6F8DD5F}"/>
              </a:ext>
            </a:extLst>
          </p:cNvPr>
          <p:cNvSpPr txBox="1"/>
          <p:nvPr/>
        </p:nvSpPr>
        <p:spPr>
          <a:xfrm>
            <a:off x="8682810" y="1154516"/>
            <a:ext cx="2339965" cy="523220"/>
          </a:xfrm>
          <a:prstGeom prst="rect">
            <a:avLst/>
          </a:prstGeom>
          <a:noFill/>
        </p:spPr>
        <p:txBody>
          <a:bodyPr wrap="square">
            <a:spAutoFit/>
          </a:bodyPr>
          <a:lstStyle/>
          <a:p>
            <a:pPr algn="ctr"/>
            <a:r>
              <a:rPr lang="es-ES" sz="2800" b="1" dirty="0">
                <a:ln/>
                <a:solidFill>
                  <a:srgbClr val="002060"/>
                </a:solidFill>
              </a:rPr>
              <a:t>GIRO</a:t>
            </a:r>
          </a:p>
        </p:txBody>
      </p:sp>
      <p:sp>
        <p:nvSpPr>
          <p:cNvPr id="12" name="Rectángulo 11">
            <a:extLst>
              <a:ext uri="{FF2B5EF4-FFF2-40B4-BE49-F238E27FC236}">
                <a16:creationId xmlns:a16="http://schemas.microsoft.com/office/drawing/2014/main" id="{65E9AB38-ACB0-F7BA-00EB-17E3AC5FC8EA}"/>
              </a:ext>
            </a:extLst>
          </p:cNvPr>
          <p:cNvSpPr/>
          <p:nvPr/>
        </p:nvSpPr>
        <p:spPr>
          <a:xfrm>
            <a:off x="10055729" y="1049936"/>
            <a:ext cx="195471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4000" b="1" dirty="0">
                <a:ln/>
                <a:solidFill>
                  <a:srgbClr val="E6D450"/>
                </a:solidFill>
              </a:rPr>
              <a:t>43%</a:t>
            </a:r>
          </a:p>
        </p:txBody>
      </p:sp>
      <p:sp>
        <p:nvSpPr>
          <p:cNvPr id="2" name="CuadroTexto 1">
            <a:extLst>
              <a:ext uri="{FF2B5EF4-FFF2-40B4-BE49-F238E27FC236}">
                <a16:creationId xmlns:a16="http://schemas.microsoft.com/office/drawing/2014/main" id="{8BFED576-0F47-9A85-2EEB-D0C439E02FB3}"/>
              </a:ext>
            </a:extLst>
          </p:cNvPr>
          <p:cNvSpPr txBox="1"/>
          <p:nvPr/>
        </p:nvSpPr>
        <p:spPr>
          <a:xfrm>
            <a:off x="6032042" y="1333567"/>
            <a:ext cx="1014204" cy="430887"/>
          </a:xfrm>
          <a:prstGeom prst="rect">
            <a:avLst/>
          </a:prstGeom>
          <a:noFill/>
        </p:spPr>
        <p:txBody>
          <a:bodyPr wrap="square">
            <a:spAutoFit/>
          </a:bodyPr>
          <a:lstStyle/>
          <a:p>
            <a:r>
              <a:rPr lang="es-ES" sz="2200" b="1" dirty="0">
                <a:ln/>
                <a:solidFill>
                  <a:srgbClr val="002060"/>
                </a:solidFill>
              </a:rPr>
              <a:t>2025</a:t>
            </a:r>
            <a:endParaRPr lang="es-CO" sz="2200" dirty="0">
              <a:solidFill>
                <a:srgbClr val="002060"/>
              </a:solidFill>
            </a:endParaRPr>
          </a:p>
        </p:txBody>
      </p:sp>
      <p:pic>
        <p:nvPicPr>
          <p:cNvPr id="24" name="Picture 2" descr="Lideco - Alertas automatizadas para la prevención del riesgo">
            <a:extLst>
              <a:ext uri="{FF2B5EF4-FFF2-40B4-BE49-F238E27FC236}">
                <a16:creationId xmlns:a16="http://schemas.microsoft.com/office/drawing/2014/main" id="{47B97748-94C5-E5E0-1BF6-DFC8806483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862" y="5906833"/>
            <a:ext cx="1396935" cy="830480"/>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E6E271D1-F1D6-2D6E-6832-1863E423C6AE}"/>
              </a:ext>
            </a:extLst>
          </p:cNvPr>
          <p:cNvSpPr txBox="1"/>
          <p:nvPr/>
        </p:nvSpPr>
        <p:spPr>
          <a:xfrm>
            <a:off x="1503712" y="5913406"/>
            <a:ext cx="3469504" cy="369332"/>
          </a:xfrm>
          <a:prstGeom prst="rect">
            <a:avLst/>
          </a:prstGeom>
          <a:noFill/>
        </p:spPr>
        <p:txBody>
          <a:bodyPr wrap="square">
            <a:spAutoFit/>
          </a:bodyPr>
          <a:lstStyle/>
          <a:p>
            <a:r>
              <a:rPr lang="es-ES" b="1" dirty="0">
                <a:ln/>
                <a:solidFill>
                  <a:srgbClr val="002060"/>
                </a:solidFill>
              </a:rPr>
              <a:t>Reserva no debe superar el 20%</a:t>
            </a:r>
            <a:endParaRPr lang="es-CO" dirty="0"/>
          </a:p>
        </p:txBody>
      </p:sp>
      <p:sp>
        <p:nvSpPr>
          <p:cNvPr id="26" name="Rectángulo 25">
            <a:extLst>
              <a:ext uri="{FF2B5EF4-FFF2-40B4-BE49-F238E27FC236}">
                <a16:creationId xmlns:a16="http://schemas.microsoft.com/office/drawing/2014/main" id="{0D05DD6B-6649-C248-50B9-75EBD9BE6C51}"/>
              </a:ext>
            </a:extLst>
          </p:cNvPr>
          <p:cNvSpPr/>
          <p:nvPr/>
        </p:nvSpPr>
        <p:spPr>
          <a:xfrm>
            <a:off x="1879044" y="6160718"/>
            <a:ext cx="219045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dirty="0">
                <a:ln/>
                <a:solidFill>
                  <a:srgbClr val="E6D450"/>
                </a:solidFill>
              </a:rPr>
              <a:t>$ 13.625</a:t>
            </a:r>
          </a:p>
        </p:txBody>
      </p:sp>
      <p:pic>
        <p:nvPicPr>
          <p:cNvPr id="17" name="Imagen 16">
            <a:extLst>
              <a:ext uri="{FF2B5EF4-FFF2-40B4-BE49-F238E27FC236}">
                <a16:creationId xmlns:a16="http://schemas.microsoft.com/office/drawing/2014/main" id="{6989A393-B06B-795E-AFBC-CC2E8D35EDC2}"/>
              </a:ext>
            </a:extLst>
          </p:cNvPr>
          <p:cNvPicPr>
            <a:picLocks noChangeAspect="1"/>
          </p:cNvPicPr>
          <p:nvPr/>
        </p:nvPicPr>
        <p:blipFill>
          <a:blip r:embed="rId7"/>
          <a:stretch>
            <a:fillRect/>
          </a:stretch>
        </p:blipFill>
        <p:spPr>
          <a:xfrm>
            <a:off x="1632620" y="2395436"/>
            <a:ext cx="8689445" cy="3394314"/>
          </a:xfrm>
          <a:prstGeom prst="rect">
            <a:avLst/>
          </a:prstGeom>
        </p:spPr>
      </p:pic>
    </p:spTree>
    <p:extLst>
      <p:ext uri="{BB962C8B-B14F-4D97-AF65-F5344CB8AC3E}">
        <p14:creationId xmlns:p14="http://schemas.microsoft.com/office/powerpoint/2010/main" val="1597948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DFFCB-CF95-09D1-B095-0C74F18E7DD3}"/>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7A6D7706-3959-4349-49A0-03662268E2A0}"/>
              </a:ext>
            </a:extLst>
          </p:cNvPr>
          <p:cNvSpPr txBox="1"/>
          <p:nvPr/>
        </p:nvSpPr>
        <p:spPr>
          <a:xfrm>
            <a:off x="709684" y="2503667"/>
            <a:ext cx="113822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a:noFill/>
                </a:ln>
                <a:solidFill>
                  <a:srgbClr val="D32D37"/>
                </a:solidFill>
                <a:effectLst/>
                <a:uLnTx/>
                <a:uFillTx/>
                <a:latin typeface="Aptos Black"/>
                <a:ea typeface="+mn-lt"/>
                <a:cs typeface="+mn-lt"/>
              </a:rPr>
              <a:t>Avance Metas Plan Distrital de Desarrollo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a:noFill/>
                </a:ln>
                <a:solidFill>
                  <a:srgbClr val="D32D37"/>
                </a:solidFill>
                <a:effectLst/>
                <a:uLnTx/>
                <a:uFillTx/>
                <a:latin typeface="Aptos Black"/>
                <a:ea typeface="+mn-lt"/>
                <a:cs typeface="+mn-lt"/>
              </a:rPr>
              <a:t>2024 - 2027</a:t>
            </a:r>
          </a:p>
        </p:txBody>
      </p:sp>
    </p:spTree>
    <p:extLst>
      <p:ext uri="{BB962C8B-B14F-4D97-AF65-F5344CB8AC3E}">
        <p14:creationId xmlns:p14="http://schemas.microsoft.com/office/powerpoint/2010/main" val="1648746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12081-49CF-C787-F617-BD4C6081F0B4}"/>
            </a:ext>
          </a:extLst>
        </p:cNvPr>
        <p:cNvGrpSpPr/>
        <p:nvPr/>
      </p:nvGrpSpPr>
      <p:grpSpPr>
        <a:xfrm>
          <a:off x="0" y="0"/>
          <a:ext cx="0" cy="0"/>
          <a:chOff x="0" y="0"/>
          <a:chExt cx="0" cy="0"/>
        </a:xfrm>
      </p:grpSpPr>
      <p:sp>
        <p:nvSpPr>
          <p:cNvPr id="2" name="CuadroTexto 14">
            <a:extLst>
              <a:ext uri="{FF2B5EF4-FFF2-40B4-BE49-F238E27FC236}">
                <a16:creationId xmlns:a16="http://schemas.microsoft.com/office/drawing/2014/main" id="{35CD70CD-5DD5-3920-3F38-DADC4C8A5FA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 name="CuadroTexto 2">
            <a:extLst>
              <a:ext uri="{FF2B5EF4-FFF2-40B4-BE49-F238E27FC236}">
                <a16:creationId xmlns:a16="http://schemas.microsoft.com/office/drawing/2014/main" id="{A6D80172-1664-0049-44E6-1EEC308F0E53}"/>
              </a:ext>
            </a:extLst>
          </p:cNvPr>
          <p:cNvSpPr txBox="1"/>
          <p:nvPr/>
        </p:nvSpPr>
        <p:spPr>
          <a:xfrm>
            <a:off x="563726" y="827441"/>
            <a:ext cx="498488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Implementar 1 Programa(s) para mejorar la respuesta en la atención a emergencias del Cuerpo Oficial de Bomberos de Bogotá apalancada en redes de conocimiento prevención del riesgo y cobertura en la ciudad y su entorno.</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 name="CuadroTexto 3">
            <a:extLst>
              <a:ext uri="{FF2B5EF4-FFF2-40B4-BE49-F238E27FC236}">
                <a16:creationId xmlns:a16="http://schemas.microsoft.com/office/drawing/2014/main" id="{AEBA6C81-5ED2-7EAC-699D-26FFDF5E6D3C}"/>
              </a:ext>
            </a:extLst>
          </p:cNvPr>
          <p:cNvSpPr txBox="1"/>
          <p:nvPr/>
        </p:nvSpPr>
        <p:spPr>
          <a:xfrm>
            <a:off x="1177273" y="3405356"/>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35</a:t>
            </a:r>
          </a:p>
        </p:txBody>
      </p:sp>
      <p:sp>
        <p:nvSpPr>
          <p:cNvPr id="5" name="Rectángulo 4">
            <a:extLst>
              <a:ext uri="{FF2B5EF4-FFF2-40B4-BE49-F238E27FC236}">
                <a16:creationId xmlns:a16="http://schemas.microsoft.com/office/drawing/2014/main" id="{7A633F68-1950-4A53-FB28-11FA429F0CDC}"/>
              </a:ext>
            </a:extLst>
          </p:cNvPr>
          <p:cNvSpPr/>
          <p:nvPr/>
        </p:nvSpPr>
        <p:spPr>
          <a:xfrm>
            <a:off x="934676" y="352673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6" name="CuadroTexto 5">
            <a:extLst>
              <a:ext uri="{FF2B5EF4-FFF2-40B4-BE49-F238E27FC236}">
                <a16:creationId xmlns:a16="http://schemas.microsoft.com/office/drawing/2014/main" id="{66DD4EDC-C88B-6B0B-DADF-5D8AB1D8F6D6}"/>
              </a:ext>
            </a:extLst>
          </p:cNvPr>
          <p:cNvSpPr txBox="1"/>
          <p:nvPr/>
        </p:nvSpPr>
        <p:spPr>
          <a:xfrm>
            <a:off x="1177273" y="4149355"/>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27</a:t>
            </a:r>
          </a:p>
        </p:txBody>
      </p:sp>
      <p:sp>
        <p:nvSpPr>
          <p:cNvPr id="7" name="Rectángulo 6">
            <a:extLst>
              <a:ext uri="{FF2B5EF4-FFF2-40B4-BE49-F238E27FC236}">
                <a16:creationId xmlns:a16="http://schemas.microsoft.com/office/drawing/2014/main" id="{30D1331B-3E25-9DF9-0666-F2C33C3F805A}"/>
              </a:ext>
            </a:extLst>
          </p:cNvPr>
          <p:cNvSpPr/>
          <p:nvPr/>
        </p:nvSpPr>
        <p:spPr>
          <a:xfrm>
            <a:off x="941304" y="4236468"/>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304B0C96-4047-BB99-FCE0-01A28C40BB69}"/>
              </a:ext>
            </a:extLst>
          </p:cNvPr>
          <p:cNvSpPr txBox="1"/>
          <p:nvPr/>
        </p:nvSpPr>
        <p:spPr>
          <a:xfrm>
            <a:off x="506586" y="2907578"/>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F79CBA12-F3D2-F026-8804-0442E94C7D7F}"/>
              </a:ext>
            </a:extLst>
          </p:cNvPr>
          <p:cNvSpPr txBox="1"/>
          <p:nvPr/>
        </p:nvSpPr>
        <p:spPr>
          <a:xfrm>
            <a:off x="5915611" y="827441"/>
            <a:ext cx="498488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Desarrollar 1 Plan(es) para el fortalecimiento de las capacidades.</a:t>
            </a:r>
          </a:p>
        </p:txBody>
      </p:sp>
      <p:sp>
        <p:nvSpPr>
          <p:cNvPr id="11" name="CuadroTexto 10">
            <a:extLst>
              <a:ext uri="{FF2B5EF4-FFF2-40B4-BE49-F238E27FC236}">
                <a16:creationId xmlns:a16="http://schemas.microsoft.com/office/drawing/2014/main" id="{0D3743EB-78F4-9B22-2B5B-E29B40FAEE4B}"/>
              </a:ext>
            </a:extLst>
          </p:cNvPr>
          <p:cNvSpPr txBox="1"/>
          <p:nvPr/>
        </p:nvSpPr>
        <p:spPr>
          <a:xfrm>
            <a:off x="6392250" y="333698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40</a:t>
            </a:r>
          </a:p>
        </p:txBody>
      </p:sp>
      <p:sp>
        <p:nvSpPr>
          <p:cNvPr id="12" name="Rectángulo 11">
            <a:extLst>
              <a:ext uri="{FF2B5EF4-FFF2-40B4-BE49-F238E27FC236}">
                <a16:creationId xmlns:a16="http://schemas.microsoft.com/office/drawing/2014/main" id="{49531DA5-8A25-9853-414E-F66D96E5F636}"/>
              </a:ext>
            </a:extLst>
          </p:cNvPr>
          <p:cNvSpPr/>
          <p:nvPr/>
        </p:nvSpPr>
        <p:spPr>
          <a:xfrm>
            <a:off x="6204858" y="3426984"/>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568011EB-90A3-9AE9-CAF4-8DD148CB709A}"/>
              </a:ext>
            </a:extLst>
          </p:cNvPr>
          <p:cNvSpPr txBox="1"/>
          <p:nvPr/>
        </p:nvSpPr>
        <p:spPr>
          <a:xfrm>
            <a:off x="6392250" y="3990131"/>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34,6</a:t>
            </a:r>
          </a:p>
        </p:txBody>
      </p:sp>
      <p:sp>
        <p:nvSpPr>
          <p:cNvPr id="14" name="Rectángulo 13">
            <a:extLst>
              <a:ext uri="{FF2B5EF4-FFF2-40B4-BE49-F238E27FC236}">
                <a16:creationId xmlns:a16="http://schemas.microsoft.com/office/drawing/2014/main" id="{202C9AF2-D893-6011-4850-670CC0AA0C0E}"/>
              </a:ext>
            </a:extLst>
          </p:cNvPr>
          <p:cNvSpPr/>
          <p:nvPr/>
        </p:nvSpPr>
        <p:spPr>
          <a:xfrm>
            <a:off x="6204858" y="4080127"/>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1D397639-98FD-D0B6-AE19-10A5E4507488}"/>
              </a:ext>
            </a:extLst>
          </p:cNvPr>
          <p:cNvSpPr txBox="1"/>
          <p:nvPr/>
        </p:nvSpPr>
        <p:spPr>
          <a:xfrm>
            <a:off x="5928829" y="292060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17" name="Conector recto 16">
            <a:extLst>
              <a:ext uri="{FF2B5EF4-FFF2-40B4-BE49-F238E27FC236}">
                <a16:creationId xmlns:a16="http://schemas.microsoft.com/office/drawing/2014/main" id="{3C149401-26FF-53E6-CCBE-007B3FC113BB}"/>
              </a:ext>
            </a:extLst>
          </p:cNvPr>
          <p:cNvCxnSpPr>
            <a:cxnSpLocks/>
          </p:cNvCxnSpPr>
          <p:nvPr/>
        </p:nvCxnSpPr>
        <p:spPr>
          <a:xfrm>
            <a:off x="5775650" y="361244"/>
            <a:ext cx="0" cy="5971823"/>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E6D6E269-252D-D932-2A9E-82F30CE82CE5}"/>
              </a:ext>
            </a:extLst>
          </p:cNvPr>
          <p:cNvSpPr txBox="1"/>
          <p:nvPr/>
        </p:nvSpPr>
        <p:spPr>
          <a:xfrm>
            <a:off x="3407970" y="6378514"/>
            <a:ext cx="4844921" cy="246221"/>
          </a:xfrm>
          <a:prstGeom prst="rect">
            <a:avLst/>
          </a:prstGeom>
          <a:noFill/>
        </p:spPr>
        <p:txBody>
          <a:bodyPr wrap="square">
            <a:spAutoFit/>
          </a:bodyPr>
          <a:lstStyle/>
          <a:p>
            <a:pPr algn="ctr"/>
            <a:r>
              <a:rPr lang="es-MX" sz="1000" b="1" i="1" dirty="0"/>
              <a:t>Avance Metas PDD con corte 30 de septiembre - Fuente Segplan </a:t>
            </a:r>
            <a:endParaRPr lang="es-CO" sz="1000" b="1" i="1" dirty="0"/>
          </a:p>
        </p:txBody>
      </p:sp>
      <p:graphicFrame>
        <p:nvGraphicFramePr>
          <p:cNvPr id="9" name="Gráfico 8">
            <a:extLst>
              <a:ext uri="{FF2B5EF4-FFF2-40B4-BE49-F238E27FC236}">
                <a16:creationId xmlns:a16="http://schemas.microsoft.com/office/drawing/2014/main" id="{55B3860C-F411-C4C9-38B6-8150A16D7355}"/>
              </a:ext>
            </a:extLst>
          </p:cNvPr>
          <p:cNvGraphicFramePr>
            <a:graphicFrameLocks/>
          </p:cNvGraphicFramePr>
          <p:nvPr/>
        </p:nvGraphicFramePr>
        <p:xfrm>
          <a:off x="2484276" y="2926984"/>
          <a:ext cx="3201217" cy="19895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áfico 15">
            <a:extLst>
              <a:ext uri="{FF2B5EF4-FFF2-40B4-BE49-F238E27FC236}">
                <a16:creationId xmlns:a16="http://schemas.microsoft.com/office/drawing/2014/main" id="{C5D95D84-D14E-9CA2-AE3A-6CAD6FEDD7D5}"/>
              </a:ext>
            </a:extLst>
          </p:cNvPr>
          <p:cNvGraphicFramePr>
            <a:graphicFrameLocks/>
          </p:cNvGraphicFramePr>
          <p:nvPr/>
        </p:nvGraphicFramePr>
        <p:xfrm>
          <a:off x="7879394" y="2913324"/>
          <a:ext cx="3455746" cy="1989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708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bre: forma 1">
            <a:extLst>
              <a:ext uri="{FF2B5EF4-FFF2-40B4-BE49-F238E27FC236}">
                <a16:creationId xmlns:a16="http://schemas.microsoft.com/office/drawing/2014/main" id="{D99879A1-0D61-81A2-4EC1-1A91E0E99BF3}"/>
              </a:ext>
              <a:ext uri="{C183D7F6-B498-43B3-948B-1728B52AA6E4}">
                <adec:decorative xmlns:adec="http://schemas.microsoft.com/office/drawing/2017/decorative" val="1"/>
              </a:ext>
            </a:extLst>
          </p:cNvPr>
          <p:cNvSpPr/>
          <p:nvPr/>
        </p:nvSpPr>
        <p:spPr>
          <a:xfrm>
            <a:off x="2142698" y="2258014"/>
            <a:ext cx="8354974" cy="1809019"/>
          </a:xfrm>
          <a:custGeom>
            <a:avLst/>
            <a:gdLst/>
            <a:ahLst/>
            <a:cxnLst/>
            <a:rect l="l" t="t" r="r" b="b"/>
            <a:pathLst>
              <a:path w="5099735" h="909544">
                <a:moveTo>
                  <a:pt x="4080797" y="592164"/>
                </a:moveTo>
                <a:cubicBezTo>
                  <a:pt x="4047200" y="604163"/>
                  <a:pt x="4012202" y="614762"/>
                  <a:pt x="3975804" y="623962"/>
                </a:cubicBezTo>
                <a:cubicBezTo>
                  <a:pt x="3926207" y="637161"/>
                  <a:pt x="3894809" y="650160"/>
                  <a:pt x="3881610" y="662959"/>
                </a:cubicBezTo>
                <a:cubicBezTo>
                  <a:pt x="3868011" y="676159"/>
                  <a:pt x="3861211" y="691158"/>
                  <a:pt x="3861211" y="707957"/>
                </a:cubicBezTo>
                <a:cubicBezTo>
                  <a:pt x="3861211" y="727155"/>
                  <a:pt x="3867911" y="742854"/>
                  <a:pt x="3881310" y="755054"/>
                </a:cubicBezTo>
                <a:cubicBezTo>
                  <a:pt x="3894709" y="767253"/>
                  <a:pt x="3914408" y="773353"/>
                  <a:pt x="3940407" y="773353"/>
                </a:cubicBezTo>
                <a:cubicBezTo>
                  <a:pt x="3967605" y="773353"/>
                  <a:pt x="3992903" y="766753"/>
                  <a:pt x="4016301" y="753554"/>
                </a:cubicBezTo>
                <a:cubicBezTo>
                  <a:pt x="4039700" y="740355"/>
                  <a:pt x="4056299" y="724256"/>
                  <a:pt x="4066099" y="705257"/>
                </a:cubicBezTo>
                <a:cubicBezTo>
                  <a:pt x="4075898" y="686258"/>
                  <a:pt x="4080797" y="661559"/>
                  <a:pt x="4080797" y="631161"/>
                </a:cubicBezTo>
                <a:close/>
                <a:moveTo>
                  <a:pt x="2032923" y="592164"/>
                </a:moveTo>
                <a:cubicBezTo>
                  <a:pt x="1999325" y="604163"/>
                  <a:pt x="1964327" y="614762"/>
                  <a:pt x="1927929" y="623962"/>
                </a:cubicBezTo>
                <a:cubicBezTo>
                  <a:pt x="1878332" y="637161"/>
                  <a:pt x="1846934" y="650160"/>
                  <a:pt x="1833735" y="662959"/>
                </a:cubicBezTo>
                <a:cubicBezTo>
                  <a:pt x="1820136" y="676159"/>
                  <a:pt x="1813336" y="691158"/>
                  <a:pt x="1813336" y="707957"/>
                </a:cubicBezTo>
                <a:cubicBezTo>
                  <a:pt x="1813336" y="727155"/>
                  <a:pt x="1820036" y="742854"/>
                  <a:pt x="1833435" y="755054"/>
                </a:cubicBezTo>
                <a:cubicBezTo>
                  <a:pt x="1846834" y="767253"/>
                  <a:pt x="1866533" y="773353"/>
                  <a:pt x="1892531" y="773353"/>
                </a:cubicBezTo>
                <a:cubicBezTo>
                  <a:pt x="1919731" y="773353"/>
                  <a:pt x="1945028" y="766753"/>
                  <a:pt x="1968428" y="753554"/>
                </a:cubicBezTo>
                <a:cubicBezTo>
                  <a:pt x="1991826" y="740355"/>
                  <a:pt x="2008424" y="724256"/>
                  <a:pt x="2018223" y="705257"/>
                </a:cubicBezTo>
                <a:cubicBezTo>
                  <a:pt x="2028023" y="686258"/>
                  <a:pt x="2032923" y="661559"/>
                  <a:pt x="2032923" y="631161"/>
                </a:cubicBezTo>
                <a:close/>
                <a:moveTo>
                  <a:pt x="3245849" y="257384"/>
                </a:moveTo>
                <a:lnTo>
                  <a:pt x="3490034" y="257384"/>
                </a:lnTo>
                <a:lnTo>
                  <a:pt x="3490034" y="894545"/>
                </a:lnTo>
                <a:lnTo>
                  <a:pt x="3245849" y="894545"/>
                </a:lnTo>
                <a:close/>
                <a:moveTo>
                  <a:pt x="4758957" y="242985"/>
                </a:moveTo>
                <a:cubicBezTo>
                  <a:pt x="4834951" y="242985"/>
                  <a:pt x="4891049" y="248785"/>
                  <a:pt x="4927246" y="260384"/>
                </a:cubicBezTo>
                <a:cubicBezTo>
                  <a:pt x="4963444" y="271983"/>
                  <a:pt x="4993642" y="289982"/>
                  <a:pt x="5017841" y="314381"/>
                </a:cubicBezTo>
                <a:cubicBezTo>
                  <a:pt x="5042039" y="338779"/>
                  <a:pt x="5062138" y="371777"/>
                  <a:pt x="5078137" y="413375"/>
                </a:cubicBezTo>
                <a:lnTo>
                  <a:pt x="4846551" y="436173"/>
                </a:lnTo>
                <a:cubicBezTo>
                  <a:pt x="4840551" y="415774"/>
                  <a:pt x="4830552" y="400775"/>
                  <a:pt x="4816553" y="391176"/>
                </a:cubicBezTo>
                <a:cubicBezTo>
                  <a:pt x="4797354" y="378377"/>
                  <a:pt x="4774155" y="371977"/>
                  <a:pt x="4746957" y="371977"/>
                </a:cubicBezTo>
                <a:cubicBezTo>
                  <a:pt x="4719359" y="371977"/>
                  <a:pt x="4699260" y="376869"/>
                  <a:pt x="4686661" y="386653"/>
                </a:cubicBezTo>
                <a:cubicBezTo>
                  <a:pt x="4674061" y="396436"/>
                  <a:pt x="4667762" y="408319"/>
                  <a:pt x="4667762" y="422299"/>
                </a:cubicBezTo>
                <a:cubicBezTo>
                  <a:pt x="4667762" y="437873"/>
                  <a:pt x="4675761" y="449654"/>
                  <a:pt x="4691761" y="457641"/>
                </a:cubicBezTo>
                <a:cubicBezTo>
                  <a:pt x="4707759" y="465628"/>
                  <a:pt x="4742557" y="472818"/>
                  <a:pt x="4796154" y="479211"/>
                </a:cubicBezTo>
                <a:cubicBezTo>
                  <a:pt x="4877349" y="488398"/>
                  <a:pt x="4937745" y="501183"/>
                  <a:pt x="4977343" y="517567"/>
                </a:cubicBezTo>
                <a:cubicBezTo>
                  <a:pt x="5016941" y="533950"/>
                  <a:pt x="5047239" y="557325"/>
                  <a:pt x="5068237" y="587692"/>
                </a:cubicBezTo>
                <a:cubicBezTo>
                  <a:pt x="5089236" y="618059"/>
                  <a:pt x="5099735" y="651423"/>
                  <a:pt x="5099735" y="687783"/>
                </a:cubicBezTo>
                <a:cubicBezTo>
                  <a:pt x="5099735" y="724543"/>
                  <a:pt x="5088636" y="760305"/>
                  <a:pt x="5066437" y="795068"/>
                </a:cubicBezTo>
                <a:cubicBezTo>
                  <a:pt x="5044239" y="829832"/>
                  <a:pt x="5009241" y="857502"/>
                  <a:pt x="4961444" y="878079"/>
                </a:cubicBezTo>
                <a:cubicBezTo>
                  <a:pt x="4913647" y="898656"/>
                  <a:pt x="4848551" y="908944"/>
                  <a:pt x="4766156" y="908944"/>
                </a:cubicBezTo>
                <a:cubicBezTo>
                  <a:pt x="4649763" y="908944"/>
                  <a:pt x="4566868" y="892345"/>
                  <a:pt x="4517471" y="859147"/>
                </a:cubicBezTo>
                <a:cubicBezTo>
                  <a:pt x="4468074" y="825949"/>
                  <a:pt x="4436376" y="778752"/>
                  <a:pt x="4422377" y="717556"/>
                </a:cubicBezTo>
                <a:lnTo>
                  <a:pt x="4664762" y="694757"/>
                </a:lnTo>
                <a:cubicBezTo>
                  <a:pt x="4674761" y="723556"/>
                  <a:pt x="4688761" y="744154"/>
                  <a:pt x="4706759" y="756554"/>
                </a:cubicBezTo>
                <a:cubicBezTo>
                  <a:pt x="4724759" y="768953"/>
                  <a:pt x="4748757" y="775153"/>
                  <a:pt x="4778755" y="775153"/>
                </a:cubicBezTo>
                <a:cubicBezTo>
                  <a:pt x="4811553" y="775153"/>
                  <a:pt x="4836951" y="768162"/>
                  <a:pt x="4854951" y="754182"/>
                </a:cubicBezTo>
                <a:cubicBezTo>
                  <a:pt x="4868949" y="743801"/>
                  <a:pt x="4875949" y="730824"/>
                  <a:pt x="4875949" y="715250"/>
                </a:cubicBezTo>
                <a:cubicBezTo>
                  <a:pt x="4875949" y="697676"/>
                  <a:pt x="4866750" y="684096"/>
                  <a:pt x="4848351" y="674509"/>
                </a:cubicBezTo>
                <a:cubicBezTo>
                  <a:pt x="4835151" y="667722"/>
                  <a:pt x="4800154" y="659335"/>
                  <a:pt x="4743357" y="649348"/>
                </a:cubicBezTo>
                <a:cubicBezTo>
                  <a:pt x="4658563" y="634567"/>
                  <a:pt x="4599666" y="620884"/>
                  <a:pt x="4566668" y="608297"/>
                </a:cubicBezTo>
                <a:cubicBezTo>
                  <a:pt x="4533670" y="595710"/>
                  <a:pt x="4505872" y="574433"/>
                  <a:pt x="4483273" y="544467"/>
                </a:cubicBezTo>
                <a:cubicBezTo>
                  <a:pt x="4460675" y="514500"/>
                  <a:pt x="4449375" y="480336"/>
                  <a:pt x="4449375" y="441976"/>
                </a:cubicBezTo>
                <a:cubicBezTo>
                  <a:pt x="4449375" y="400016"/>
                  <a:pt x="4461575" y="363853"/>
                  <a:pt x="4485973" y="333486"/>
                </a:cubicBezTo>
                <a:cubicBezTo>
                  <a:pt x="4510371" y="303119"/>
                  <a:pt x="4543969" y="280444"/>
                  <a:pt x="4586767" y="265460"/>
                </a:cubicBezTo>
                <a:cubicBezTo>
                  <a:pt x="4629564" y="250477"/>
                  <a:pt x="4686961" y="242985"/>
                  <a:pt x="4758957" y="242985"/>
                </a:cubicBezTo>
                <a:close/>
                <a:moveTo>
                  <a:pt x="3965005" y="242985"/>
                </a:moveTo>
                <a:cubicBezTo>
                  <a:pt x="4038201" y="242985"/>
                  <a:pt x="4096997" y="247085"/>
                  <a:pt x="4141394" y="255284"/>
                </a:cubicBezTo>
                <a:cubicBezTo>
                  <a:pt x="4185791" y="263484"/>
                  <a:pt x="4222789" y="280583"/>
                  <a:pt x="4252387" y="306581"/>
                </a:cubicBezTo>
                <a:cubicBezTo>
                  <a:pt x="4273186" y="324580"/>
                  <a:pt x="4289585" y="350078"/>
                  <a:pt x="4301585" y="383076"/>
                </a:cubicBezTo>
                <a:cubicBezTo>
                  <a:pt x="4313583" y="416074"/>
                  <a:pt x="4319583" y="447572"/>
                  <a:pt x="4319583" y="477571"/>
                </a:cubicBezTo>
                <a:lnTo>
                  <a:pt x="4319583" y="758953"/>
                </a:lnTo>
                <a:cubicBezTo>
                  <a:pt x="4319583" y="788952"/>
                  <a:pt x="4321483" y="812450"/>
                  <a:pt x="4325283" y="829449"/>
                </a:cubicBezTo>
                <a:cubicBezTo>
                  <a:pt x="4329083" y="846448"/>
                  <a:pt x="4337382" y="868147"/>
                  <a:pt x="4350181" y="894545"/>
                </a:cubicBezTo>
                <a:lnTo>
                  <a:pt x="4120995" y="894545"/>
                </a:lnTo>
                <a:cubicBezTo>
                  <a:pt x="4111796" y="878146"/>
                  <a:pt x="4105796" y="865647"/>
                  <a:pt x="4102997" y="857048"/>
                </a:cubicBezTo>
                <a:cubicBezTo>
                  <a:pt x="4100197" y="848448"/>
                  <a:pt x="4097397" y="834949"/>
                  <a:pt x="4094597" y="816550"/>
                </a:cubicBezTo>
                <a:cubicBezTo>
                  <a:pt x="4062599" y="847348"/>
                  <a:pt x="4030801" y="869347"/>
                  <a:pt x="3999203" y="882546"/>
                </a:cubicBezTo>
                <a:cubicBezTo>
                  <a:pt x="3956005" y="900145"/>
                  <a:pt x="3905809" y="908944"/>
                  <a:pt x="3848612" y="908944"/>
                </a:cubicBezTo>
                <a:cubicBezTo>
                  <a:pt x="3772617" y="908944"/>
                  <a:pt x="3714920" y="891345"/>
                  <a:pt x="3675523" y="856148"/>
                </a:cubicBezTo>
                <a:cubicBezTo>
                  <a:pt x="3636125" y="820950"/>
                  <a:pt x="3616426" y="777552"/>
                  <a:pt x="3616426" y="725956"/>
                </a:cubicBezTo>
                <a:cubicBezTo>
                  <a:pt x="3616426" y="677558"/>
                  <a:pt x="3630625" y="637761"/>
                  <a:pt x="3659023" y="606563"/>
                </a:cubicBezTo>
                <a:cubicBezTo>
                  <a:pt x="3687422" y="575365"/>
                  <a:pt x="3739819" y="552166"/>
                  <a:pt x="3816214" y="536967"/>
                </a:cubicBezTo>
                <a:cubicBezTo>
                  <a:pt x="3907809" y="518568"/>
                  <a:pt x="3967205" y="505669"/>
                  <a:pt x="3994403" y="498269"/>
                </a:cubicBezTo>
                <a:cubicBezTo>
                  <a:pt x="4021601" y="490870"/>
                  <a:pt x="4050399" y="481170"/>
                  <a:pt x="4080797" y="469171"/>
                </a:cubicBezTo>
                <a:cubicBezTo>
                  <a:pt x="4080797" y="439173"/>
                  <a:pt x="4074598" y="418174"/>
                  <a:pt x="4062199" y="406175"/>
                </a:cubicBezTo>
                <a:cubicBezTo>
                  <a:pt x="4049799" y="394176"/>
                  <a:pt x="4028001" y="388176"/>
                  <a:pt x="3996803" y="388176"/>
                </a:cubicBezTo>
                <a:cubicBezTo>
                  <a:pt x="3956805" y="388176"/>
                  <a:pt x="3926807" y="394576"/>
                  <a:pt x="3906809" y="407375"/>
                </a:cubicBezTo>
                <a:cubicBezTo>
                  <a:pt x="3891209" y="417374"/>
                  <a:pt x="3878610" y="436173"/>
                  <a:pt x="3869011" y="463771"/>
                </a:cubicBezTo>
                <a:lnTo>
                  <a:pt x="3635625" y="439173"/>
                </a:lnTo>
                <a:cubicBezTo>
                  <a:pt x="3644425" y="398375"/>
                  <a:pt x="3657123" y="366277"/>
                  <a:pt x="3673723" y="342879"/>
                </a:cubicBezTo>
                <a:cubicBezTo>
                  <a:pt x="3690321" y="319480"/>
                  <a:pt x="3714220" y="299181"/>
                  <a:pt x="3745418" y="281983"/>
                </a:cubicBezTo>
                <a:cubicBezTo>
                  <a:pt x="3767817" y="269583"/>
                  <a:pt x="3798615" y="259984"/>
                  <a:pt x="3837813" y="253184"/>
                </a:cubicBezTo>
                <a:cubicBezTo>
                  <a:pt x="3877010" y="246385"/>
                  <a:pt x="3919407" y="242985"/>
                  <a:pt x="3965005" y="242985"/>
                </a:cubicBezTo>
                <a:close/>
                <a:moveTo>
                  <a:pt x="2759679" y="242985"/>
                </a:moveTo>
                <a:cubicBezTo>
                  <a:pt x="2863672" y="242985"/>
                  <a:pt x="2942967" y="261584"/>
                  <a:pt x="2997564" y="298782"/>
                </a:cubicBezTo>
                <a:cubicBezTo>
                  <a:pt x="3052161" y="335979"/>
                  <a:pt x="3090458" y="390376"/>
                  <a:pt x="3112457" y="461972"/>
                </a:cubicBezTo>
                <a:lnTo>
                  <a:pt x="2882672" y="492570"/>
                </a:lnTo>
                <a:cubicBezTo>
                  <a:pt x="2875472" y="465371"/>
                  <a:pt x="2862372" y="444873"/>
                  <a:pt x="2843374" y="431073"/>
                </a:cubicBezTo>
                <a:cubicBezTo>
                  <a:pt x="2824375" y="417274"/>
                  <a:pt x="2798876" y="410375"/>
                  <a:pt x="2766878" y="410375"/>
                </a:cubicBezTo>
                <a:cubicBezTo>
                  <a:pt x="2726481" y="410375"/>
                  <a:pt x="2693782" y="424847"/>
                  <a:pt x="2668784" y="453792"/>
                </a:cubicBezTo>
                <a:cubicBezTo>
                  <a:pt x="2643786" y="482737"/>
                  <a:pt x="2631287" y="526558"/>
                  <a:pt x="2631287" y="585255"/>
                </a:cubicBezTo>
                <a:cubicBezTo>
                  <a:pt x="2631287" y="637558"/>
                  <a:pt x="2643685" y="677283"/>
                  <a:pt x="2668484" y="704432"/>
                </a:cubicBezTo>
                <a:cubicBezTo>
                  <a:pt x="2693283" y="731580"/>
                  <a:pt x="2724881" y="745154"/>
                  <a:pt x="2763279" y="745154"/>
                </a:cubicBezTo>
                <a:cubicBezTo>
                  <a:pt x="2795276" y="745154"/>
                  <a:pt x="2822175" y="736955"/>
                  <a:pt x="2843973" y="720556"/>
                </a:cubicBezTo>
                <a:cubicBezTo>
                  <a:pt x="2865772" y="704157"/>
                  <a:pt x="2882071" y="678958"/>
                  <a:pt x="2892871" y="644960"/>
                </a:cubicBezTo>
                <a:lnTo>
                  <a:pt x="3125056" y="671359"/>
                </a:lnTo>
                <a:cubicBezTo>
                  <a:pt x="3112257" y="719756"/>
                  <a:pt x="3091258" y="761653"/>
                  <a:pt x="3062060" y="797051"/>
                </a:cubicBezTo>
                <a:cubicBezTo>
                  <a:pt x="3032862" y="832449"/>
                  <a:pt x="2995564" y="859947"/>
                  <a:pt x="2950167" y="879546"/>
                </a:cubicBezTo>
                <a:cubicBezTo>
                  <a:pt x="2904770" y="899145"/>
                  <a:pt x="2847073" y="908944"/>
                  <a:pt x="2777078" y="908944"/>
                </a:cubicBezTo>
                <a:cubicBezTo>
                  <a:pt x="2709482" y="908944"/>
                  <a:pt x="2653185" y="902651"/>
                  <a:pt x="2608188" y="890064"/>
                </a:cubicBezTo>
                <a:cubicBezTo>
                  <a:pt x="2563190" y="877478"/>
                  <a:pt x="2524493" y="857098"/>
                  <a:pt x="2492095" y="828924"/>
                </a:cubicBezTo>
                <a:cubicBezTo>
                  <a:pt x="2459697" y="800751"/>
                  <a:pt x="2434298" y="767683"/>
                  <a:pt x="2415899" y="729719"/>
                </a:cubicBezTo>
                <a:cubicBezTo>
                  <a:pt x="2397500" y="691756"/>
                  <a:pt x="2388301" y="641404"/>
                  <a:pt x="2388301" y="578664"/>
                </a:cubicBezTo>
                <a:cubicBezTo>
                  <a:pt x="2388301" y="513125"/>
                  <a:pt x="2399501" y="458575"/>
                  <a:pt x="2421899" y="415015"/>
                </a:cubicBezTo>
                <a:cubicBezTo>
                  <a:pt x="2438298" y="383048"/>
                  <a:pt x="2460697" y="354377"/>
                  <a:pt x="2489095" y="329000"/>
                </a:cubicBezTo>
                <a:cubicBezTo>
                  <a:pt x="2517493" y="303623"/>
                  <a:pt x="2546691" y="284742"/>
                  <a:pt x="2576690" y="272355"/>
                </a:cubicBezTo>
                <a:cubicBezTo>
                  <a:pt x="2624287" y="252775"/>
                  <a:pt x="2685283" y="242985"/>
                  <a:pt x="2759679" y="242985"/>
                </a:cubicBezTo>
                <a:close/>
                <a:moveTo>
                  <a:pt x="1917130" y="242985"/>
                </a:moveTo>
                <a:cubicBezTo>
                  <a:pt x="1990325" y="242985"/>
                  <a:pt x="2049122" y="247085"/>
                  <a:pt x="2093519" y="255284"/>
                </a:cubicBezTo>
                <a:cubicBezTo>
                  <a:pt x="2137917" y="263484"/>
                  <a:pt x="2174915" y="280583"/>
                  <a:pt x="2204512" y="306581"/>
                </a:cubicBezTo>
                <a:cubicBezTo>
                  <a:pt x="2225311" y="324580"/>
                  <a:pt x="2241711" y="350078"/>
                  <a:pt x="2253709" y="383076"/>
                </a:cubicBezTo>
                <a:cubicBezTo>
                  <a:pt x="2265708" y="416074"/>
                  <a:pt x="2271708" y="447572"/>
                  <a:pt x="2271708" y="477571"/>
                </a:cubicBezTo>
                <a:lnTo>
                  <a:pt x="2271708" y="758953"/>
                </a:lnTo>
                <a:cubicBezTo>
                  <a:pt x="2271708" y="788952"/>
                  <a:pt x="2273608" y="812450"/>
                  <a:pt x="2277408" y="829449"/>
                </a:cubicBezTo>
                <a:cubicBezTo>
                  <a:pt x="2281208" y="846448"/>
                  <a:pt x="2289507" y="868147"/>
                  <a:pt x="2302306" y="894545"/>
                </a:cubicBezTo>
                <a:lnTo>
                  <a:pt x="2073121" y="894545"/>
                </a:lnTo>
                <a:cubicBezTo>
                  <a:pt x="2063921" y="878146"/>
                  <a:pt x="2057921" y="865647"/>
                  <a:pt x="2055122" y="857048"/>
                </a:cubicBezTo>
                <a:cubicBezTo>
                  <a:pt x="2052322" y="848448"/>
                  <a:pt x="2049522" y="834949"/>
                  <a:pt x="2046722" y="816550"/>
                </a:cubicBezTo>
                <a:cubicBezTo>
                  <a:pt x="2014724" y="847348"/>
                  <a:pt x="1982926" y="869347"/>
                  <a:pt x="1951328" y="882546"/>
                </a:cubicBezTo>
                <a:cubicBezTo>
                  <a:pt x="1908130" y="900145"/>
                  <a:pt x="1857934" y="908944"/>
                  <a:pt x="1800737" y="908944"/>
                </a:cubicBezTo>
                <a:cubicBezTo>
                  <a:pt x="1724742" y="908944"/>
                  <a:pt x="1667045" y="891345"/>
                  <a:pt x="1627648" y="856148"/>
                </a:cubicBezTo>
                <a:cubicBezTo>
                  <a:pt x="1588250" y="820950"/>
                  <a:pt x="1568551" y="777552"/>
                  <a:pt x="1568551" y="725956"/>
                </a:cubicBezTo>
                <a:cubicBezTo>
                  <a:pt x="1568551" y="677558"/>
                  <a:pt x="1582750" y="637761"/>
                  <a:pt x="1611149" y="606563"/>
                </a:cubicBezTo>
                <a:cubicBezTo>
                  <a:pt x="1639547" y="575365"/>
                  <a:pt x="1691943" y="552166"/>
                  <a:pt x="1768339" y="536967"/>
                </a:cubicBezTo>
                <a:cubicBezTo>
                  <a:pt x="1859933" y="518568"/>
                  <a:pt x="1919330" y="505669"/>
                  <a:pt x="1946528" y="498269"/>
                </a:cubicBezTo>
                <a:cubicBezTo>
                  <a:pt x="1973727" y="490870"/>
                  <a:pt x="2002525" y="481170"/>
                  <a:pt x="2032923" y="469171"/>
                </a:cubicBezTo>
                <a:cubicBezTo>
                  <a:pt x="2032923" y="439173"/>
                  <a:pt x="2026723" y="418174"/>
                  <a:pt x="2014324" y="406175"/>
                </a:cubicBezTo>
                <a:cubicBezTo>
                  <a:pt x="2001925" y="394176"/>
                  <a:pt x="1980127" y="388176"/>
                  <a:pt x="1948928" y="388176"/>
                </a:cubicBezTo>
                <a:cubicBezTo>
                  <a:pt x="1908930" y="388176"/>
                  <a:pt x="1878932" y="394576"/>
                  <a:pt x="1858933" y="407375"/>
                </a:cubicBezTo>
                <a:cubicBezTo>
                  <a:pt x="1843335" y="417374"/>
                  <a:pt x="1830735" y="436173"/>
                  <a:pt x="1821136" y="463771"/>
                </a:cubicBezTo>
                <a:lnTo>
                  <a:pt x="1587750" y="439173"/>
                </a:lnTo>
                <a:cubicBezTo>
                  <a:pt x="1596550" y="398375"/>
                  <a:pt x="1609249" y="366277"/>
                  <a:pt x="1625847" y="342879"/>
                </a:cubicBezTo>
                <a:cubicBezTo>
                  <a:pt x="1642447" y="319480"/>
                  <a:pt x="1666345" y="299181"/>
                  <a:pt x="1697543" y="281983"/>
                </a:cubicBezTo>
                <a:cubicBezTo>
                  <a:pt x="1719942" y="269583"/>
                  <a:pt x="1750741" y="259984"/>
                  <a:pt x="1789938" y="253184"/>
                </a:cubicBezTo>
                <a:cubicBezTo>
                  <a:pt x="1829135" y="246385"/>
                  <a:pt x="1871533" y="242985"/>
                  <a:pt x="1917130" y="242985"/>
                </a:cubicBezTo>
                <a:close/>
                <a:moveTo>
                  <a:pt x="1422351" y="242985"/>
                </a:moveTo>
                <a:cubicBezTo>
                  <a:pt x="1458348" y="242985"/>
                  <a:pt x="1497746" y="254184"/>
                  <a:pt x="1540543" y="276583"/>
                </a:cubicBezTo>
                <a:lnTo>
                  <a:pt x="1464948" y="450572"/>
                </a:lnTo>
                <a:cubicBezTo>
                  <a:pt x="1436150" y="438573"/>
                  <a:pt x="1413351" y="432573"/>
                  <a:pt x="1396552" y="432573"/>
                </a:cubicBezTo>
                <a:cubicBezTo>
                  <a:pt x="1364554" y="432573"/>
                  <a:pt x="1339756" y="445773"/>
                  <a:pt x="1322157" y="472171"/>
                </a:cubicBezTo>
                <a:cubicBezTo>
                  <a:pt x="1296959" y="509369"/>
                  <a:pt x="1284360" y="578964"/>
                  <a:pt x="1284360" y="680958"/>
                </a:cubicBezTo>
                <a:lnTo>
                  <a:pt x="1284360" y="894545"/>
                </a:lnTo>
                <a:lnTo>
                  <a:pt x="1038974" y="894545"/>
                </a:lnTo>
                <a:lnTo>
                  <a:pt x="1038974" y="257384"/>
                </a:lnTo>
                <a:lnTo>
                  <a:pt x="1267560" y="257384"/>
                </a:lnTo>
                <a:lnTo>
                  <a:pt x="1267560" y="361778"/>
                </a:lnTo>
                <a:cubicBezTo>
                  <a:pt x="1289559" y="316580"/>
                  <a:pt x="1312257" y="285482"/>
                  <a:pt x="1335656" y="268483"/>
                </a:cubicBezTo>
                <a:cubicBezTo>
                  <a:pt x="1359054" y="251484"/>
                  <a:pt x="1387953" y="242985"/>
                  <a:pt x="1422351" y="242985"/>
                </a:cubicBezTo>
                <a:close/>
                <a:moveTo>
                  <a:pt x="3245849" y="14999"/>
                </a:moveTo>
                <a:lnTo>
                  <a:pt x="3490034" y="14999"/>
                </a:lnTo>
                <a:lnTo>
                  <a:pt x="3490034" y="181189"/>
                </a:lnTo>
                <a:lnTo>
                  <a:pt x="3245849" y="181189"/>
                </a:lnTo>
                <a:close/>
                <a:moveTo>
                  <a:pt x="473971" y="0"/>
                </a:moveTo>
                <a:cubicBezTo>
                  <a:pt x="571166" y="0"/>
                  <a:pt x="643862" y="8799"/>
                  <a:pt x="692058" y="26398"/>
                </a:cubicBezTo>
                <a:cubicBezTo>
                  <a:pt x="740255" y="43997"/>
                  <a:pt x="780253" y="71295"/>
                  <a:pt x="812052" y="108293"/>
                </a:cubicBezTo>
                <a:cubicBezTo>
                  <a:pt x="843849" y="145291"/>
                  <a:pt x="867747" y="192188"/>
                  <a:pt x="883746" y="248985"/>
                </a:cubicBezTo>
                <a:lnTo>
                  <a:pt x="621562" y="295782"/>
                </a:lnTo>
                <a:cubicBezTo>
                  <a:pt x="610763" y="262584"/>
                  <a:pt x="592464" y="237185"/>
                  <a:pt x="566666" y="219586"/>
                </a:cubicBezTo>
                <a:cubicBezTo>
                  <a:pt x="540868" y="201987"/>
                  <a:pt x="507969" y="193188"/>
                  <a:pt x="467972" y="193188"/>
                </a:cubicBezTo>
                <a:cubicBezTo>
                  <a:pt x="408375" y="193188"/>
                  <a:pt x="360878" y="213887"/>
                  <a:pt x="325480" y="255284"/>
                </a:cubicBezTo>
                <a:cubicBezTo>
                  <a:pt x="290082" y="296682"/>
                  <a:pt x="272384" y="362178"/>
                  <a:pt x="272384" y="451772"/>
                </a:cubicBezTo>
                <a:cubicBezTo>
                  <a:pt x="272384" y="546966"/>
                  <a:pt x="290282" y="614962"/>
                  <a:pt x="326080" y="655760"/>
                </a:cubicBezTo>
                <a:cubicBezTo>
                  <a:pt x="361878" y="696557"/>
                  <a:pt x="411775" y="716956"/>
                  <a:pt x="475771" y="716956"/>
                </a:cubicBezTo>
                <a:cubicBezTo>
                  <a:pt x="506169" y="716956"/>
                  <a:pt x="535167" y="712556"/>
                  <a:pt x="562766" y="703757"/>
                </a:cubicBezTo>
                <a:cubicBezTo>
                  <a:pt x="590365" y="694957"/>
                  <a:pt x="621962" y="679958"/>
                  <a:pt x="657560" y="658760"/>
                </a:cubicBezTo>
                <a:lnTo>
                  <a:pt x="657560" y="575965"/>
                </a:lnTo>
                <a:lnTo>
                  <a:pt x="475771" y="575965"/>
                </a:lnTo>
                <a:lnTo>
                  <a:pt x="475771" y="392976"/>
                </a:lnTo>
                <a:lnTo>
                  <a:pt x="895745" y="392976"/>
                </a:lnTo>
                <a:lnTo>
                  <a:pt x="895745" y="767953"/>
                </a:lnTo>
                <a:cubicBezTo>
                  <a:pt x="815351" y="822750"/>
                  <a:pt x="744255" y="860047"/>
                  <a:pt x="682458" y="879846"/>
                </a:cubicBezTo>
                <a:cubicBezTo>
                  <a:pt x="620662" y="899645"/>
                  <a:pt x="547367" y="909544"/>
                  <a:pt x="462572" y="909544"/>
                </a:cubicBezTo>
                <a:cubicBezTo>
                  <a:pt x="358178" y="909544"/>
                  <a:pt x="273083" y="891745"/>
                  <a:pt x="207288" y="856148"/>
                </a:cubicBezTo>
                <a:cubicBezTo>
                  <a:pt x="141492" y="820550"/>
                  <a:pt x="90495" y="767553"/>
                  <a:pt x="54297" y="697157"/>
                </a:cubicBezTo>
                <a:cubicBezTo>
                  <a:pt x="18099" y="626762"/>
                  <a:pt x="0" y="545966"/>
                  <a:pt x="0" y="454772"/>
                </a:cubicBezTo>
                <a:cubicBezTo>
                  <a:pt x="0" y="358778"/>
                  <a:pt x="19799" y="275283"/>
                  <a:pt x="59397" y="204287"/>
                </a:cubicBezTo>
                <a:cubicBezTo>
                  <a:pt x="98994" y="133292"/>
                  <a:pt x="156991" y="79395"/>
                  <a:pt x="233386" y="42597"/>
                </a:cubicBezTo>
                <a:cubicBezTo>
                  <a:pt x="292982" y="14199"/>
                  <a:pt x="373177" y="0"/>
                  <a:pt x="473971"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83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E6382C4-A637-7B39-4B51-5C4EA858DB6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568EF40-996E-C4F7-7BF8-D51D20C24F24}"/>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Introducción </a:t>
            </a:r>
          </a:p>
        </p:txBody>
      </p:sp>
      <p:sp>
        <p:nvSpPr>
          <p:cNvPr id="6" name="CuadroTexto 14">
            <a:extLst>
              <a:ext uri="{FF2B5EF4-FFF2-40B4-BE49-F238E27FC236}">
                <a16:creationId xmlns:a16="http://schemas.microsoft.com/office/drawing/2014/main" id="{6DD73C0A-2415-A6F4-B8E5-9DBF1CB285F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10487D56-1466-36B3-5C50-CDA8933DCCD7}"/>
              </a:ext>
              <a:ext uri="{C183D7F6-B498-43B3-948B-1728B52AA6E4}">
                <adec:decorative xmlns:adec="http://schemas.microsoft.com/office/drawing/2017/decorative" val="1"/>
              </a:ext>
            </a:extLst>
          </p:cNvPr>
          <p:cNvSpPr txBox="1"/>
          <p:nvPr/>
        </p:nvSpPr>
        <p:spPr>
          <a:xfrm>
            <a:off x="726417" y="913534"/>
            <a:ext cx="10349020" cy="5262979"/>
          </a:xfrm>
          <a:prstGeom prst="rect">
            <a:avLst/>
          </a:prstGeom>
          <a:noFill/>
        </p:spPr>
        <p:txBody>
          <a:bodyPr wrap="square" rtlCol="0">
            <a:spAutoFit/>
          </a:bodyPr>
          <a:lstStyle/>
          <a:p>
            <a:pPr algn="just"/>
            <a:r>
              <a:rPr lang="es-MX" sz="1600" dirty="0"/>
              <a:t>El Plan de Acción 2025 de la Unidad Administrativa Especial Cuerpo Oficial de Bomberos de Bogotá, está construido bajo 94 actividades estratégicas. Estas iniciativas contribuirán al cumplimiento de los 7 objetivos estratégicos de la Entidad dentro del Plan Estratégico Institucional, concordantes con los 3 ejes estructurales para el período de gobierno 2024-2027, los cuales a su vez le aportan al cumplimiento de las 10 metas del proyecto de inversión 8126 de FORTALECIMIENTO y las 11 metas del proyecto de inversión 8173 de MODERNIZACIÓN. Proyectos de Inversión que fueron estructurados para dar cumplimiento a las 2 metas del cuerpo oficial de bomberos en el Plan de Desarrollo Distrital “Bogotá Camina Segura” 2024-2027</a:t>
            </a:r>
            <a:r>
              <a:rPr lang="es-CO" sz="1600" dirty="0"/>
              <a:t>.</a:t>
            </a:r>
          </a:p>
          <a:p>
            <a:pPr algn="just"/>
            <a:endParaRPr lang="es-CO" sz="1600" dirty="0"/>
          </a:p>
          <a:p>
            <a:pPr algn="just"/>
            <a:r>
              <a:rPr lang="es-MX" sz="1600" dirty="0"/>
              <a:t>El objetivo general del seguimiento del PAI 2025, es informar a la ciudadanía y a los diversos grupos de interés sobre el estado de avance de la ejecución del Plan de Acción 2025 de la Unidad Administrativa Especial Cuerpo Oficial de Bomberos de Bogotá con corte a 30 de septiembre de 2025, así como presentar un análisis descriptivo que se concentra en el cumplimiento de las actividades que presentan comportamientos de </a:t>
            </a:r>
            <a:r>
              <a:rPr lang="es-MX" sz="1600" dirty="0" err="1"/>
              <a:t>sub-ejecución</a:t>
            </a:r>
            <a:r>
              <a:rPr lang="es-MX" sz="1600" dirty="0"/>
              <a:t> o </a:t>
            </a:r>
            <a:r>
              <a:rPr lang="es-MX" sz="1600" dirty="0" err="1"/>
              <a:t>sobre-ejecución</a:t>
            </a:r>
            <a:r>
              <a:rPr lang="es-MX" sz="1600" dirty="0"/>
              <a:t> durante el tercer trimestre</a:t>
            </a:r>
            <a:r>
              <a:rPr lang="es-CO" sz="1600" dirty="0"/>
              <a:t>.</a:t>
            </a:r>
          </a:p>
          <a:p>
            <a:pPr algn="just"/>
            <a:endParaRPr lang="es-CO" sz="1600" dirty="0"/>
          </a:p>
          <a:p>
            <a:pPr algn="just"/>
            <a:r>
              <a:rPr lang="es-CO" sz="1600" dirty="0"/>
              <a:t>El seguimiento al Plan de Acción 2025 se realiza desde la herramienta de seguimiento SINERGIA APP en donde se registra el avance cuantitativo y un resumen cualitativo del estado de avance y cumplimiento de las actividades establecidas por cada dependencia.</a:t>
            </a:r>
          </a:p>
          <a:p>
            <a:pPr algn="just" defTabSz="378652">
              <a:defRPr/>
            </a:pPr>
            <a:endParaRPr lang="es-MX" sz="1600" kern="0" dirty="0">
              <a:solidFill>
                <a:prstClr val="black"/>
              </a:solidFill>
            </a:endParaRPr>
          </a:p>
          <a:p>
            <a:pPr algn="just" defTabSz="378652">
              <a:defRPr/>
            </a:pPr>
            <a:r>
              <a:rPr lang="es-MX" sz="1600" kern="0" dirty="0">
                <a:solidFill>
                  <a:prstClr val="black"/>
                </a:solidFill>
              </a:rPr>
              <a:t>De igual manera, se realiza seguimiento a los avances en la ejecución presupuestal, presentada en los reportes del Sistema de seguimiento a los programas proyectos y metas al Plan de Desarrollo de Bogotá D.C.- SEGPLAN y se procesa a través de una matriz interna.</a:t>
            </a:r>
          </a:p>
        </p:txBody>
      </p:sp>
    </p:spTree>
    <p:extLst>
      <p:ext uri="{BB962C8B-B14F-4D97-AF65-F5344CB8AC3E}">
        <p14:creationId xmlns:p14="http://schemas.microsoft.com/office/powerpoint/2010/main" val="81251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91CED2B-AD8E-0331-9CB5-6E452756BC4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7048D48-7093-72B7-596E-32DAEF09E40D}"/>
              </a:ext>
            </a:extLst>
          </p:cNvPr>
          <p:cNvSpPr txBox="1"/>
          <p:nvPr/>
        </p:nvSpPr>
        <p:spPr>
          <a:xfrm>
            <a:off x="552091" y="3429000"/>
            <a:ext cx="2587924" cy="1661993"/>
          </a:xfrm>
          <a:prstGeom prst="rect">
            <a:avLst/>
          </a:prstGeom>
          <a:noFill/>
        </p:spPr>
        <p:txBody>
          <a:bodyPr wrap="square" rtlCol="0">
            <a:spAutoFit/>
          </a:bodyPr>
          <a:lstStyle/>
          <a:p>
            <a:r>
              <a:rPr lang="es-MX" dirty="0"/>
              <a:t>Porcentaje programado III Trimestre 2025</a:t>
            </a:r>
          </a:p>
          <a:p>
            <a:r>
              <a:rPr lang="es-MX" sz="6600" b="1" dirty="0"/>
              <a:t>70%</a:t>
            </a:r>
            <a:endParaRPr lang="es-CO" sz="6600" b="1" dirty="0"/>
          </a:p>
        </p:txBody>
      </p:sp>
      <p:pic>
        <p:nvPicPr>
          <p:cNvPr id="7" name="Imagen 6">
            <a:extLst>
              <a:ext uri="{FF2B5EF4-FFF2-40B4-BE49-F238E27FC236}">
                <a16:creationId xmlns:a16="http://schemas.microsoft.com/office/drawing/2014/main" id="{917C29C4-702C-F885-9332-A9780625A4FD}"/>
              </a:ext>
            </a:extLst>
          </p:cNvPr>
          <p:cNvPicPr>
            <a:picLocks noChangeAspect="1"/>
          </p:cNvPicPr>
          <p:nvPr/>
        </p:nvPicPr>
        <p:blipFill>
          <a:blip r:embed="rId3"/>
          <a:stretch>
            <a:fillRect/>
          </a:stretch>
        </p:blipFill>
        <p:spPr>
          <a:xfrm>
            <a:off x="3709461" y="721956"/>
            <a:ext cx="7130899" cy="5628602"/>
          </a:xfrm>
          <a:prstGeom prst="rect">
            <a:avLst/>
          </a:prstGeom>
        </p:spPr>
      </p:pic>
    </p:spTree>
    <p:extLst>
      <p:ext uri="{BB962C8B-B14F-4D97-AF65-F5344CB8AC3E}">
        <p14:creationId xmlns:p14="http://schemas.microsoft.com/office/powerpoint/2010/main" val="95153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Grafica separatoria resultados de planes institucionales" title="Grafica separatoria resultados de planes institucionales ">
            <a:extLst>
              <a:ext uri="{FF2B5EF4-FFF2-40B4-BE49-F238E27FC236}">
                <a16:creationId xmlns:a16="http://schemas.microsoft.com/office/drawing/2014/main" id="{9074C658-C6A0-2ACE-C091-609AAF82A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1" y="-438642"/>
            <a:ext cx="12228401" cy="6689226"/>
          </a:xfrm>
          <a:prstGeom prst="rect">
            <a:avLst/>
          </a:prstGeom>
        </p:spPr>
      </p:pic>
      <p:sp>
        <p:nvSpPr>
          <p:cNvPr id="3" name="Rectángulo 2" descr="Portada Planes Institucionales " title="Portada Planes Institucionales ">
            <a:extLst>
              <a:ext uri="{FF2B5EF4-FFF2-40B4-BE49-F238E27FC236}">
                <a16:creationId xmlns:a16="http://schemas.microsoft.com/office/drawing/2014/main" id="{AC8BD3A1-4AA9-EDFC-0053-1589D5278AEA}"/>
              </a:ext>
            </a:extLst>
          </p:cNvPr>
          <p:cNvSpPr/>
          <p:nvPr/>
        </p:nvSpPr>
        <p:spPr>
          <a:xfrm>
            <a:off x="1" y="4211704"/>
            <a:ext cx="12192000" cy="2643530"/>
          </a:xfrm>
          <a:prstGeom prst="rect">
            <a:avLst/>
          </a:prstGeom>
          <a:gradFill>
            <a:gsLst>
              <a:gs pos="7000">
                <a:sysClr val="window" lastClr="FFFFFF">
                  <a:alpha val="0"/>
                </a:sysClr>
              </a:gs>
              <a:gs pos="28000">
                <a:sysClr val="window" lastClr="FFFFFF"/>
              </a:gs>
            </a:gsLst>
            <a:lin ang="5400000" scaled="0"/>
          </a:gradFill>
          <a:ln w="25400" cap="flat" cmpd="sng" algn="ctr">
            <a:noFill/>
            <a:prstDash val="solid"/>
          </a:ln>
          <a:effectLst/>
        </p:spPr>
        <p:txBody>
          <a:bodyPr rtlCol="0" anchor="ctr"/>
          <a:lstStyle/>
          <a:p>
            <a:pPr marL="0" marR="0" lvl="0" indent="0" algn="ctr" defTabSz="623346" rtl="0" eaLnBrk="1" fontAlgn="auto" latinLnBrk="0" hangingPunct="1">
              <a:lnSpc>
                <a:spcPct val="100000"/>
              </a:lnSpc>
              <a:spcBef>
                <a:spcPts val="0"/>
              </a:spcBef>
              <a:spcAft>
                <a:spcPts val="0"/>
              </a:spcAft>
              <a:buClrTx/>
              <a:buSzTx/>
              <a:buFontTx/>
              <a:buNone/>
              <a:tabLst/>
              <a:defRPr/>
            </a:pPr>
            <a:endParaRPr kumimoji="0" lang="es-CO" sz="1227" b="0" i="0" u="none" strike="noStrike" kern="0" cap="none" spc="0" normalizeH="0" baseline="0" noProof="0">
              <a:ln>
                <a:noFill/>
              </a:ln>
              <a:solidFill>
                <a:prstClr val="white"/>
              </a:solidFill>
              <a:effectLst/>
              <a:uLnTx/>
              <a:uFillTx/>
              <a:latin typeface="Calibri"/>
              <a:ea typeface="+mn-ea"/>
              <a:cs typeface="+mn-cs"/>
            </a:endParaRPr>
          </a:p>
        </p:txBody>
      </p:sp>
      <p:sp>
        <p:nvSpPr>
          <p:cNvPr id="4" name="Título 7">
            <a:extLst>
              <a:ext uri="{FF2B5EF4-FFF2-40B4-BE49-F238E27FC236}">
                <a16:creationId xmlns:a16="http://schemas.microsoft.com/office/drawing/2014/main" id="{00603501-2CCC-7030-DFAC-33DD480238A7}"/>
              </a:ext>
            </a:extLst>
          </p:cNvPr>
          <p:cNvSpPr txBox="1">
            <a:spLocks/>
          </p:cNvSpPr>
          <p:nvPr/>
        </p:nvSpPr>
        <p:spPr>
          <a:xfrm>
            <a:off x="1245357" y="5138589"/>
            <a:ext cx="9752682" cy="11120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marL="0" marR="0" lvl="0" indent="0" algn="ctr" defTabSz="623346" rtl="0" eaLnBrk="1" fontAlgn="auto" latinLnBrk="0" hangingPunct="1">
              <a:lnSpc>
                <a:spcPct val="10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rPr>
              <a:t>Planes Institucionales</a:t>
            </a:r>
            <a:endParaRPr kumimoji="0" lang="es-CO"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endParaRPr>
          </a:p>
        </p:txBody>
      </p:sp>
      <p:pic>
        <p:nvPicPr>
          <p:cNvPr id="6" name="Gráfico 5">
            <a:extLst>
              <a:ext uri="{FF2B5EF4-FFF2-40B4-BE49-F238E27FC236}">
                <a16:creationId xmlns:a16="http://schemas.microsoft.com/office/drawing/2014/main" id="{A60C2F39-712F-6458-6E0F-6DBACA53E2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124943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5967B8A-2B2D-74EB-5C9F-81B21DD8B7B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6C777A3F-77EC-C08B-1A87-BF7CD1D97E1D}"/>
              </a:ext>
            </a:extLst>
          </p:cNvPr>
          <p:cNvSpPr/>
          <p:nvPr/>
        </p:nvSpPr>
        <p:spPr>
          <a:xfrm>
            <a:off x="462077" y="273369"/>
            <a:ext cx="9749985" cy="58477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s-CO" sz="3200" b="1" dirty="0">
                <a:solidFill>
                  <a:prstClr val="black">
                    <a:lumMod val="75000"/>
                    <a:lumOff val="25000"/>
                  </a:prstClr>
                </a:solidFill>
                <a:latin typeface="Aptos ExtraBold"/>
              </a:rPr>
              <a:t>Planes Institucionales   </a:t>
            </a:r>
          </a:p>
        </p:txBody>
      </p:sp>
      <p:sp>
        <p:nvSpPr>
          <p:cNvPr id="6" name="CuadroTexto 14">
            <a:extLst>
              <a:ext uri="{FF2B5EF4-FFF2-40B4-BE49-F238E27FC236}">
                <a16:creationId xmlns:a16="http://schemas.microsoft.com/office/drawing/2014/main" id="{727485CE-9239-D04C-5D1C-EBFA43B04D0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08202DF9-27AB-714D-A2F4-AC11002DEDAB}"/>
              </a:ext>
            </a:extLst>
          </p:cNvPr>
          <p:cNvSpPr txBox="1"/>
          <p:nvPr/>
        </p:nvSpPr>
        <p:spPr>
          <a:xfrm>
            <a:off x="3977436" y="5999855"/>
            <a:ext cx="6098874" cy="246221"/>
          </a:xfrm>
          <a:prstGeom prst="rect">
            <a:avLst/>
          </a:prstGeom>
          <a:noFill/>
        </p:spPr>
        <p:txBody>
          <a:bodyPr wrap="square">
            <a:spAutoFit/>
          </a:bodyPr>
          <a:lstStyle/>
          <a:p>
            <a:pPr defTabSz="378652">
              <a:defRPr/>
            </a:pPr>
            <a:r>
              <a:rPr lang="es-ES" sz="1000" i="1" kern="0" dirty="0">
                <a:solidFill>
                  <a:prstClr val="black"/>
                </a:solidFill>
                <a:latin typeface="Calibri" panose="020F0502020204030204"/>
              </a:rPr>
              <a:t>Fuente: Dependencias– U.A.E Cuerpo Oficial de Bomberos de Bogotá </a:t>
            </a:r>
            <a:endParaRPr lang="es-CO" sz="1000" i="1" kern="0" dirty="0">
              <a:solidFill>
                <a:prstClr val="black"/>
              </a:solidFill>
              <a:latin typeface="Calibri" panose="020F0502020204030204"/>
            </a:endParaRPr>
          </a:p>
        </p:txBody>
      </p:sp>
      <p:graphicFrame>
        <p:nvGraphicFramePr>
          <p:cNvPr id="5" name="Tabla 4">
            <a:extLst>
              <a:ext uri="{FF2B5EF4-FFF2-40B4-BE49-F238E27FC236}">
                <a16:creationId xmlns:a16="http://schemas.microsoft.com/office/drawing/2014/main" id="{37CD3BBE-F81D-0EA5-3F47-D652B100D3C2}"/>
              </a:ext>
            </a:extLst>
          </p:cNvPr>
          <p:cNvGraphicFramePr>
            <a:graphicFrameLocks noGrp="1"/>
          </p:cNvGraphicFramePr>
          <p:nvPr>
            <p:extLst>
              <p:ext uri="{D42A27DB-BD31-4B8C-83A1-F6EECF244321}">
                <p14:modId xmlns:p14="http://schemas.microsoft.com/office/powerpoint/2010/main" val="973249969"/>
              </p:ext>
            </p:extLst>
          </p:nvPr>
        </p:nvGraphicFramePr>
        <p:xfrm>
          <a:off x="916448" y="1036729"/>
          <a:ext cx="9978714" cy="4784541"/>
        </p:xfrm>
        <a:graphic>
          <a:graphicData uri="http://schemas.openxmlformats.org/drawingml/2006/table">
            <a:tbl>
              <a:tblPr/>
              <a:tblGrid>
                <a:gridCol w="2170493">
                  <a:extLst>
                    <a:ext uri="{9D8B030D-6E8A-4147-A177-3AD203B41FA5}">
                      <a16:colId xmlns:a16="http://schemas.microsoft.com/office/drawing/2014/main" val="3554231512"/>
                    </a:ext>
                  </a:extLst>
                </a:gridCol>
                <a:gridCol w="948164">
                  <a:extLst>
                    <a:ext uri="{9D8B030D-6E8A-4147-A177-3AD203B41FA5}">
                      <a16:colId xmlns:a16="http://schemas.microsoft.com/office/drawing/2014/main" val="2307382656"/>
                    </a:ext>
                  </a:extLst>
                </a:gridCol>
                <a:gridCol w="6860057">
                  <a:extLst>
                    <a:ext uri="{9D8B030D-6E8A-4147-A177-3AD203B41FA5}">
                      <a16:colId xmlns:a16="http://schemas.microsoft.com/office/drawing/2014/main" val="393391167"/>
                    </a:ext>
                  </a:extLst>
                </a:gridCol>
              </a:tblGrid>
              <a:tr h="263863">
                <a:tc>
                  <a:txBody>
                    <a:bodyPr/>
                    <a:lstStyle/>
                    <a:p>
                      <a:pPr algn="ctr" rtl="0" fontAlgn="ctr">
                        <a:buNone/>
                      </a:pPr>
                      <a:r>
                        <a:rPr lang="es-CO" sz="800" b="1" i="0" u="none" strike="noStrike">
                          <a:solidFill>
                            <a:srgbClr val="FFFFFF"/>
                          </a:solidFill>
                          <a:effectLst/>
                          <a:latin typeface="Calibri" panose="020F0502020204030204" pitchFamily="34" charset="0"/>
                        </a:rPr>
                        <a:t>PLANES INSTITUCIONALES</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 DE AVANCE II TRIMESTRE ACUMULADO</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AVANCE CUALITATIVO</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3915344778"/>
                  </a:ext>
                </a:extLst>
              </a:tr>
              <a:tr h="123136">
                <a:tc>
                  <a:txBody>
                    <a:bodyPr/>
                    <a:lstStyle/>
                    <a:p>
                      <a:pPr algn="ctr" rtl="0" fontAlgn="ctr">
                        <a:buNone/>
                      </a:pPr>
                      <a:r>
                        <a:rPr lang="es-CO" sz="800" b="1" i="0" u="none" strike="noStrike">
                          <a:solidFill>
                            <a:srgbClr val="FFFFFF"/>
                          </a:solidFill>
                          <a:effectLst/>
                          <a:latin typeface="Calibri" panose="020F0502020204030204" pitchFamily="34" charset="0"/>
                        </a:rPr>
                        <a:t>(Decreto 612-2018)</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03764"/>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055159719"/>
                  </a:ext>
                </a:extLst>
              </a:tr>
              <a:tr h="606300">
                <a:tc>
                  <a:txBody>
                    <a:bodyPr/>
                    <a:lstStyle/>
                    <a:p>
                      <a:pPr algn="just" rtl="0" fontAlgn="ctr">
                        <a:buNone/>
                      </a:pPr>
                      <a:r>
                        <a:rPr lang="es-MX" sz="800" b="0" i="0" u="none" strike="noStrike" dirty="0">
                          <a:solidFill>
                            <a:srgbClr val="000000"/>
                          </a:solidFill>
                          <a:effectLst/>
                          <a:latin typeface="Calibri" panose="020F0502020204030204" pitchFamily="34" charset="0"/>
                        </a:rPr>
                        <a:t>Plan Institucional de Participación 2025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ctr">
                        <a:buNone/>
                      </a:pPr>
                      <a:r>
                        <a:rPr lang="es-CO" sz="1050" b="1" i="0" u="none" strike="noStrike" dirty="0">
                          <a:solidFill>
                            <a:srgbClr val="000000"/>
                          </a:solidFill>
                          <a:effectLst/>
                          <a:latin typeface="Calibri" panose="020F0502020204030204" pitchFamily="34" charset="0"/>
                        </a:rPr>
                        <a:t>67 %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 Durante el primer semestre se ha cumplido con la ejecución de actividades planeadas. Los resultados son: Atención directa a más de 210 niños y niñas en el programa Bomberitos. más de 11,000 ciudadanos capacitados en comercio seguro. participación en 100 consejos locales, realización audiencia rendición de cuentas de la vigencia 2024, 2 master </a:t>
                      </a:r>
                      <a:r>
                        <a:rPr lang="es-MX" sz="800" b="0" i="0" u="none" strike="noStrike" dirty="0" err="1">
                          <a:solidFill>
                            <a:srgbClr val="000000"/>
                          </a:solidFill>
                          <a:effectLst/>
                          <a:latin typeface="Calibri" panose="020F0502020204030204" pitchFamily="34" charset="0"/>
                        </a:rPr>
                        <a:t>class</a:t>
                      </a:r>
                      <a:r>
                        <a:rPr lang="es-MX" sz="800" b="0" i="0" u="none" strike="noStrike" dirty="0">
                          <a:solidFill>
                            <a:srgbClr val="000000"/>
                          </a:solidFill>
                          <a:effectLst/>
                          <a:latin typeface="Calibri" panose="020F0502020204030204" pitchFamily="34" charset="0"/>
                        </a:rPr>
                        <a:t>: Incidencia y causalidad de incendios estructurales por riesgo eléctrico y Químicos caseros, efectos y daños a la salud, realización de 13 ferias de servicios, ejecución de 5 espacios “café con la ciudadanía</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33410063"/>
                  </a:ext>
                </a:extLst>
              </a:tr>
              <a:tr h="1506954">
                <a:tc>
                  <a:txBody>
                    <a:bodyPr/>
                    <a:lstStyle/>
                    <a:p>
                      <a:pPr algn="just" rtl="0" fontAlgn="ctr">
                        <a:buNone/>
                      </a:pPr>
                      <a:r>
                        <a:rPr lang="es-MX" sz="800" b="0" i="0" u="none" strike="noStrike" dirty="0">
                          <a:solidFill>
                            <a:srgbClr val="000000"/>
                          </a:solidFill>
                          <a:effectLst/>
                          <a:latin typeface="Calibri" panose="020F0502020204030204" pitchFamily="34" charset="0"/>
                        </a:rPr>
                        <a:t>Plan Estratégico de Tecnologías de la Información y las Comunicaciones – PETI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buNone/>
                      </a:pPr>
                      <a:r>
                        <a:rPr lang="es-CO" sz="1050" b="1" i="0" u="none" strike="noStrike" dirty="0">
                          <a:solidFill>
                            <a:srgbClr val="000000"/>
                          </a:solidFill>
                          <a:effectLst/>
                          <a:latin typeface="Calibri" panose="020F0502020204030204" pitchFamily="34" charset="0"/>
                        </a:rPr>
                        <a:t>49%</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Se contrató la presentación del servicio de monitoreo control y seguimiento satelital a los vehículos de la UAECOB, se contrato la adquisición, renovación y suscripción de Licencia de Microsoft, contratación del servicio de mantenimiento soporte técnico y actualización del aplicativo PCT, Se contrato el alquiler de Scanner, Contratación del mantenimiento preventivo y correctivo de la UPS, aires acondicionados con suministro de repuestos para la UAECOB, renovación del contrato de Aranda con la nueva versión, Se contrato la renovación servicio de actualización Soporte de licenciamiento de Oracle para la Base de Datos, entrega y configuración de los equipos audiovisuales (Televisores, pantallas interactivas y monitor), Se contrató el servicio de conectividad de voz y datos(ampliación de anchos de banda), entrega a los grupos especializados SART y de Incendios Forestales de las antenas satelitales Starlink, modernización del cableados estructurado de la estación de Bomberos de chapinero, elaboración de anexo técnico y estudios previos y demás documentos, adquisición de SimCard para servicios de voz satelital, Contratación soporte y mantenimiento del Gestión Documental, implementación de cartelera digital, adecuación de rack y cableado en el rack de datos de la estación B2, Instalación de cableado estructural al grupo logística en la estación de Restrepo, Se realizan pruebas de concepto con cámaras térmicas para el monitoreo de incendios forestales, alistamiento y realización de conceptos técnicos de equipos tecnológicos para dar de baja.</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95447289"/>
                  </a:ext>
                </a:extLst>
              </a:tr>
              <a:tr h="231027">
                <a:tc rowSpan="2">
                  <a:txBody>
                    <a:bodyPr/>
                    <a:lstStyle/>
                    <a:p>
                      <a:pPr algn="just" rtl="0" fontAlgn="ctr">
                        <a:buNone/>
                      </a:pPr>
                      <a:r>
                        <a:rPr lang="es-MX" sz="800" b="0" i="0" u="none" strike="noStrike">
                          <a:solidFill>
                            <a:srgbClr val="000000"/>
                          </a:solidFill>
                          <a:effectLst/>
                          <a:latin typeface="Calibri" panose="020F0502020204030204" pitchFamily="34" charset="0"/>
                        </a:rPr>
                        <a:t>Plan de Seguridad y Privacidad de la Información. - PESI</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rtl="0" fontAlgn="ctr">
                        <a:buNone/>
                      </a:pPr>
                      <a:r>
                        <a:rPr lang="es-CO" sz="1050" b="1" i="0" u="none" strike="noStrike" dirty="0">
                          <a:solidFill>
                            <a:srgbClr val="000000"/>
                          </a:solidFill>
                          <a:effectLst/>
                          <a:latin typeface="Calibri" panose="020F0502020204030204" pitchFamily="34" charset="0"/>
                        </a:rPr>
                        <a:t>25%</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Fortalecimiento del Control de acceso y contraseñas robustas, gestión de parches de seguridad y la actualización Modelos de Seguridad y Privacidad de la Información</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4093463890"/>
                  </a:ext>
                </a:extLst>
              </a:tr>
              <a:tr h="155972">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Así mismo, se contrato la renovación de licenciamiento y soporte de las plataformas de seguridad.</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70869949"/>
                  </a:ext>
                </a:extLst>
              </a:tr>
              <a:tr h="231027">
                <a:tc rowSpan="2">
                  <a:txBody>
                    <a:bodyPr/>
                    <a:lstStyle/>
                    <a:p>
                      <a:pPr algn="just" rtl="0" fontAlgn="ctr">
                        <a:buNone/>
                      </a:pPr>
                      <a:r>
                        <a:rPr lang="es-MX" sz="800" b="0" i="0" u="none" strike="noStrike">
                          <a:solidFill>
                            <a:srgbClr val="000000"/>
                          </a:solidFill>
                          <a:effectLst/>
                          <a:latin typeface="Calibri" panose="020F0502020204030204" pitchFamily="34" charset="0"/>
                        </a:rPr>
                        <a:t>Plan de Tratamiento de Riesgos de Seguridad y Privacidad de la Información​</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rtl="0" fontAlgn="ctr">
                        <a:buNone/>
                      </a:pPr>
                      <a:r>
                        <a:rPr lang="es-CO" sz="1050" b="1" i="0" u="none" strike="noStrike" dirty="0">
                          <a:solidFill>
                            <a:srgbClr val="000000"/>
                          </a:solidFill>
                          <a:effectLst/>
                          <a:latin typeface="Calibri" panose="020F0502020204030204" pitchFamily="34" charset="0"/>
                        </a:rPr>
                        <a:t>43,8%</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Iniciando el 2025, la UAECOB  contaba con 16 de Riesgos en seguridad Digital, se trataron 7 riesgos, con la solución de Sophos y mes a mes se han dado charlas de sensibilización en Seguridad de la Información.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2110459209"/>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CO" sz="800" b="0" i="0" u="none" strike="noStrike" dirty="0">
                          <a:solidFill>
                            <a:srgbClr val="000000"/>
                          </a:solidFill>
                          <a:effectLst/>
                          <a:latin typeface="Calibri" panose="020F0502020204030204" pitchFamily="34" charset="0"/>
                        </a:rPr>
                        <a:t>Borrado seguro y Antena Starlink como alternativa de continuidad de negocio.</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2225797"/>
                  </a:ext>
                </a:extLst>
              </a:tr>
              <a:tr h="606300">
                <a:tc>
                  <a:txBody>
                    <a:bodyPr/>
                    <a:lstStyle/>
                    <a:p>
                      <a:pPr algn="just" rtl="0" fontAlgn="ctr">
                        <a:buNone/>
                      </a:pPr>
                      <a:r>
                        <a:rPr lang="es-CO" sz="800" b="0" i="0" u="none" strike="noStrike" dirty="0">
                          <a:solidFill>
                            <a:srgbClr val="000000"/>
                          </a:solidFill>
                          <a:effectLst/>
                          <a:latin typeface="Calibri" panose="020F0502020204030204" pitchFamily="34" charset="0"/>
                        </a:rPr>
                        <a:t>Plan Institucional de Archivos  PINAR​</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buNone/>
                      </a:pPr>
                      <a:r>
                        <a:rPr lang="es-CO" sz="1050" b="1" i="0" u="none" strike="noStrike" dirty="0">
                          <a:solidFill>
                            <a:srgbClr val="000000"/>
                          </a:solidFill>
                          <a:effectLst/>
                          <a:latin typeface="Calibri" panose="020F0502020204030204" pitchFamily="34" charset="0"/>
                        </a:rPr>
                        <a:t>33,4%</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Se realizó la radicación de las observaciones y la actualización de las Tablas de Retención Documental (TRD) ante el Archivo Distrital. Adicionalmente, se llevaron a cabo visitas a las estaciones para realizar el diagnostico de implementación y verificación de los procedimientos contemplados en la Política Documental, el PINAR, el PGD y el SIC. También se realizaron revisiones de los inventarios documentales para asegurar su actualización y precisión. Finalmente, se capacitó al personal de apoyo administrativo de las estaciones sobre la correcta implementación de la gestión documental.</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47261700"/>
                  </a:ext>
                </a:extLst>
              </a:tr>
              <a:tr h="117273">
                <a:tc rowSpan="7">
                  <a:txBody>
                    <a:bodyPr/>
                    <a:lstStyle/>
                    <a:p>
                      <a:pPr algn="just" rtl="0" fontAlgn="ctr">
                        <a:buNone/>
                      </a:pPr>
                      <a:r>
                        <a:rPr lang="es-MX" sz="800" b="0" i="0" u="none" strike="noStrike" dirty="0">
                          <a:solidFill>
                            <a:srgbClr val="000000"/>
                          </a:solidFill>
                          <a:effectLst/>
                          <a:latin typeface="Calibri" panose="020F0502020204030204" pitchFamily="34" charset="0"/>
                        </a:rPr>
                        <a:t>Plan Institucional de Gestión Ambiental - PIGA</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rowSpan="7">
                  <a:txBody>
                    <a:bodyPr/>
                    <a:lstStyle/>
                    <a:p>
                      <a:pPr algn="ctr" rtl="0" fontAlgn="ctr">
                        <a:buNone/>
                      </a:pPr>
                      <a:r>
                        <a:rPr lang="es-CO" sz="1050" b="1" i="0" u="none" strike="noStrike" dirty="0">
                          <a:solidFill>
                            <a:srgbClr val="000000"/>
                          </a:solidFill>
                          <a:effectLst/>
                          <a:latin typeface="Calibri" panose="020F0502020204030204" pitchFamily="34" charset="0"/>
                        </a:rPr>
                        <a:t>50%</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 Inclusión de Criterios ambientales en procesos contractuales.</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3338238081"/>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 Realizar informe de austeridad del gasto primer semestre y segundo trimestre.</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2667303799"/>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CO" sz="800" b="0" i="0" u="none" strike="noStrike" dirty="0">
                          <a:solidFill>
                            <a:srgbClr val="000000"/>
                          </a:solidFill>
                          <a:effectLst/>
                          <a:latin typeface="Calibri" panose="020F0502020204030204" pitchFamily="34" charset="0"/>
                        </a:rPr>
                        <a:t>- Realizar seguimiento a aparatos electrónicos en edificio comando.</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3545308627"/>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 Realizar impermeabilización a tanques de agua potables en estaciones.</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2904387883"/>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 Realizar adecuaciones a bici parqueaderos.</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3119826489"/>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 Tener vigente acuerdo de corresponsabilidad.</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3900644771"/>
                  </a:ext>
                </a:extLst>
              </a:tr>
              <a:tr h="117273">
                <a:tc vMerge="1">
                  <a:txBody>
                    <a:bodyPr/>
                    <a:lstStyle/>
                    <a:p>
                      <a:endParaRPr lang="es-CO"/>
                    </a:p>
                  </a:txBody>
                  <a:tcPr/>
                </a:tc>
                <a:tc vMerge="1">
                  <a:txBody>
                    <a:bodyPr/>
                    <a:lstStyle/>
                    <a:p>
                      <a:endParaRPr lang="es-CO"/>
                    </a:p>
                  </a:txBody>
                  <a:tcPr/>
                </a:tc>
                <a:tc>
                  <a:txBody>
                    <a:bodyPr/>
                    <a:lstStyle/>
                    <a:p>
                      <a:pPr algn="just" rtl="0" fontAlgn="ctr">
                        <a:buNone/>
                      </a:pPr>
                      <a:r>
                        <a:rPr lang="es-MX" sz="800" b="0" i="0" u="none" strike="noStrike" dirty="0">
                          <a:solidFill>
                            <a:srgbClr val="000000"/>
                          </a:solidFill>
                          <a:effectLst/>
                          <a:latin typeface="Calibri" panose="020F0502020204030204" pitchFamily="34" charset="0"/>
                        </a:rPr>
                        <a:t>- Divulgar piezas de días ambientales.</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71230714"/>
                  </a:ext>
                </a:extLst>
              </a:tr>
            </a:tbl>
          </a:graphicData>
        </a:graphic>
      </p:graphicFrame>
    </p:spTree>
    <p:extLst>
      <p:ext uri="{BB962C8B-B14F-4D97-AF65-F5344CB8AC3E}">
        <p14:creationId xmlns:p14="http://schemas.microsoft.com/office/powerpoint/2010/main" val="504984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C82EAA5-875F-F68F-73EF-521F9E4AFEC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2C7015A-57C8-6D3D-E58E-15BF35CF9564}"/>
              </a:ext>
            </a:extLst>
          </p:cNvPr>
          <p:cNvSpPr/>
          <p:nvPr/>
        </p:nvSpPr>
        <p:spPr>
          <a:xfrm>
            <a:off x="462077" y="357170"/>
            <a:ext cx="9749985" cy="58477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s-CO" sz="3200" b="1" dirty="0">
                <a:solidFill>
                  <a:prstClr val="black">
                    <a:lumMod val="75000"/>
                    <a:lumOff val="25000"/>
                  </a:prstClr>
                </a:solidFill>
                <a:latin typeface="Aptos ExtraBold"/>
              </a:rPr>
              <a:t>Planes Institucionales   </a:t>
            </a:r>
          </a:p>
        </p:txBody>
      </p:sp>
      <p:sp>
        <p:nvSpPr>
          <p:cNvPr id="6" name="CuadroTexto 14">
            <a:extLst>
              <a:ext uri="{FF2B5EF4-FFF2-40B4-BE49-F238E27FC236}">
                <a16:creationId xmlns:a16="http://schemas.microsoft.com/office/drawing/2014/main" id="{B217A598-6915-72B6-0B07-1B9A82165660}"/>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F5EF23D5-5B97-10D3-F51A-D6CC9006FFAF}"/>
              </a:ext>
            </a:extLst>
          </p:cNvPr>
          <p:cNvSpPr txBox="1"/>
          <p:nvPr/>
        </p:nvSpPr>
        <p:spPr>
          <a:xfrm>
            <a:off x="3960183" y="5242160"/>
            <a:ext cx="6098874" cy="246221"/>
          </a:xfrm>
          <a:prstGeom prst="rect">
            <a:avLst/>
          </a:prstGeom>
          <a:noFill/>
        </p:spPr>
        <p:txBody>
          <a:bodyPr wrap="square">
            <a:spAutoFit/>
          </a:bodyPr>
          <a:lstStyle/>
          <a:p>
            <a:pPr defTabSz="378652">
              <a:defRPr/>
            </a:pPr>
            <a:r>
              <a:rPr lang="es-ES" sz="1000" i="1" kern="0" dirty="0">
                <a:solidFill>
                  <a:prstClr val="black"/>
                </a:solidFill>
                <a:latin typeface="Calibri" panose="020F0502020204030204"/>
              </a:rPr>
              <a:t>Fuente: Dependencias– U.A.E Cuerpo Oficial de Bomberos de Bogotá </a:t>
            </a:r>
            <a:endParaRPr lang="es-CO" sz="1000" i="1" kern="0" dirty="0">
              <a:solidFill>
                <a:prstClr val="black"/>
              </a:solidFill>
              <a:latin typeface="Calibri" panose="020F0502020204030204"/>
            </a:endParaRPr>
          </a:p>
        </p:txBody>
      </p:sp>
      <p:graphicFrame>
        <p:nvGraphicFramePr>
          <p:cNvPr id="2" name="Tabla 1">
            <a:extLst>
              <a:ext uri="{FF2B5EF4-FFF2-40B4-BE49-F238E27FC236}">
                <a16:creationId xmlns:a16="http://schemas.microsoft.com/office/drawing/2014/main" id="{159E6108-4C4D-89D7-73E6-2F4F5A2DF167}"/>
              </a:ext>
            </a:extLst>
          </p:cNvPr>
          <p:cNvGraphicFramePr>
            <a:graphicFrameLocks noGrp="1"/>
          </p:cNvGraphicFramePr>
          <p:nvPr>
            <p:extLst>
              <p:ext uri="{D42A27DB-BD31-4B8C-83A1-F6EECF244321}">
                <p14:modId xmlns:p14="http://schemas.microsoft.com/office/powerpoint/2010/main" val="3727790535"/>
              </p:ext>
            </p:extLst>
          </p:nvPr>
        </p:nvGraphicFramePr>
        <p:xfrm>
          <a:off x="890558" y="1492729"/>
          <a:ext cx="9633668" cy="3638550"/>
        </p:xfrm>
        <a:graphic>
          <a:graphicData uri="http://schemas.openxmlformats.org/drawingml/2006/table">
            <a:tbl>
              <a:tblPr/>
              <a:tblGrid>
                <a:gridCol w="2313773">
                  <a:extLst>
                    <a:ext uri="{9D8B030D-6E8A-4147-A177-3AD203B41FA5}">
                      <a16:colId xmlns:a16="http://schemas.microsoft.com/office/drawing/2014/main" val="1385495154"/>
                    </a:ext>
                  </a:extLst>
                </a:gridCol>
                <a:gridCol w="1240175">
                  <a:extLst>
                    <a:ext uri="{9D8B030D-6E8A-4147-A177-3AD203B41FA5}">
                      <a16:colId xmlns:a16="http://schemas.microsoft.com/office/drawing/2014/main" val="305078854"/>
                    </a:ext>
                  </a:extLst>
                </a:gridCol>
                <a:gridCol w="6079720">
                  <a:extLst>
                    <a:ext uri="{9D8B030D-6E8A-4147-A177-3AD203B41FA5}">
                      <a16:colId xmlns:a16="http://schemas.microsoft.com/office/drawing/2014/main" val="2680147589"/>
                    </a:ext>
                  </a:extLst>
                </a:gridCol>
              </a:tblGrid>
              <a:tr h="428625">
                <a:tc>
                  <a:txBody>
                    <a:bodyPr/>
                    <a:lstStyle/>
                    <a:p>
                      <a:pPr algn="ctr" rtl="0" fontAlgn="ctr">
                        <a:buNone/>
                      </a:pPr>
                      <a:r>
                        <a:rPr lang="es-CO" sz="800" b="1" i="0" u="none" strike="noStrike" dirty="0">
                          <a:solidFill>
                            <a:srgbClr val="FFFFFF"/>
                          </a:solidFill>
                          <a:effectLst/>
                          <a:latin typeface="Calibri" panose="020F0502020204030204" pitchFamily="34" charset="0"/>
                        </a:rPr>
                        <a:t>PLANES INSTITUCIONALES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 DE AVANCE II TRIMESTRE ACUMULADO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AVANCE CUALITATIVO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2825380517"/>
                  </a:ext>
                </a:extLst>
              </a:tr>
              <a:tr h="200025">
                <a:tc>
                  <a:txBody>
                    <a:bodyPr/>
                    <a:lstStyle/>
                    <a:p>
                      <a:pPr algn="ctr" rtl="0" fontAlgn="ctr">
                        <a:buNone/>
                      </a:pPr>
                      <a:r>
                        <a:rPr lang="es-CO" sz="800" b="1" i="0" u="none" strike="noStrike">
                          <a:solidFill>
                            <a:srgbClr val="FFFFFF"/>
                          </a:solidFill>
                          <a:effectLst/>
                          <a:latin typeface="Calibri" panose="020F0502020204030204" pitchFamily="34" charset="0"/>
                        </a:rPr>
                        <a:t>(Decreto 612-2018)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03764"/>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968291551"/>
                  </a:ext>
                </a:extLst>
              </a:tr>
              <a:tr h="428625">
                <a:tc>
                  <a:txBody>
                    <a:bodyPr/>
                    <a:lstStyle/>
                    <a:p>
                      <a:pPr algn="l" rtl="0" fontAlgn="ctr">
                        <a:buNone/>
                      </a:pPr>
                      <a:r>
                        <a:rPr lang="es-MX" sz="800" b="0" i="0" u="none" strike="noStrike" dirty="0">
                          <a:solidFill>
                            <a:srgbClr val="000000"/>
                          </a:solidFill>
                          <a:effectLst/>
                          <a:latin typeface="Calibri" panose="020F0502020204030204" pitchFamily="34" charset="0"/>
                        </a:rPr>
                        <a:t>Plan Institucional de Capacitación, PIC​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a:solidFill>
                            <a:srgbClr val="000000"/>
                          </a:solidFill>
                          <a:effectLst/>
                          <a:latin typeface="Calibri" panose="020F0502020204030204" pitchFamily="34" charset="0"/>
                        </a:rPr>
                        <a:t> Se desarrollan las capacitaciones programadas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37018770"/>
                  </a:ext>
                </a:extLst>
              </a:tr>
              <a:tr h="428625">
                <a:tc>
                  <a:txBody>
                    <a:bodyPr/>
                    <a:lstStyle/>
                    <a:p>
                      <a:pPr algn="l" rtl="0" fontAlgn="ctr">
                        <a:buNone/>
                      </a:pPr>
                      <a:r>
                        <a:rPr lang="es-MX" sz="800" b="0" i="0" u="none" strike="noStrike" dirty="0">
                          <a:solidFill>
                            <a:srgbClr val="000000"/>
                          </a:solidFill>
                          <a:effectLst/>
                          <a:latin typeface="Calibri" panose="020F0502020204030204" pitchFamily="34" charset="0"/>
                        </a:rPr>
                        <a:t>Plan de Bienestar y Estímulos​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a:solidFill>
                            <a:srgbClr val="000000"/>
                          </a:solidFill>
                          <a:effectLst/>
                          <a:latin typeface="Calibri" panose="020F0502020204030204" pitchFamily="34" charset="0"/>
                        </a:rPr>
                        <a:t>Se ejecutan 9 de las 16 tareas del trimestre.  La celebración de los 130 años acaparó al recurso humano dificultando la realización de las demás tareas.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5331904"/>
                  </a:ext>
                </a:extLst>
              </a:tr>
              <a:tr h="428625">
                <a:tc>
                  <a:txBody>
                    <a:bodyPr/>
                    <a:lstStyle/>
                    <a:p>
                      <a:pPr algn="l" rtl="0" fontAlgn="ctr">
                        <a:buNone/>
                      </a:pPr>
                      <a:r>
                        <a:rPr lang="es-MX" sz="800" b="0" i="0" u="none" strike="noStrike">
                          <a:solidFill>
                            <a:srgbClr val="000000"/>
                          </a:solidFill>
                          <a:effectLst/>
                          <a:latin typeface="Calibri" panose="020F0502020204030204" pitchFamily="34" charset="0"/>
                        </a:rPr>
                        <a:t>Plan de acción de Integridad​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dirty="0">
                          <a:solidFill>
                            <a:srgbClr val="000000"/>
                          </a:solidFill>
                          <a:effectLst/>
                          <a:latin typeface="Calibri" panose="020F0502020204030204" pitchFamily="34" charset="0"/>
                        </a:rPr>
                        <a:t> Se adelantan todas las actividades del trimestre, que también hacen parte del programa de Transparencia de la Entidad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06617845"/>
                  </a:ext>
                </a:extLst>
              </a:tr>
              <a:tr h="428625">
                <a:tc>
                  <a:txBody>
                    <a:bodyPr/>
                    <a:lstStyle/>
                    <a:p>
                      <a:pPr algn="l" rtl="0" fontAlgn="ctr">
                        <a:buNone/>
                      </a:pPr>
                      <a:r>
                        <a:rPr lang="es-MX" sz="800" b="0" i="0" u="none" strike="noStrike">
                          <a:solidFill>
                            <a:srgbClr val="000000"/>
                          </a:solidFill>
                          <a:effectLst/>
                          <a:latin typeface="Calibri" panose="020F0502020204030204" pitchFamily="34" charset="0"/>
                        </a:rPr>
                        <a:t>Plan de Previsión de Recursos Humanos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dirty="0">
                          <a:solidFill>
                            <a:srgbClr val="000000"/>
                          </a:solidFill>
                          <a:effectLst/>
                          <a:latin typeface="Calibri" panose="020F0502020204030204" pitchFamily="34" charset="0"/>
                        </a:rPr>
                        <a:t>Se diligencia el informe de actividades ejecutadas durante el trimestre.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48207273"/>
                  </a:ext>
                </a:extLst>
              </a:tr>
              <a:tr h="428625">
                <a:tc>
                  <a:txBody>
                    <a:bodyPr/>
                    <a:lstStyle/>
                    <a:p>
                      <a:pPr algn="l" rtl="0" fontAlgn="ctr">
                        <a:buNone/>
                      </a:pPr>
                      <a:r>
                        <a:rPr lang="es-CO" sz="800" b="0" i="0" u="none" strike="noStrike">
                          <a:solidFill>
                            <a:srgbClr val="000000"/>
                          </a:solidFill>
                          <a:effectLst/>
                          <a:latin typeface="Calibri" panose="020F0502020204030204" pitchFamily="34" charset="0"/>
                        </a:rPr>
                        <a:t> Plan Anual de Vacantes​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dirty="0">
                          <a:solidFill>
                            <a:srgbClr val="000000"/>
                          </a:solidFill>
                          <a:effectLst/>
                          <a:latin typeface="Calibri" panose="020F0502020204030204" pitchFamily="34" charset="0"/>
                        </a:rPr>
                        <a:t>Se identificaron las vacantes y se hizo el informe.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3407736"/>
                  </a:ext>
                </a:extLst>
              </a:tr>
              <a:tr h="428625">
                <a:tc>
                  <a:txBody>
                    <a:bodyPr/>
                    <a:lstStyle/>
                    <a:p>
                      <a:pPr algn="l" rtl="0" fontAlgn="ctr">
                        <a:buNone/>
                      </a:pPr>
                      <a:r>
                        <a:rPr lang="es-MX" sz="800" b="0" i="0" u="none" strike="noStrike">
                          <a:solidFill>
                            <a:srgbClr val="000000"/>
                          </a:solidFill>
                          <a:effectLst/>
                          <a:latin typeface="Calibri" panose="020F0502020204030204" pitchFamily="34" charset="0"/>
                        </a:rPr>
                        <a:t>Plan de Trabajo Anual en Seguridad y Salud en el Trabajo​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dirty="0">
                          <a:solidFill>
                            <a:srgbClr val="000000"/>
                          </a:solidFill>
                          <a:effectLst/>
                          <a:latin typeface="Calibri" panose="020F0502020204030204" pitchFamily="34" charset="0"/>
                        </a:rPr>
                        <a:t>Se ejecutan todas las actividades planeadas para el trimestre. Correspondientes a 44 actividades cumplidas y distribuidas en 4 objetivos,  7 líneas y 17 grupos de actividades; cuyo detalle se incluye en la matriz de seguimiento presente en las evidencias.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2644224"/>
                  </a:ext>
                </a:extLst>
              </a:tr>
              <a:tr h="438150">
                <a:tc>
                  <a:txBody>
                    <a:bodyPr/>
                    <a:lstStyle/>
                    <a:p>
                      <a:pPr algn="l" rtl="0" fontAlgn="ctr">
                        <a:buNone/>
                      </a:pPr>
                      <a:r>
                        <a:rPr lang="es-MX" sz="800" b="0" i="0" u="none" strike="noStrike" dirty="0">
                          <a:solidFill>
                            <a:srgbClr val="000000"/>
                          </a:solidFill>
                          <a:effectLst/>
                          <a:latin typeface="Calibri" panose="020F0502020204030204" pitchFamily="34" charset="0"/>
                        </a:rPr>
                        <a:t>Plan Estratégico de Talento Humano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dirty="0">
                          <a:solidFill>
                            <a:srgbClr val="000000"/>
                          </a:solidFill>
                          <a:effectLst/>
                          <a:latin typeface="Calibri" panose="020F0502020204030204" pitchFamily="34" charset="0"/>
                        </a:rPr>
                        <a:t>Se hace la revisión del avance de todas las actividades del Plan de Acción de la subdirección y se construye el acta que recoge las observaciones y aspectos a vigilar.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13904312"/>
                  </a:ext>
                </a:extLst>
              </a:tr>
            </a:tbl>
          </a:graphicData>
        </a:graphic>
      </p:graphicFrame>
    </p:spTree>
    <p:extLst>
      <p:ext uri="{BB962C8B-B14F-4D97-AF65-F5344CB8AC3E}">
        <p14:creationId xmlns:p14="http://schemas.microsoft.com/office/powerpoint/2010/main" val="164132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A059BF-3781-C398-33D9-C6420F8556E6}"/>
              </a:ext>
            </a:extLst>
          </p:cNvPr>
          <p:cNvSpPr txBox="1"/>
          <p:nvPr/>
        </p:nvSpPr>
        <p:spPr>
          <a:xfrm>
            <a:off x="1402207" y="2150078"/>
            <a:ext cx="1012456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D32D37"/>
                </a:solidFill>
                <a:effectLst/>
                <a:uLnTx/>
                <a:uFillTx/>
                <a:latin typeface="Aptos Black"/>
                <a:ea typeface="+mn-lt"/>
                <a:cs typeface="+mn-lt"/>
              </a:rPr>
              <a:t>PI 8126 - Fortalecimiento institucional de la UAECOB para un gobierno confiable Bogotá D.C</a:t>
            </a:r>
          </a:p>
        </p:txBody>
      </p:sp>
    </p:spTree>
    <p:extLst>
      <p:ext uri="{BB962C8B-B14F-4D97-AF65-F5344CB8AC3E}">
        <p14:creationId xmlns:p14="http://schemas.microsoft.com/office/powerpoint/2010/main" val="429153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BF8DD-8210-18F5-6948-67B2BA40B52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FB4C09D-AC61-F788-9A1E-E8F4655073F5}"/>
              </a:ext>
            </a:extLst>
          </p:cNvPr>
          <p:cNvSpPr/>
          <p:nvPr/>
        </p:nvSpPr>
        <p:spPr>
          <a:xfrm>
            <a:off x="551011" y="199382"/>
            <a:ext cx="9944117"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2400" b="1" dirty="0">
                <a:latin typeface="Aptos ExtraBold"/>
              </a:rPr>
              <a:t>P.I. 8126 Fortalecimiento institucional de la UAECOB para un gobierno confiable Bogotá D.C</a:t>
            </a:r>
          </a:p>
        </p:txBody>
      </p:sp>
      <p:sp>
        <p:nvSpPr>
          <p:cNvPr id="3" name="CuadroTexto 14">
            <a:extLst>
              <a:ext uri="{FF2B5EF4-FFF2-40B4-BE49-F238E27FC236}">
                <a16:creationId xmlns:a16="http://schemas.microsoft.com/office/drawing/2014/main" id="{5D733BE8-F43C-93AA-D9DE-64B06124F5F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C44579FF-95DA-9B37-9EC6-AE03199A0CD7}"/>
              </a:ext>
            </a:extLst>
          </p:cNvPr>
          <p:cNvSpPr txBox="1"/>
          <p:nvPr/>
        </p:nvSpPr>
        <p:spPr>
          <a:xfrm>
            <a:off x="613488" y="1075081"/>
            <a:ext cx="5022202" cy="1815882"/>
          </a:xfrm>
          <a:prstGeom prst="rect">
            <a:avLst/>
          </a:prstGeom>
          <a:noFill/>
        </p:spPr>
        <p:txBody>
          <a:bodyPr wrap="square">
            <a:spAutoFit/>
          </a:bodyPr>
          <a:lstStyle/>
          <a:p>
            <a:pPr algn="just"/>
            <a:r>
              <a:rPr lang="es-CO" sz="1600" dirty="0"/>
              <a:t>1-Implementar el 100% de las actividades de seguimiento y control de los requisitos y directrices de las políticas del Modelo integrado de Planeación y Gestión – MIPG. </a:t>
            </a:r>
          </a:p>
          <a:p>
            <a:pPr algn="just">
              <a:lnSpc>
                <a:spcPct val="200000"/>
              </a:lnSpc>
            </a:pPr>
            <a:r>
              <a:rPr lang="es-CO" sz="1600" dirty="0"/>
              <a:t>Responsable: Oficina Asesora de Planeación.</a:t>
            </a:r>
          </a:p>
          <a:p>
            <a:pPr algn="just"/>
            <a:endParaRPr lang="es-CO" sz="1600" dirty="0"/>
          </a:p>
        </p:txBody>
      </p:sp>
      <p:cxnSp>
        <p:nvCxnSpPr>
          <p:cNvPr id="5" name="Conector recto 4">
            <a:extLst>
              <a:ext uri="{FF2B5EF4-FFF2-40B4-BE49-F238E27FC236}">
                <a16:creationId xmlns:a16="http://schemas.microsoft.com/office/drawing/2014/main" id="{F1F45120-ACCB-9B64-DD4E-FC85703063ED}"/>
              </a:ext>
            </a:extLst>
          </p:cNvPr>
          <p:cNvCxnSpPr>
            <a:cxnSpLocks/>
          </p:cNvCxnSpPr>
          <p:nvPr/>
        </p:nvCxnSpPr>
        <p:spPr>
          <a:xfrm>
            <a:off x="5775650" y="918130"/>
            <a:ext cx="0" cy="5230743"/>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EAC1556A-2BAE-DEF4-336D-393F440BFD09}"/>
              </a:ext>
            </a:extLst>
          </p:cNvPr>
          <p:cNvSpPr txBox="1"/>
          <p:nvPr/>
        </p:nvSpPr>
        <p:spPr>
          <a:xfrm>
            <a:off x="884466" y="3161421"/>
            <a:ext cx="1660070" cy="584775"/>
          </a:xfrm>
          <a:prstGeom prst="rect">
            <a:avLst/>
          </a:prstGeom>
          <a:noFill/>
        </p:spPr>
        <p:txBody>
          <a:bodyPr wrap="square">
            <a:spAutoFit/>
          </a:bodyPr>
          <a:lstStyle/>
          <a:p>
            <a:pPr algn="just"/>
            <a:r>
              <a:rPr lang="es-MX" sz="1600" b="1" dirty="0"/>
              <a:t>Programado:</a:t>
            </a:r>
          </a:p>
          <a:p>
            <a:pPr algn="just"/>
            <a:r>
              <a:rPr lang="es-MX" sz="1600" dirty="0"/>
              <a:t>100% </a:t>
            </a:r>
            <a:endParaRPr lang="es-CO" sz="1600" dirty="0"/>
          </a:p>
        </p:txBody>
      </p:sp>
      <p:sp>
        <p:nvSpPr>
          <p:cNvPr id="8" name="Rectángulo 7">
            <a:extLst>
              <a:ext uri="{FF2B5EF4-FFF2-40B4-BE49-F238E27FC236}">
                <a16:creationId xmlns:a16="http://schemas.microsoft.com/office/drawing/2014/main" id="{974647F7-A2C6-1489-322E-7581B2233F36}"/>
              </a:ext>
            </a:extLst>
          </p:cNvPr>
          <p:cNvSpPr/>
          <p:nvPr/>
        </p:nvSpPr>
        <p:spPr>
          <a:xfrm>
            <a:off x="697074" y="325141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0" name="CuadroTexto 9">
            <a:extLst>
              <a:ext uri="{FF2B5EF4-FFF2-40B4-BE49-F238E27FC236}">
                <a16:creationId xmlns:a16="http://schemas.microsoft.com/office/drawing/2014/main" id="{5545E221-1746-2E55-6C04-81F71B2C0292}"/>
              </a:ext>
            </a:extLst>
          </p:cNvPr>
          <p:cNvSpPr txBox="1"/>
          <p:nvPr/>
        </p:nvSpPr>
        <p:spPr>
          <a:xfrm>
            <a:off x="884466" y="3814564"/>
            <a:ext cx="1660070" cy="584775"/>
          </a:xfrm>
          <a:prstGeom prst="rect">
            <a:avLst/>
          </a:prstGeom>
          <a:noFill/>
        </p:spPr>
        <p:txBody>
          <a:bodyPr wrap="square">
            <a:spAutoFit/>
          </a:bodyPr>
          <a:lstStyle/>
          <a:p>
            <a:pPr algn="just"/>
            <a:r>
              <a:rPr lang="es-MX" sz="1600" b="1" dirty="0"/>
              <a:t>Avance:</a:t>
            </a:r>
          </a:p>
          <a:p>
            <a:pPr algn="just"/>
            <a:r>
              <a:rPr lang="es-MX" sz="1600" dirty="0"/>
              <a:t>78% </a:t>
            </a:r>
            <a:endParaRPr lang="es-CO" sz="1600" dirty="0"/>
          </a:p>
        </p:txBody>
      </p:sp>
      <p:sp>
        <p:nvSpPr>
          <p:cNvPr id="11" name="Rectángulo 10">
            <a:extLst>
              <a:ext uri="{FF2B5EF4-FFF2-40B4-BE49-F238E27FC236}">
                <a16:creationId xmlns:a16="http://schemas.microsoft.com/office/drawing/2014/main" id="{973E4099-439F-F26C-7B43-704D8DCE528A}"/>
              </a:ext>
            </a:extLst>
          </p:cNvPr>
          <p:cNvSpPr/>
          <p:nvPr/>
        </p:nvSpPr>
        <p:spPr>
          <a:xfrm>
            <a:off x="697074" y="3904560"/>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12" name="CuadroTexto 11">
            <a:extLst>
              <a:ext uri="{FF2B5EF4-FFF2-40B4-BE49-F238E27FC236}">
                <a16:creationId xmlns:a16="http://schemas.microsoft.com/office/drawing/2014/main" id="{34AA6330-D408-3591-44AF-8346C52FC79B}"/>
              </a:ext>
            </a:extLst>
          </p:cNvPr>
          <p:cNvSpPr txBox="1"/>
          <p:nvPr/>
        </p:nvSpPr>
        <p:spPr>
          <a:xfrm>
            <a:off x="421045" y="2745042"/>
            <a:ext cx="1712943" cy="338554"/>
          </a:xfrm>
          <a:prstGeom prst="rect">
            <a:avLst/>
          </a:prstGeom>
          <a:noFill/>
        </p:spPr>
        <p:txBody>
          <a:bodyPr wrap="square">
            <a:spAutoFit/>
          </a:bodyPr>
          <a:lstStyle/>
          <a:p>
            <a:pPr algn="just"/>
            <a:r>
              <a:rPr lang="es-MX" sz="1600" b="1" dirty="0"/>
              <a:t>Meta 2025:</a:t>
            </a:r>
            <a:endParaRPr lang="es-CO" sz="1600" dirty="0"/>
          </a:p>
        </p:txBody>
      </p:sp>
      <p:sp>
        <p:nvSpPr>
          <p:cNvPr id="13" name="CuadroTexto 12">
            <a:extLst>
              <a:ext uri="{FF2B5EF4-FFF2-40B4-BE49-F238E27FC236}">
                <a16:creationId xmlns:a16="http://schemas.microsoft.com/office/drawing/2014/main" id="{4D0D1174-6FE3-E249-7442-6F1D81D77D3B}"/>
              </a:ext>
            </a:extLst>
          </p:cNvPr>
          <p:cNvSpPr txBox="1"/>
          <p:nvPr/>
        </p:nvSpPr>
        <p:spPr>
          <a:xfrm>
            <a:off x="300493" y="5180811"/>
            <a:ext cx="3003677" cy="338554"/>
          </a:xfrm>
          <a:prstGeom prst="rect">
            <a:avLst/>
          </a:prstGeom>
          <a:noFill/>
        </p:spPr>
        <p:txBody>
          <a:bodyPr wrap="square">
            <a:spAutoFit/>
          </a:bodyPr>
          <a:lstStyle/>
          <a:p>
            <a:pPr algn="just"/>
            <a:r>
              <a:rPr lang="es-MX" sz="1600" b="1" dirty="0"/>
              <a:t>Apropiación: </a:t>
            </a:r>
            <a:r>
              <a:rPr lang="es-MX" sz="1600" dirty="0"/>
              <a:t> $ 1.093.592.547</a:t>
            </a:r>
            <a:endParaRPr lang="es-CO" sz="1600" dirty="0"/>
          </a:p>
        </p:txBody>
      </p:sp>
      <p:sp>
        <p:nvSpPr>
          <p:cNvPr id="14" name="CuadroTexto 13">
            <a:extLst>
              <a:ext uri="{FF2B5EF4-FFF2-40B4-BE49-F238E27FC236}">
                <a16:creationId xmlns:a16="http://schemas.microsoft.com/office/drawing/2014/main" id="{2D7924F4-F1D7-F1A3-CB07-031650C164DC}"/>
              </a:ext>
            </a:extLst>
          </p:cNvPr>
          <p:cNvSpPr txBox="1"/>
          <p:nvPr/>
        </p:nvSpPr>
        <p:spPr>
          <a:xfrm>
            <a:off x="311800" y="4816932"/>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15" name="CuadroTexto 14">
            <a:extLst>
              <a:ext uri="{FF2B5EF4-FFF2-40B4-BE49-F238E27FC236}">
                <a16:creationId xmlns:a16="http://schemas.microsoft.com/office/drawing/2014/main" id="{E056CC39-1B3B-6A2B-B606-A21427761247}"/>
              </a:ext>
            </a:extLst>
          </p:cNvPr>
          <p:cNvSpPr txBox="1"/>
          <p:nvPr/>
        </p:nvSpPr>
        <p:spPr>
          <a:xfrm>
            <a:off x="311800" y="5473469"/>
            <a:ext cx="3414224" cy="338554"/>
          </a:xfrm>
          <a:prstGeom prst="rect">
            <a:avLst/>
          </a:prstGeom>
          <a:noFill/>
        </p:spPr>
        <p:txBody>
          <a:bodyPr wrap="square">
            <a:spAutoFit/>
          </a:bodyPr>
          <a:lstStyle/>
          <a:p>
            <a:pPr algn="just"/>
            <a:r>
              <a:rPr lang="es-MX" sz="1600" b="1" dirty="0"/>
              <a:t>Compromisos: </a:t>
            </a:r>
            <a:r>
              <a:rPr lang="es-MX" sz="1600" dirty="0"/>
              <a:t> $ 1.053.552.062</a:t>
            </a:r>
            <a:endParaRPr lang="es-CO" sz="1600" dirty="0"/>
          </a:p>
        </p:txBody>
      </p:sp>
      <p:sp>
        <p:nvSpPr>
          <p:cNvPr id="16" name="CuadroTexto 15">
            <a:extLst>
              <a:ext uri="{FF2B5EF4-FFF2-40B4-BE49-F238E27FC236}">
                <a16:creationId xmlns:a16="http://schemas.microsoft.com/office/drawing/2014/main" id="{A52CEC90-0B2B-786C-C184-33D97934B0FD}"/>
              </a:ext>
            </a:extLst>
          </p:cNvPr>
          <p:cNvSpPr txBox="1"/>
          <p:nvPr/>
        </p:nvSpPr>
        <p:spPr>
          <a:xfrm>
            <a:off x="326280" y="5766127"/>
            <a:ext cx="3003677" cy="338554"/>
          </a:xfrm>
          <a:prstGeom prst="rect">
            <a:avLst/>
          </a:prstGeom>
          <a:noFill/>
        </p:spPr>
        <p:txBody>
          <a:bodyPr wrap="square">
            <a:spAutoFit/>
          </a:bodyPr>
          <a:lstStyle/>
          <a:p>
            <a:pPr algn="just"/>
            <a:r>
              <a:rPr lang="es-MX" sz="1600" b="1" dirty="0"/>
              <a:t>Giros: </a:t>
            </a:r>
            <a:r>
              <a:rPr lang="es-MX" sz="1600" dirty="0"/>
              <a:t> $ 674.647.011</a:t>
            </a:r>
            <a:endParaRPr lang="es-CO" sz="1600" dirty="0"/>
          </a:p>
        </p:txBody>
      </p:sp>
      <p:sp>
        <p:nvSpPr>
          <p:cNvPr id="17" name="CuadroTexto 16">
            <a:extLst>
              <a:ext uri="{FF2B5EF4-FFF2-40B4-BE49-F238E27FC236}">
                <a16:creationId xmlns:a16="http://schemas.microsoft.com/office/drawing/2014/main" id="{229673AB-3F60-3C86-48DD-A98954BCA084}"/>
              </a:ext>
            </a:extLst>
          </p:cNvPr>
          <p:cNvSpPr txBox="1"/>
          <p:nvPr/>
        </p:nvSpPr>
        <p:spPr>
          <a:xfrm>
            <a:off x="6006582" y="1112404"/>
            <a:ext cx="5367433" cy="1503425"/>
          </a:xfrm>
          <a:prstGeom prst="rect">
            <a:avLst/>
          </a:prstGeom>
          <a:noFill/>
        </p:spPr>
        <p:txBody>
          <a:bodyPr wrap="square">
            <a:spAutoFit/>
          </a:bodyPr>
          <a:lstStyle/>
          <a:p>
            <a:pPr algn="just"/>
            <a:r>
              <a:rPr lang="es-MX" sz="1600" dirty="0"/>
              <a:t>2-Formular y ejecutar el 100% de las actividades asociadas al modelo de relacionamiento con la ciudadanía; participación y  colaboración ciudadana y, medidas de integridad y anticorrupción.</a:t>
            </a:r>
          </a:p>
          <a:p>
            <a:pPr algn="just">
              <a:lnSpc>
                <a:spcPct val="200000"/>
              </a:lnSpc>
            </a:pPr>
            <a:r>
              <a:rPr lang="es-CO" sz="1600" dirty="0"/>
              <a:t>Responsable: Oficina Asesora de Planeación.</a:t>
            </a:r>
          </a:p>
        </p:txBody>
      </p:sp>
      <p:sp>
        <p:nvSpPr>
          <p:cNvPr id="19" name="CuadroTexto 18">
            <a:extLst>
              <a:ext uri="{FF2B5EF4-FFF2-40B4-BE49-F238E27FC236}">
                <a16:creationId xmlns:a16="http://schemas.microsoft.com/office/drawing/2014/main" id="{04505DEE-362C-4F24-4673-2774CD2E6017}"/>
              </a:ext>
            </a:extLst>
          </p:cNvPr>
          <p:cNvSpPr txBox="1"/>
          <p:nvPr/>
        </p:nvSpPr>
        <p:spPr>
          <a:xfrm>
            <a:off x="6705649" y="3199237"/>
            <a:ext cx="1660070" cy="584775"/>
          </a:xfrm>
          <a:prstGeom prst="rect">
            <a:avLst/>
          </a:prstGeom>
          <a:noFill/>
        </p:spPr>
        <p:txBody>
          <a:bodyPr wrap="square">
            <a:spAutoFit/>
          </a:bodyPr>
          <a:lstStyle/>
          <a:p>
            <a:pPr algn="just"/>
            <a:r>
              <a:rPr lang="es-MX" sz="1600" b="1"/>
              <a:t>Programado:</a:t>
            </a:r>
          </a:p>
          <a:p>
            <a:pPr algn="just"/>
            <a:r>
              <a:rPr lang="es-MX" sz="1600"/>
              <a:t>100% </a:t>
            </a:r>
            <a:endParaRPr lang="es-CO" sz="1600"/>
          </a:p>
        </p:txBody>
      </p:sp>
      <p:sp>
        <p:nvSpPr>
          <p:cNvPr id="20" name="Rectángulo 19">
            <a:extLst>
              <a:ext uri="{FF2B5EF4-FFF2-40B4-BE49-F238E27FC236}">
                <a16:creationId xmlns:a16="http://schemas.microsoft.com/office/drawing/2014/main" id="{DC61AB29-843B-34D3-917C-5C1D36E646A8}"/>
              </a:ext>
            </a:extLst>
          </p:cNvPr>
          <p:cNvSpPr/>
          <p:nvPr/>
        </p:nvSpPr>
        <p:spPr>
          <a:xfrm>
            <a:off x="6452037" y="327529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1" name="CuadroTexto 20">
            <a:extLst>
              <a:ext uri="{FF2B5EF4-FFF2-40B4-BE49-F238E27FC236}">
                <a16:creationId xmlns:a16="http://schemas.microsoft.com/office/drawing/2014/main" id="{675EC3CF-D5DC-C132-1F3E-F9D0A1AB4189}"/>
              </a:ext>
            </a:extLst>
          </p:cNvPr>
          <p:cNvSpPr txBox="1"/>
          <p:nvPr/>
        </p:nvSpPr>
        <p:spPr>
          <a:xfrm>
            <a:off x="9535778" y="4012754"/>
            <a:ext cx="1726163" cy="923330"/>
          </a:xfrm>
          <a:prstGeom prst="rect">
            <a:avLst/>
          </a:prstGeom>
          <a:noFill/>
        </p:spPr>
        <p:txBody>
          <a:bodyPr wrap="square">
            <a:spAutoFit/>
          </a:bodyPr>
          <a:lstStyle/>
          <a:p>
            <a:pPr algn="ctr"/>
            <a:r>
              <a:rPr lang="es-MX" sz="5400" b="1">
                <a:solidFill>
                  <a:schemeClr val="bg1"/>
                </a:solidFill>
              </a:rPr>
              <a:t>61%</a:t>
            </a:r>
            <a:endParaRPr lang="es-CO" sz="5400">
              <a:solidFill>
                <a:schemeClr val="bg1"/>
              </a:solidFill>
            </a:endParaRPr>
          </a:p>
        </p:txBody>
      </p:sp>
      <p:sp>
        <p:nvSpPr>
          <p:cNvPr id="22" name="CuadroTexto 21">
            <a:extLst>
              <a:ext uri="{FF2B5EF4-FFF2-40B4-BE49-F238E27FC236}">
                <a16:creationId xmlns:a16="http://schemas.microsoft.com/office/drawing/2014/main" id="{AD899673-8849-A6C7-1852-B0F56833C066}"/>
              </a:ext>
            </a:extLst>
          </p:cNvPr>
          <p:cNvSpPr txBox="1"/>
          <p:nvPr/>
        </p:nvSpPr>
        <p:spPr>
          <a:xfrm>
            <a:off x="6705649" y="3852380"/>
            <a:ext cx="1660070" cy="584775"/>
          </a:xfrm>
          <a:prstGeom prst="rect">
            <a:avLst/>
          </a:prstGeom>
          <a:noFill/>
        </p:spPr>
        <p:txBody>
          <a:bodyPr wrap="square">
            <a:spAutoFit/>
          </a:bodyPr>
          <a:lstStyle/>
          <a:p>
            <a:pPr algn="just"/>
            <a:r>
              <a:rPr lang="es-MX" sz="1600" b="1" dirty="0"/>
              <a:t>Avance:</a:t>
            </a:r>
          </a:p>
          <a:p>
            <a:pPr algn="just"/>
            <a:r>
              <a:rPr lang="es-MX" sz="1600" dirty="0"/>
              <a:t>64% </a:t>
            </a:r>
            <a:endParaRPr lang="es-CO" sz="1600" dirty="0"/>
          </a:p>
        </p:txBody>
      </p:sp>
      <p:sp>
        <p:nvSpPr>
          <p:cNvPr id="23" name="Rectángulo 22">
            <a:extLst>
              <a:ext uri="{FF2B5EF4-FFF2-40B4-BE49-F238E27FC236}">
                <a16:creationId xmlns:a16="http://schemas.microsoft.com/office/drawing/2014/main" id="{F27B59F8-6D96-776C-34E6-351B7F602D8D}"/>
              </a:ext>
            </a:extLst>
          </p:cNvPr>
          <p:cNvSpPr/>
          <p:nvPr/>
        </p:nvSpPr>
        <p:spPr>
          <a:xfrm>
            <a:off x="6518257" y="3942376"/>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a:p>
        </p:txBody>
      </p:sp>
      <p:sp>
        <p:nvSpPr>
          <p:cNvPr id="24" name="CuadroTexto 23">
            <a:extLst>
              <a:ext uri="{FF2B5EF4-FFF2-40B4-BE49-F238E27FC236}">
                <a16:creationId xmlns:a16="http://schemas.microsoft.com/office/drawing/2014/main" id="{0CA2342A-606D-B0B8-765B-57F10F954989}"/>
              </a:ext>
            </a:extLst>
          </p:cNvPr>
          <p:cNvSpPr txBox="1"/>
          <p:nvPr/>
        </p:nvSpPr>
        <p:spPr>
          <a:xfrm>
            <a:off x="6242228" y="2782858"/>
            <a:ext cx="1712943" cy="338554"/>
          </a:xfrm>
          <a:prstGeom prst="rect">
            <a:avLst/>
          </a:prstGeom>
          <a:noFill/>
        </p:spPr>
        <p:txBody>
          <a:bodyPr wrap="square">
            <a:spAutoFit/>
          </a:bodyPr>
          <a:lstStyle/>
          <a:p>
            <a:pPr algn="just"/>
            <a:r>
              <a:rPr lang="es-MX" sz="1600" b="1" dirty="0"/>
              <a:t>Meta 2025:</a:t>
            </a:r>
            <a:endParaRPr lang="es-CO" sz="1600" dirty="0"/>
          </a:p>
        </p:txBody>
      </p:sp>
      <p:sp>
        <p:nvSpPr>
          <p:cNvPr id="25" name="CuadroTexto 24">
            <a:extLst>
              <a:ext uri="{FF2B5EF4-FFF2-40B4-BE49-F238E27FC236}">
                <a16:creationId xmlns:a16="http://schemas.microsoft.com/office/drawing/2014/main" id="{5BC38FFB-A3A1-115F-2705-953B0386D1B6}"/>
              </a:ext>
            </a:extLst>
          </p:cNvPr>
          <p:cNvSpPr txBox="1"/>
          <p:nvPr/>
        </p:nvSpPr>
        <p:spPr>
          <a:xfrm>
            <a:off x="7110707" y="5102679"/>
            <a:ext cx="3003677" cy="338554"/>
          </a:xfrm>
          <a:prstGeom prst="rect">
            <a:avLst/>
          </a:prstGeom>
          <a:noFill/>
        </p:spPr>
        <p:txBody>
          <a:bodyPr wrap="square">
            <a:spAutoFit/>
          </a:bodyPr>
          <a:lstStyle/>
          <a:p>
            <a:pPr algn="just"/>
            <a:r>
              <a:rPr lang="es-MX" sz="1600" b="1" dirty="0"/>
              <a:t>Apropiación: </a:t>
            </a:r>
            <a:r>
              <a:rPr lang="es-MX" sz="1600" dirty="0"/>
              <a:t> $ 326.433.334</a:t>
            </a:r>
            <a:endParaRPr lang="es-CO" sz="1600" dirty="0"/>
          </a:p>
        </p:txBody>
      </p:sp>
      <p:sp>
        <p:nvSpPr>
          <p:cNvPr id="26" name="CuadroTexto 25">
            <a:extLst>
              <a:ext uri="{FF2B5EF4-FFF2-40B4-BE49-F238E27FC236}">
                <a16:creationId xmlns:a16="http://schemas.microsoft.com/office/drawing/2014/main" id="{920E22A4-BD96-F89C-A90D-A00489B4EDDE}"/>
              </a:ext>
            </a:extLst>
          </p:cNvPr>
          <p:cNvSpPr txBox="1"/>
          <p:nvPr/>
        </p:nvSpPr>
        <p:spPr>
          <a:xfrm>
            <a:off x="5863515" y="4686300"/>
            <a:ext cx="2487383" cy="338554"/>
          </a:xfrm>
          <a:prstGeom prst="rect">
            <a:avLst/>
          </a:prstGeom>
          <a:noFill/>
        </p:spPr>
        <p:txBody>
          <a:bodyPr wrap="square">
            <a:spAutoFit/>
          </a:bodyPr>
          <a:lstStyle/>
          <a:p>
            <a:pPr algn="just"/>
            <a:r>
              <a:rPr lang="es-MX" sz="1600" b="1" dirty="0"/>
              <a:t>Presupuesto 2025:</a:t>
            </a:r>
            <a:endParaRPr lang="es-CO" sz="1600" dirty="0"/>
          </a:p>
        </p:txBody>
      </p:sp>
      <p:sp>
        <p:nvSpPr>
          <p:cNvPr id="27" name="CuadroTexto 26">
            <a:extLst>
              <a:ext uri="{FF2B5EF4-FFF2-40B4-BE49-F238E27FC236}">
                <a16:creationId xmlns:a16="http://schemas.microsoft.com/office/drawing/2014/main" id="{F72DC6B1-5E8E-8E3A-7735-BD46F51DDF87}"/>
              </a:ext>
            </a:extLst>
          </p:cNvPr>
          <p:cNvSpPr txBox="1"/>
          <p:nvPr/>
        </p:nvSpPr>
        <p:spPr>
          <a:xfrm>
            <a:off x="6886772" y="5475904"/>
            <a:ext cx="3414224" cy="338554"/>
          </a:xfrm>
          <a:prstGeom prst="rect">
            <a:avLst/>
          </a:prstGeom>
          <a:noFill/>
        </p:spPr>
        <p:txBody>
          <a:bodyPr wrap="square">
            <a:spAutoFit/>
          </a:bodyPr>
          <a:lstStyle/>
          <a:p>
            <a:pPr algn="just"/>
            <a:r>
              <a:rPr lang="es-MX" sz="1600" b="1" dirty="0"/>
              <a:t>Compromisos: </a:t>
            </a:r>
            <a:r>
              <a:rPr lang="es-MX" sz="1600" dirty="0"/>
              <a:t> $ 326.433.334</a:t>
            </a:r>
            <a:endParaRPr lang="es-CO" sz="1600" dirty="0"/>
          </a:p>
        </p:txBody>
      </p:sp>
      <p:sp>
        <p:nvSpPr>
          <p:cNvPr id="28" name="CuadroTexto 27">
            <a:extLst>
              <a:ext uri="{FF2B5EF4-FFF2-40B4-BE49-F238E27FC236}">
                <a16:creationId xmlns:a16="http://schemas.microsoft.com/office/drawing/2014/main" id="{995719BE-B34C-4665-EE0A-396C692A992E}"/>
              </a:ext>
            </a:extLst>
          </p:cNvPr>
          <p:cNvSpPr txBox="1"/>
          <p:nvPr/>
        </p:nvSpPr>
        <p:spPr>
          <a:xfrm>
            <a:off x="7810503" y="5849129"/>
            <a:ext cx="3003677" cy="338554"/>
          </a:xfrm>
          <a:prstGeom prst="rect">
            <a:avLst/>
          </a:prstGeom>
          <a:noFill/>
        </p:spPr>
        <p:txBody>
          <a:bodyPr wrap="square">
            <a:spAutoFit/>
          </a:bodyPr>
          <a:lstStyle/>
          <a:p>
            <a:pPr algn="just"/>
            <a:r>
              <a:rPr lang="es-MX" sz="1600" b="1" dirty="0"/>
              <a:t>Giros: </a:t>
            </a:r>
            <a:r>
              <a:rPr lang="es-MX" sz="1600" dirty="0"/>
              <a:t> $ 200.433.334</a:t>
            </a:r>
            <a:endParaRPr lang="es-CO" sz="1600" dirty="0"/>
          </a:p>
        </p:txBody>
      </p:sp>
      <p:graphicFrame>
        <p:nvGraphicFramePr>
          <p:cNvPr id="31" name="Tabla 30">
            <a:extLst>
              <a:ext uri="{FF2B5EF4-FFF2-40B4-BE49-F238E27FC236}">
                <a16:creationId xmlns:a16="http://schemas.microsoft.com/office/drawing/2014/main" id="{4ED80020-5A5F-6040-5425-30945D7E9037}"/>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30 de septiembre)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30 de septiembre – tercer  trimestre 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18" name="Gráfico 17">
            <a:extLst>
              <a:ext uri="{FF2B5EF4-FFF2-40B4-BE49-F238E27FC236}">
                <a16:creationId xmlns:a16="http://schemas.microsoft.com/office/drawing/2014/main" id="{0577B64A-B47E-52F0-906E-02F5490E9852}"/>
              </a:ext>
            </a:extLst>
          </p:cNvPr>
          <p:cNvGraphicFramePr>
            <a:graphicFrameLocks/>
          </p:cNvGraphicFramePr>
          <p:nvPr/>
        </p:nvGraphicFramePr>
        <p:xfrm>
          <a:off x="2478768" y="2725894"/>
          <a:ext cx="2958689" cy="21001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Gráfico 28">
            <a:extLst>
              <a:ext uri="{FF2B5EF4-FFF2-40B4-BE49-F238E27FC236}">
                <a16:creationId xmlns:a16="http://schemas.microsoft.com/office/drawing/2014/main" id="{2E72F589-6920-9B90-503E-86983FF20EE2}"/>
              </a:ext>
            </a:extLst>
          </p:cNvPr>
          <p:cNvGraphicFramePr>
            <a:graphicFrameLocks/>
          </p:cNvGraphicFramePr>
          <p:nvPr/>
        </p:nvGraphicFramePr>
        <p:xfrm>
          <a:off x="8463008" y="2752448"/>
          <a:ext cx="3115504" cy="20803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2936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bac114d-8967-41f3-a89b-b5c57db4910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B3816D0CC9E6C947A54E9A8E222A4551" ma:contentTypeVersion="13" ma:contentTypeDescription="Crear nuevo documento." ma:contentTypeScope="" ma:versionID="a93965e9b007b7e70b01d678cd0a259d">
  <xsd:schema xmlns:xsd="http://www.w3.org/2001/XMLSchema" xmlns:xs="http://www.w3.org/2001/XMLSchema" xmlns:p="http://schemas.microsoft.com/office/2006/metadata/properties" xmlns:ns3="2bac114d-8967-41f3-a89b-b5c57db4910f" targetNamespace="http://schemas.microsoft.com/office/2006/metadata/properties" ma:root="true" ma:fieldsID="241049e3dff13f93c2f6f7d8c1ee6b44" ns3:_="">
    <xsd:import namespace="2bac114d-8967-41f3-a89b-b5c57db4910f"/>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c114d-8967-41f3-a89b-b5c57db4910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BAC4DF-9FCD-4A11-A7AD-4FF409BD3982}">
  <ds:schemaRefs>
    <ds:schemaRef ds:uri="http://schemas.microsoft.com/sharepoint/v3/contenttype/forms"/>
  </ds:schemaRefs>
</ds:datastoreItem>
</file>

<file path=customXml/itemProps2.xml><?xml version="1.0" encoding="utf-8"?>
<ds:datastoreItem xmlns:ds="http://schemas.openxmlformats.org/officeDocument/2006/customXml" ds:itemID="{AA378B86-BAEC-4197-887E-04643C42840E}">
  <ds:schemaRefs>
    <ds:schemaRef ds:uri="2bac114d-8967-41f3-a89b-b5c57db4910f"/>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CBD18A42-8127-4AF4-8E39-3CF7FA3B8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c114d-8967-41f3-a89b-b5c57db491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7734</TotalTime>
  <Words>3163</Words>
  <Application>Microsoft Office PowerPoint</Application>
  <PresentationFormat>Panorámica</PresentationFormat>
  <Paragraphs>428</Paragraphs>
  <Slides>26</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26</vt:i4>
      </vt:variant>
    </vt:vector>
  </HeadingPairs>
  <TitlesOfParts>
    <vt:vector size="37" baseType="lpstr">
      <vt:lpstr>Aptos</vt:lpstr>
      <vt:lpstr>Aptos Black</vt:lpstr>
      <vt:lpstr>Aptos Display</vt:lpstr>
      <vt:lpstr>Aptos ExtraBold</vt:lpstr>
      <vt:lpstr>Arial</vt:lpstr>
      <vt:lpstr>Calibri</vt:lpstr>
      <vt:lpstr>Calibri Light</vt:lpstr>
      <vt:lpstr>Impact</vt:lpstr>
      <vt:lpstr>Oswald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Mileidy Zabala Medina</dc:creator>
  <cp:lastModifiedBy>Mileidy Zabala Medina</cp:lastModifiedBy>
  <cp:revision>44</cp:revision>
  <dcterms:created xsi:type="dcterms:W3CDTF">2012-07-30T22:48:03Z</dcterms:created>
  <dcterms:modified xsi:type="dcterms:W3CDTF">2025-12-19T21:30:33Z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0x010100B3816D0CC9E6C947A54E9A8E222A4551</vt:lpwstr>
  </property>
</Properties>
</file>