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4927" r:id="rId5"/>
    <p:sldId id="4928" r:id="rId6"/>
    <p:sldId id="4929" r:id="rId7"/>
    <p:sldId id="4881" r:id="rId8"/>
    <p:sldId id="2147374540" r:id="rId9"/>
    <p:sldId id="2147374430" r:id="rId10"/>
    <p:sldId id="4882" r:id="rId11"/>
    <p:sldId id="4883" r:id="rId12"/>
    <p:sldId id="2147374424" r:id="rId13"/>
    <p:sldId id="4949" r:id="rId14"/>
    <p:sldId id="4951" r:id="rId15"/>
    <p:sldId id="2147374425" r:id="rId16"/>
    <p:sldId id="4590" r:id="rId17"/>
    <p:sldId id="4952" r:id="rId18"/>
    <p:sldId id="4933" r:id="rId19"/>
    <p:sldId id="4899" r:id="rId20"/>
    <p:sldId id="4900" r:id="rId21"/>
    <p:sldId id="4934" r:id="rId22"/>
    <p:sldId id="4935" r:id="rId23"/>
    <p:sldId id="4936" r:id="rId24"/>
    <p:sldId id="4937" r:id="rId25"/>
    <p:sldId id="4938" r:id="rId26"/>
    <p:sldId id="4939" r:id="rId27"/>
    <p:sldId id="4940" r:id="rId28"/>
    <p:sldId id="4941" r:id="rId29"/>
    <p:sldId id="2147374423" r:id="rId30"/>
    <p:sldId id="4943" r:id="rId31"/>
    <p:sldId id="4944" r:id="rId32"/>
    <p:sldId id="1376" r:id="rId33"/>
    <p:sldId id="1375" r:id="rId34"/>
    <p:sldId id="4946" r:id="rId35"/>
    <p:sldId id="4947" r:id="rId36"/>
    <p:sldId id="4948"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13" d="100"/>
          <a:sy n="113" d="100"/>
        </p:scale>
        <p:origin x="2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idy Zabala Medina" userId="5a45925f-7173-4065-a239-6be58cd331a1" providerId="ADAL" clId="{275E7D58-1825-46C8-9664-7A0B4B5D540A}"/>
    <pc:docChg chg="custSel modSld">
      <pc:chgData name="Mileidy Zabala Medina" userId="5a45925f-7173-4065-a239-6be58cd331a1" providerId="ADAL" clId="{275E7D58-1825-46C8-9664-7A0B4B5D540A}" dt="2025-06-25T20:56:36.342" v="14" actId="207"/>
      <pc:docMkLst>
        <pc:docMk/>
      </pc:docMkLst>
      <pc:sldChg chg="modSp">
        <pc:chgData name="Mileidy Zabala Medina" userId="5a45925f-7173-4065-a239-6be58cd331a1" providerId="ADAL" clId="{275E7D58-1825-46C8-9664-7A0B4B5D540A}" dt="2025-06-25T20:56:36.342" v="14" actId="207"/>
        <pc:sldMkLst>
          <pc:docMk/>
          <pc:sldMk cId="504984959" sldId="4952"/>
        </pc:sldMkLst>
        <pc:graphicFrameChg chg="mod modGraphic">
          <ac:chgData name="Mileidy Zabala Medina" userId="5a45925f-7173-4065-a239-6be58cd331a1" providerId="ADAL" clId="{275E7D58-1825-46C8-9664-7A0B4B5D540A}" dt="2025-06-25T20:56:36.342" v="14" actId="207"/>
          <ac:graphicFrameMkLst>
            <pc:docMk/>
            <pc:sldMk cId="504984959" sldId="4952"/>
            <ac:graphicFrameMk id="9" creationId="{74B728C3-F701-47D0-BB81-26950E42294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B471-4992-8FBD-A88DAB2F93FA}"/>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B471-4992-8FBD-A88DAB2F93FA}"/>
              </c:ext>
            </c:extLst>
          </c:dPt>
          <c:cat>
            <c:strRef>
              <c:f>Hoja2!$G$5:$G$6</c:f>
              <c:strCache>
                <c:ptCount val="2"/>
                <c:pt idx="0">
                  <c:v>PROGRAMADO</c:v>
                </c:pt>
                <c:pt idx="1">
                  <c:v>AVANCE</c:v>
                </c:pt>
              </c:strCache>
            </c:strRef>
          </c:cat>
          <c:val>
            <c:numRef>
              <c:f>Hoja2!$H$5:$H$6</c:f>
              <c:numCache>
                <c:formatCode>General</c:formatCode>
                <c:ptCount val="2"/>
                <c:pt idx="0">
                  <c:v>100</c:v>
                </c:pt>
                <c:pt idx="1">
                  <c:v>24</c:v>
                </c:pt>
              </c:numCache>
            </c:numRef>
          </c:val>
          <c:extLst>
            <c:ext xmlns:c16="http://schemas.microsoft.com/office/drawing/2014/chart" uri="{C3380CC4-5D6E-409C-BE32-E72D297353CC}">
              <c16:uniqueId val="{00000004-B471-4992-8FBD-A88DAB2F93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E96-4A7C-B993-2C0A2767172C}"/>
              </c:ext>
            </c:extLst>
          </c:dPt>
          <c:dPt>
            <c:idx val="1"/>
            <c:invertIfNegative val="0"/>
            <c:bubble3D val="0"/>
            <c:spPr>
              <a:solidFill>
                <a:srgbClr val="002060"/>
              </a:solidFill>
              <a:ln>
                <a:noFill/>
              </a:ln>
              <a:effectLst/>
            </c:spPr>
            <c:extLst>
              <c:ext xmlns:c16="http://schemas.microsoft.com/office/drawing/2014/chart" uri="{C3380CC4-5D6E-409C-BE32-E72D297353CC}">
                <c16:uniqueId val="{00000002-AE96-4A7C-B993-2C0A276717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Hoja1!$D$14:$D$15</c:f>
              <c:strCache>
                <c:ptCount val="2"/>
                <c:pt idx="0">
                  <c:v>PROGRAMADO </c:v>
                </c:pt>
                <c:pt idx="1">
                  <c:v>AVANCE</c:v>
                </c:pt>
              </c:strCache>
            </c:strRef>
          </c:cat>
          <c:val>
            <c:numRef>
              <c:f>Hoja1!$E$14:$E$15</c:f>
              <c:numCache>
                <c:formatCode>General</c:formatCode>
                <c:ptCount val="2"/>
                <c:pt idx="0">
                  <c:v>1</c:v>
                </c:pt>
                <c:pt idx="1">
                  <c:v>0.2</c:v>
                </c:pt>
              </c:numCache>
            </c:numRef>
          </c:val>
          <c:extLst>
            <c:ext xmlns:c16="http://schemas.microsoft.com/office/drawing/2014/chart" uri="{C3380CC4-5D6E-409C-BE32-E72D297353CC}">
              <c16:uniqueId val="{00000000-AE96-4A7C-B993-2C0A2767172C}"/>
            </c:ext>
          </c:extLst>
        </c:ser>
        <c:dLbls>
          <c:dLblPos val="outEnd"/>
          <c:showLegendKey val="0"/>
          <c:showVal val="1"/>
          <c:showCatName val="0"/>
          <c:showSerName val="0"/>
          <c:showPercent val="0"/>
          <c:showBubbleSize val="0"/>
        </c:dLbls>
        <c:gapWidth val="219"/>
        <c:overlap val="-27"/>
        <c:axId val="541414975"/>
        <c:axId val="541415935"/>
      </c:barChart>
      <c:catAx>
        <c:axId val="54141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41415935"/>
        <c:crosses val="autoZero"/>
        <c:auto val="1"/>
        <c:lblAlgn val="ctr"/>
        <c:lblOffset val="100"/>
        <c:noMultiLvlLbl val="0"/>
      </c:catAx>
      <c:valAx>
        <c:axId val="54141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414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4AB-439C-B0DB-EA1AC3F5535C}"/>
              </c:ext>
            </c:extLst>
          </c:dPt>
          <c:dPt>
            <c:idx val="1"/>
            <c:invertIfNegative val="0"/>
            <c:bubble3D val="0"/>
            <c:spPr>
              <a:solidFill>
                <a:srgbClr val="002060"/>
              </a:solidFill>
              <a:ln>
                <a:noFill/>
              </a:ln>
              <a:effectLst/>
            </c:spPr>
            <c:extLst>
              <c:ext xmlns:c16="http://schemas.microsoft.com/office/drawing/2014/chart" uri="{C3380CC4-5D6E-409C-BE32-E72D297353CC}">
                <c16:uniqueId val="{00000002-64AB-439C-B0DB-EA1AC3F5535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Hoja1!$H$9:$H$10</c:f>
              <c:strCache>
                <c:ptCount val="2"/>
                <c:pt idx="0">
                  <c:v>PROGRAMADO </c:v>
                </c:pt>
                <c:pt idx="1">
                  <c:v>AVANCE</c:v>
                </c:pt>
              </c:strCache>
            </c:strRef>
          </c:cat>
          <c:val>
            <c:numRef>
              <c:f>Hoja1!$I$9:$I$10</c:f>
              <c:numCache>
                <c:formatCode>General</c:formatCode>
                <c:ptCount val="2"/>
                <c:pt idx="0">
                  <c:v>1.5</c:v>
                </c:pt>
                <c:pt idx="1">
                  <c:v>0.37</c:v>
                </c:pt>
              </c:numCache>
            </c:numRef>
          </c:val>
          <c:extLst>
            <c:ext xmlns:c16="http://schemas.microsoft.com/office/drawing/2014/chart" uri="{C3380CC4-5D6E-409C-BE32-E72D297353CC}">
              <c16:uniqueId val="{00000000-64AB-439C-B0DB-EA1AC3F5535C}"/>
            </c:ext>
          </c:extLst>
        </c:ser>
        <c:dLbls>
          <c:dLblPos val="outEnd"/>
          <c:showLegendKey val="0"/>
          <c:showVal val="1"/>
          <c:showCatName val="0"/>
          <c:showSerName val="0"/>
          <c:showPercent val="0"/>
          <c:showBubbleSize val="0"/>
        </c:dLbls>
        <c:gapWidth val="219"/>
        <c:overlap val="-27"/>
        <c:axId val="508826751"/>
        <c:axId val="363336447"/>
      </c:barChart>
      <c:catAx>
        <c:axId val="50882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3336447"/>
        <c:crosses val="autoZero"/>
        <c:auto val="1"/>
        <c:lblAlgn val="ctr"/>
        <c:lblOffset val="100"/>
        <c:noMultiLvlLbl val="0"/>
      </c:catAx>
      <c:valAx>
        <c:axId val="363336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08826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29A2-4C18-8C66-DAC93FD1DF0A}"/>
              </c:ext>
            </c:extLst>
          </c:dPt>
          <c:dPt>
            <c:idx val="1"/>
            <c:invertIfNegative val="0"/>
            <c:bubble3D val="0"/>
            <c:spPr>
              <a:solidFill>
                <a:srgbClr val="002060"/>
              </a:solidFill>
              <a:ln>
                <a:noFill/>
              </a:ln>
              <a:effectLst/>
            </c:spPr>
            <c:extLst>
              <c:ext xmlns:c16="http://schemas.microsoft.com/office/drawing/2014/chart" uri="{C3380CC4-5D6E-409C-BE32-E72D297353CC}">
                <c16:uniqueId val="{00000002-29A2-4C18-8C66-DAC93FD1DF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Hoja1!$H$14:$H$15</c:f>
              <c:strCache>
                <c:ptCount val="2"/>
                <c:pt idx="0">
                  <c:v>PROGRAMADO </c:v>
                </c:pt>
                <c:pt idx="1">
                  <c:v>AVANCE</c:v>
                </c:pt>
              </c:strCache>
            </c:strRef>
          </c:cat>
          <c:val>
            <c:numRef>
              <c:f>Hoja1!$I$14:$I$15</c:f>
              <c:numCache>
                <c:formatCode>General</c:formatCode>
                <c:ptCount val="2"/>
                <c:pt idx="0">
                  <c:v>0.25</c:v>
                </c:pt>
                <c:pt idx="1">
                  <c:v>0.04</c:v>
                </c:pt>
              </c:numCache>
            </c:numRef>
          </c:val>
          <c:extLst>
            <c:ext xmlns:c16="http://schemas.microsoft.com/office/drawing/2014/chart" uri="{C3380CC4-5D6E-409C-BE32-E72D297353CC}">
              <c16:uniqueId val="{00000000-29A2-4C18-8C66-DAC93FD1DF0A}"/>
            </c:ext>
          </c:extLst>
        </c:ser>
        <c:dLbls>
          <c:dLblPos val="outEnd"/>
          <c:showLegendKey val="0"/>
          <c:showVal val="1"/>
          <c:showCatName val="0"/>
          <c:showSerName val="0"/>
          <c:showPercent val="0"/>
          <c:showBubbleSize val="0"/>
        </c:dLbls>
        <c:gapWidth val="219"/>
        <c:overlap val="-27"/>
        <c:axId val="450839615"/>
        <c:axId val="450840575"/>
      </c:barChart>
      <c:catAx>
        <c:axId val="45083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0840575"/>
        <c:crosses val="autoZero"/>
        <c:auto val="1"/>
        <c:lblAlgn val="ctr"/>
        <c:lblOffset val="100"/>
        <c:noMultiLvlLbl val="0"/>
      </c:catAx>
      <c:valAx>
        <c:axId val="450840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083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Hoja1!$D$17:$D$18</c:f>
              <c:strCache>
                <c:ptCount val="2"/>
                <c:pt idx="0">
                  <c:v>PROGRAMADO </c:v>
                </c:pt>
                <c:pt idx="1">
                  <c:v>AVANCE</c:v>
                </c:pt>
              </c:strCache>
            </c:strRef>
          </c:cat>
          <c:val>
            <c:numRef>
              <c:f>Hoja1!$E$17:$E$18</c:f>
              <c:numCache>
                <c:formatCode>General</c:formatCode>
                <c:ptCount val="2"/>
                <c:pt idx="0">
                  <c:v>0.5</c:v>
                </c:pt>
                <c:pt idx="1">
                  <c:v>0</c:v>
                </c:pt>
              </c:numCache>
            </c:numRef>
          </c:val>
          <c:extLst>
            <c:ext xmlns:c16="http://schemas.microsoft.com/office/drawing/2014/chart" uri="{C3380CC4-5D6E-409C-BE32-E72D297353CC}">
              <c16:uniqueId val="{00000000-8B69-4AA6-9506-E97D7AE88B94}"/>
            </c:ext>
          </c:extLst>
        </c:ser>
        <c:dLbls>
          <c:dLblPos val="outEnd"/>
          <c:showLegendKey val="0"/>
          <c:showVal val="1"/>
          <c:showCatName val="0"/>
          <c:showSerName val="0"/>
          <c:showPercent val="0"/>
          <c:showBubbleSize val="0"/>
        </c:dLbls>
        <c:gapWidth val="219"/>
        <c:overlap val="-27"/>
        <c:axId val="385432511"/>
        <c:axId val="385430111"/>
      </c:barChart>
      <c:catAx>
        <c:axId val="38543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5430111"/>
        <c:crosses val="autoZero"/>
        <c:auto val="1"/>
        <c:lblAlgn val="ctr"/>
        <c:lblOffset val="100"/>
        <c:noMultiLvlLbl val="0"/>
      </c:catAx>
      <c:valAx>
        <c:axId val="385430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5432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D0E-4E69-A491-96A9F2E4FCEB}"/>
              </c:ext>
            </c:extLst>
          </c:dPt>
          <c:dPt>
            <c:idx val="1"/>
            <c:invertIfNegative val="0"/>
            <c:bubble3D val="0"/>
            <c:spPr>
              <a:solidFill>
                <a:srgbClr val="002060"/>
              </a:solidFill>
              <a:ln>
                <a:noFill/>
              </a:ln>
              <a:effectLst/>
            </c:spPr>
            <c:extLst>
              <c:ext xmlns:c16="http://schemas.microsoft.com/office/drawing/2014/chart" uri="{C3380CC4-5D6E-409C-BE32-E72D297353CC}">
                <c16:uniqueId val="{00000002-6D0E-4E69-A491-96A9F2E4FC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Hoja1!$H$17:$H$18</c:f>
              <c:strCache>
                <c:ptCount val="2"/>
                <c:pt idx="0">
                  <c:v>PROGRAMADO </c:v>
                </c:pt>
                <c:pt idx="1">
                  <c:v>AVANCE</c:v>
                </c:pt>
              </c:strCache>
            </c:strRef>
          </c:cat>
          <c:val>
            <c:numRef>
              <c:f>Hoja1!$I$17:$I$18</c:f>
              <c:numCache>
                <c:formatCode>General</c:formatCode>
                <c:ptCount val="2"/>
                <c:pt idx="0">
                  <c:v>0.75</c:v>
                </c:pt>
                <c:pt idx="1">
                  <c:v>0.1</c:v>
                </c:pt>
              </c:numCache>
            </c:numRef>
          </c:val>
          <c:extLst>
            <c:ext xmlns:c16="http://schemas.microsoft.com/office/drawing/2014/chart" uri="{C3380CC4-5D6E-409C-BE32-E72D297353CC}">
              <c16:uniqueId val="{00000000-6D0E-4E69-A491-96A9F2E4FCEB}"/>
            </c:ext>
          </c:extLst>
        </c:ser>
        <c:dLbls>
          <c:dLblPos val="outEnd"/>
          <c:showLegendKey val="0"/>
          <c:showVal val="1"/>
          <c:showCatName val="0"/>
          <c:showSerName val="0"/>
          <c:showPercent val="0"/>
          <c:showBubbleSize val="0"/>
        </c:dLbls>
        <c:gapWidth val="219"/>
        <c:overlap val="-27"/>
        <c:axId val="447905167"/>
        <c:axId val="447903727"/>
      </c:barChart>
      <c:catAx>
        <c:axId val="4479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7903727"/>
        <c:crosses val="autoZero"/>
        <c:auto val="1"/>
        <c:lblAlgn val="ctr"/>
        <c:lblOffset val="100"/>
        <c:noMultiLvlLbl val="0"/>
      </c:catAx>
      <c:valAx>
        <c:axId val="447903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79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3C3-46BF-83A3-A165113B6E71}"/>
              </c:ext>
            </c:extLst>
          </c:dPt>
          <c:dPt>
            <c:idx val="1"/>
            <c:invertIfNegative val="0"/>
            <c:bubble3D val="0"/>
            <c:spPr>
              <a:solidFill>
                <a:srgbClr val="002060"/>
              </a:solidFill>
              <a:ln>
                <a:noFill/>
              </a:ln>
              <a:effectLst/>
            </c:spPr>
            <c:extLst>
              <c:ext xmlns:c16="http://schemas.microsoft.com/office/drawing/2014/chart" uri="{C3380CC4-5D6E-409C-BE32-E72D297353CC}">
                <c16:uniqueId val="{00000002-83C3-46BF-83A3-A165113B6E7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Hoja1!$K$3:$K$4</c:f>
              <c:strCache>
                <c:ptCount val="2"/>
                <c:pt idx="0">
                  <c:v>PROGRAMADO </c:v>
                </c:pt>
                <c:pt idx="1">
                  <c:v>AVANCE</c:v>
                </c:pt>
              </c:strCache>
            </c:strRef>
          </c:cat>
          <c:val>
            <c:numRef>
              <c:f>Hoja1!$L$3:$L$4</c:f>
              <c:numCache>
                <c:formatCode>General</c:formatCode>
                <c:ptCount val="2"/>
                <c:pt idx="0">
                  <c:v>0.75</c:v>
                </c:pt>
                <c:pt idx="1">
                  <c:v>0.17</c:v>
                </c:pt>
              </c:numCache>
            </c:numRef>
          </c:val>
          <c:extLst>
            <c:ext xmlns:c16="http://schemas.microsoft.com/office/drawing/2014/chart" uri="{C3380CC4-5D6E-409C-BE32-E72D297353CC}">
              <c16:uniqueId val="{00000000-83C3-46BF-83A3-A165113B6E71}"/>
            </c:ext>
          </c:extLst>
        </c:ser>
        <c:dLbls>
          <c:dLblPos val="outEnd"/>
          <c:showLegendKey val="0"/>
          <c:showVal val="1"/>
          <c:showCatName val="0"/>
          <c:showSerName val="0"/>
          <c:showPercent val="0"/>
          <c:showBubbleSize val="0"/>
        </c:dLbls>
        <c:gapWidth val="219"/>
        <c:overlap val="-27"/>
        <c:axId val="363337887"/>
        <c:axId val="363339327"/>
      </c:barChart>
      <c:catAx>
        <c:axId val="36333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3339327"/>
        <c:crosses val="autoZero"/>
        <c:auto val="1"/>
        <c:lblAlgn val="ctr"/>
        <c:lblOffset val="100"/>
        <c:noMultiLvlLbl val="0"/>
      </c:catAx>
      <c:valAx>
        <c:axId val="36333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6333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BEA-44E0-9270-0A40526E9B97}"/>
              </c:ext>
            </c:extLst>
          </c:dPt>
          <c:dPt>
            <c:idx val="1"/>
            <c:invertIfNegative val="0"/>
            <c:bubble3D val="0"/>
            <c:spPr>
              <a:solidFill>
                <a:srgbClr val="002060"/>
              </a:solidFill>
              <a:ln>
                <a:noFill/>
              </a:ln>
              <a:effectLst/>
            </c:spPr>
            <c:extLst>
              <c:ext xmlns:c16="http://schemas.microsoft.com/office/drawing/2014/chart" uri="{C3380CC4-5D6E-409C-BE32-E72D297353CC}">
                <c16:uniqueId val="{00000002-8BEA-44E0-9270-0A40526E9B9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Hoja1!$K$8:$K$9</c:f>
              <c:strCache>
                <c:ptCount val="2"/>
                <c:pt idx="0">
                  <c:v>PROGRAMADO </c:v>
                </c:pt>
                <c:pt idx="1">
                  <c:v>AVANCE</c:v>
                </c:pt>
              </c:strCache>
            </c:strRef>
          </c:cat>
          <c:val>
            <c:numRef>
              <c:f>Hoja1!$L$8:$L$9</c:f>
              <c:numCache>
                <c:formatCode>General</c:formatCode>
                <c:ptCount val="2"/>
                <c:pt idx="0">
                  <c:v>0.3</c:v>
                </c:pt>
                <c:pt idx="1">
                  <c:v>0.03</c:v>
                </c:pt>
              </c:numCache>
            </c:numRef>
          </c:val>
          <c:extLst>
            <c:ext xmlns:c16="http://schemas.microsoft.com/office/drawing/2014/chart" uri="{C3380CC4-5D6E-409C-BE32-E72D297353CC}">
              <c16:uniqueId val="{00000000-8BEA-44E0-9270-0A40526E9B97}"/>
            </c:ext>
          </c:extLst>
        </c:ser>
        <c:dLbls>
          <c:dLblPos val="outEnd"/>
          <c:showLegendKey val="0"/>
          <c:showVal val="1"/>
          <c:showCatName val="0"/>
          <c:showSerName val="0"/>
          <c:showPercent val="0"/>
          <c:showBubbleSize val="0"/>
        </c:dLbls>
        <c:gapWidth val="219"/>
        <c:overlap val="-27"/>
        <c:axId val="371887503"/>
        <c:axId val="371861583"/>
      </c:barChart>
      <c:catAx>
        <c:axId val="37188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1861583"/>
        <c:crosses val="autoZero"/>
        <c:auto val="1"/>
        <c:lblAlgn val="ctr"/>
        <c:lblOffset val="100"/>
        <c:noMultiLvlLbl val="0"/>
      </c:catAx>
      <c:valAx>
        <c:axId val="371861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71887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4EA-4D2C-B796-E6E3E3CFA811}"/>
              </c:ext>
            </c:extLst>
          </c:dPt>
          <c:dPt>
            <c:idx val="1"/>
            <c:invertIfNegative val="0"/>
            <c:bubble3D val="0"/>
            <c:spPr>
              <a:solidFill>
                <a:srgbClr val="002060"/>
              </a:solidFill>
              <a:ln>
                <a:noFill/>
              </a:ln>
              <a:effectLst/>
            </c:spPr>
            <c:extLst>
              <c:ext xmlns:c16="http://schemas.microsoft.com/office/drawing/2014/chart" uri="{C3380CC4-5D6E-409C-BE32-E72D297353CC}">
                <c16:uniqueId val="{00000002-74EA-4D2C-B796-E6E3E3CFA81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Hoja1!$K$13:$K$14</c:f>
              <c:strCache>
                <c:ptCount val="2"/>
                <c:pt idx="0">
                  <c:v>PROGRAMADO </c:v>
                </c:pt>
                <c:pt idx="1">
                  <c:v>AVANCE</c:v>
                </c:pt>
              </c:strCache>
            </c:strRef>
          </c:cat>
          <c:val>
            <c:numRef>
              <c:f>Hoja1!$L$13:$L$14</c:f>
              <c:numCache>
                <c:formatCode>General</c:formatCode>
                <c:ptCount val="2"/>
                <c:pt idx="0">
                  <c:v>0.3</c:v>
                </c:pt>
                <c:pt idx="1">
                  <c:v>0.02</c:v>
                </c:pt>
              </c:numCache>
            </c:numRef>
          </c:val>
          <c:extLst>
            <c:ext xmlns:c16="http://schemas.microsoft.com/office/drawing/2014/chart" uri="{C3380CC4-5D6E-409C-BE32-E72D297353CC}">
              <c16:uniqueId val="{00000000-74EA-4D2C-B796-E6E3E3CFA811}"/>
            </c:ext>
          </c:extLst>
        </c:ser>
        <c:dLbls>
          <c:dLblPos val="outEnd"/>
          <c:showLegendKey val="0"/>
          <c:showVal val="1"/>
          <c:showCatName val="0"/>
          <c:showSerName val="0"/>
          <c:showPercent val="0"/>
          <c:showBubbleSize val="0"/>
        </c:dLbls>
        <c:gapWidth val="219"/>
        <c:overlap val="-27"/>
        <c:axId val="540932127"/>
        <c:axId val="540930687"/>
      </c:barChart>
      <c:catAx>
        <c:axId val="54093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40930687"/>
        <c:crosses val="autoZero"/>
        <c:auto val="1"/>
        <c:lblAlgn val="ctr"/>
        <c:lblOffset val="100"/>
        <c:noMultiLvlLbl val="0"/>
      </c:catAx>
      <c:valAx>
        <c:axId val="540930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40932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FCAF-4813-90C9-9B3DF95B84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Hoja1!$K$17:$K$18</c:f>
              <c:strCache>
                <c:ptCount val="2"/>
                <c:pt idx="0">
                  <c:v>PROGRAMADO </c:v>
                </c:pt>
                <c:pt idx="1">
                  <c:v>AVANCE</c:v>
                </c:pt>
              </c:strCache>
            </c:strRef>
          </c:cat>
          <c:val>
            <c:numRef>
              <c:f>Hoja1!$L$17:$L$18</c:f>
              <c:numCache>
                <c:formatCode>General</c:formatCode>
                <c:ptCount val="2"/>
                <c:pt idx="0">
                  <c:v>0.02</c:v>
                </c:pt>
                <c:pt idx="1">
                  <c:v>0</c:v>
                </c:pt>
              </c:numCache>
            </c:numRef>
          </c:val>
          <c:extLst>
            <c:ext xmlns:c16="http://schemas.microsoft.com/office/drawing/2014/chart" uri="{C3380CC4-5D6E-409C-BE32-E72D297353CC}">
              <c16:uniqueId val="{00000000-FCAF-4813-90C9-9B3DF95B8444}"/>
            </c:ext>
          </c:extLst>
        </c:ser>
        <c:dLbls>
          <c:dLblPos val="outEnd"/>
          <c:showLegendKey val="0"/>
          <c:showVal val="1"/>
          <c:showCatName val="0"/>
          <c:showSerName val="0"/>
          <c:showPercent val="0"/>
          <c:showBubbleSize val="0"/>
        </c:dLbls>
        <c:gapWidth val="219"/>
        <c:overlap val="-27"/>
        <c:axId val="491432847"/>
        <c:axId val="491434287"/>
      </c:barChart>
      <c:catAx>
        <c:axId val="4914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1434287"/>
        <c:crosses val="autoZero"/>
        <c:auto val="1"/>
        <c:lblAlgn val="ctr"/>
        <c:lblOffset val="100"/>
        <c:noMultiLvlLbl val="0"/>
      </c:catAx>
      <c:valAx>
        <c:axId val="491434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9143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5F25-4F14-8B65-1758AE221947}"/>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5F25-4F14-8B65-1758AE221947}"/>
              </c:ext>
            </c:extLst>
          </c:dPt>
          <c:cat>
            <c:strRef>
              <c:f>Hoja2!$J$10:$J$11</c:f>
              <c:strCache>
                <c:ptCount val="2"/>
                <c:pt idx="0">
                  <c:v>PROGRAMADO</c:v>
                </c:pt>
                <c:pt idx="1">
                  <c:v>AVANCE</c:v>
                </c:pt>
              </c:strCache>
            </c:strRef>
          </c:cat>
          <c:val>
            <c:numRef>
              <c:f>Hoja2!$K$10:$K$11</c:f>
              <c:numCache>
                <c:formatCode>General</c:formatCode>
                <c:ptCount val="2"/>
                <c:pt idx="0">
                  <c:v>100</c:v>
                </c:pt>
                <c:pt idx="1">
                  <c:v>27</c:v>
                </c:pt>
              </c:numCache>
            </c:numRef>
          </c:val>
          <c:extLst>
            <c:ext xmlns:c16="http://schemas.microsoft.com/office/drawing/2014/chart" uri="{C3380CC4-5D6E-409C-BE32-E72D297353CC}">
              <c16:uniqueId val="{00000004-5F25-4F14-8B65-1758AE2219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AF33-4586-8310-AA8B0CAD8573}"/>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AF33-4586-8310-AA8B0CAD8573}"/>
              </c:ext>
            </c:extLst>
          </c:dPt>
          <c:cat>
            <c:strRef>
              <c:f>Hoja2!$J$5:$J$6</c:f>
              <c:strCache>
                <c:ptCount val="2"/>
                <c:pt idx="0">
                  <c:v>PROGRAMADO</c:v>
                </c:pt>
                <c:pt idx="1">
                  <c:v>AVANCE</c:v>
                </c:pt>
              </c:strCache>
            </c:strRef>
          </c:cat>
          <c:val>
            <c:numRef>
              <c:f>Hoja2!$K$5:$K$6</c:f>
              <c:numCache>
                <c:formatCode>General</c:formatCode>
                <c:ptCount val="2"/>
                <c:pt idx="0">
                  <c:v>100</c:v>
                </c:pt>
                <c:pt idx="1">
                  <c:v>12</c:v>
                </c:pt>
              </c:numCache>
            </c:numRef>
          </c:val>
          <c:extLst>
            <c:ext xmlns:c16="http://schemas.microsoft.com/office/drawing/2014/chart" uri="{C3380CC4-5D6E-409C-BE32-E72D297353CC}">
              <c16:uniqueId val="{00000004-AF33-4586-8310-AA8B0CAD857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Hoja1!$A$9:$A$10</c:f>
              <c:strCache>
                <c:ptCount val="2"/>
                <c:pt idx="0">
                  <c:v>PROGRAMADO </c:v>
                </c:pt>
                <c:pt idx="1">
                  <c:v>AVANCE</c:v>
                </c:pt>
              </c:strCache>
            </c:strRef>
          </c:cat>
          <c:val>
            <c:numRef>
              <c:f>Hoja1!$B$9:$B$10</c:f>
              <c:numCache>
                <c:formatCode>General</c:formatCode>
                <c:ptCount val="2"/>
                <c:pt idx="0">
                  <c:v>1.06</c:v>
                </c:pt>
                <c:pt idx="1">
                  <c:v>0</c:v>
                </c:pt>
              </c:numCache>
            </c:numRef>
          </c:val>
          <c:extLst>
            <c:ext xmlns:c16="http://schemas.microsoft.com/office/drawing/2014/chart" uri="{C3380CC4-5D6E-409C-BE32-E72D297353CC}">
              <c16:uniqueId val="{00000000-7330-4B1A-8BF1-FF60405AF913}"/>
            </c:ext>
          </c:extLst>
        </c:ser>
        <c:dLbls>
          <c:dLblPos val="outEnd"/>
          <c:showLegendKey val="0"/>
          <c:showVal val="1"/>
          <c:showCatName val="0"/>
          <c:showSerName val="0"/>
          <c:showPercent val="0"/>
          <c:showBubbleSize val="0"/>
        </c:dLbls>
        <c:gapWidth val="219"/>
        <c:overlap val="-27"/>
        <c:axId val="448956399"/>
        <c:axId val="448955919"/>
      </c:barChart>
      <c:catAx>
        <c:axId val="44895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8955919"/>
        <c:crosses val="autoZero"/>
        <c:auto val="1"/>
        <c:lblAlgn val="ctr"/>
        <c:lblOffset val="100"/>
        <c:noMultiLvlLbl val="0"/>
      </c:catAx>
      <c:valAx>
        <c:axId val="448955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895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251-4614-A081-7A5138E4D676}"/>
              </c:ext>
            </c:extLst>
          </c:dPt>
          <c:dPt>
            <c:idx val="1"/>
            <c:invertIfNegative val="0"/>
            <c:bubble3D val="0"/>
            <c:spPr>
              <a:solidFill>
                <a:srgbClr val="002060"/>
              </a:solidFill>
              <a:ln>
                <a:noFill/>
              </a:ln>
              <a:effectLst/>
            </c:spPr>
            <c:extLst>
              <c:ext xmlns:c16="http://schemas.microsoft.com/office/drawing/2014/chart" uri="{C3380CC4-5D6E-409C-BE32-E72D297353CC}">
                <c16:uniqueId val="{00000002-6251-4614-A081-7A5138E4D67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Hoja1!$N$12:$N$13</c:f>
              <c:strCache>
                <c:ptCount val="2"/>
                <c:pt idx="0">
                  <c:v>PROGRAMADO </c:v>
                </c:pt>
                <c:pt idx="1">
                  <c:v>AVANCE</c:v>
                </c:pt>
              </c:strCache>
            </c:strRef>
          </c:cat>
          <c:val>
            <c:numRef>
              <c:f>Hoja1!$O$12:$O$13</c:f>
              <c:numCache>
                <c:formatCode>General</c:formatCode>
                <c:ptCount val="2"/>
                <c:pt idx="0">
                  <c:v>35</c:v>
                </c:pt>
                <c:pt idx="1">
                  <c:v>13</c:v>
                </c:pt>
              </c:numCache>
            </c:numRef>
          </c:val>
          <c:extLst>
            <c:ext xmlns:c16="http://schemas.microsoft.com/office/drawing/2014/chart" uri="{C3380CC4-5D6E-409C-BE32-E72D297353CC}">
              <c16:uniqueId val="{00000000-6251-4614-A081-7A5138E4D676}"/>
            </c:ext>
          </c:extLst>
        </c:ser>
        <c:dLbls>
          <c:dLblPos val="outEnd"/>
          <c:showLegendKey val="0"/>
          <c:showVal val="1"/>
          <c:showCatName val="0"/>
          <c:showSerName val="0"/>
          <c:showPercent val="0"/>
          <c:showBubbleSize val="0"/>
        </c:dLbls>
        <c:gapWidth val="219"/>
        <c:overlap val="-27"/>
        <c:axId val="2003716607"/>
        <c:axId val="2003714207"/>
      </c:barChart>
      <c:catAx>
        <c:axId val="200371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03714207"/>
        <c:crosses val="autoZero"/>
        <c:auto val="1"/>
        <c:lblAlgn val="ctr"/>
        <c:lblOffset val="100"/>
        <c:noMultiLvlLbl val="0"/>
      </c:catAx>
      <c:valAx>
        <c:axId val="2003714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03716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6B3-463C-B91F-4F5741B61A12}"/>
              </c:ext>
            </c:extLst>
          </c:dPt>
          <c:dPt>
            <c:idx val="1"/>
            <c:invertIfNegative val="0"/>
            <c:bubble3D val="0"/>
            <c:spPr>
              <a:solidFill>
                <a:srgbClr val="002060"/>
              </a:solidFill>
              <a:ln>
                <a:noFill/>
              </a:ln>
              <a:effectLst/>
            </c:spPr>
            <c:extLst>
              <c:ext xmlns:c16="http://schemas.microsoft.com/office/drawing/2014/chart" uri="{C3380CC4-5D6E-409C-BE32-E72D297353CC}">
                <c16:uniqueId val="{00000002-76B3-463C-B91F-4F5741B61A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Hoja1!$N$16:$N$17</c:f>
              <c:strCache>
                <c:ptCount val="2"/>
                <c:pt idx="0">
                  <c:v>PROGRAMADO </c:v>
                </c:pt>
                <c:pt idx="1">
                  <c:v>AVANCE</c:v>
                </c:pt>
              </c:strCache>
            </c:strRef>
          </c:cat>
          <c:val>
            <c:numRef>
              <c:f>Hoja1!$O$16:$O$17</c:f>
              <c:numCache>
                <c:formatCode>General</c:formatCode>
                <c:ptCount val="2"/>
                <c:pt idx="0">
                  <c:v>40</c:v>
                </c:pt>
                <c:pt idx="1">
                  <c:v>23.8</c:v>
                </c:pt>
              </c:numCache>
            </c:numRef>
          </c:val>
          <c:extLst>
            <c:ext xmlns:c16="http://schemas.microsoft.com/office/drawing/2014/chart" uri="{C3380CC4-5D6E-409C-BE32-E72D297353CC}">
              <c16:uniqueId val="{00000000-76B3-463C-B91F-4F5741B61A12}"/>
            </c:ext>
          </c:extLst>
        </c:ser>
        <c:dLbls>
          <c:dLblPos val="outEnd"/>
          <c:showLegendKey val="0"/>
          <c:showVal val="1"/>
          <c:showCatName val="0"/>
          <c:showSerName val="0"/>
          <c:showPercent val="0"/>
          <c:showBubbleSize val="0"/>
        </c:dLbls>
        <c:gapWidth val="219"/>
        <c:overlap val="-27"/>
        <c:axId val="551360287"/>
        <c:axId val="551357887"/>
      </c:barChart>
      <c:catAx>
        <c:axId val="551360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51357887"/>
        <c:crosses val="autoZero"/>
        <c:auto val="1"/>
        <c:lblAlgn val="ctr"/>
        <c:lblOffset val="100"/>
        <c:noMultiLvlLbl val="0"/>
      </c:catAx>
      <c:valAx>
        <c:axId val="551357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5136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0616-466B-8E8C-C04873B2AAB7}"/>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0616-466B-8E8C-C04873B2AAB7}"/>
              </c:ext>
            </c:extLst>
          </c:dPt>
          <c:cat>
            <c:strRef>
              <c:f>Hoja2!$G$11:$G$12</c:f>
              <c:strCache>
                <c:ptCount val="2"/>
                <c:pt idx="0">
                  <c:v>PROGRAMADO</c:v>
                </c:pt>
                <c:pt idx="1">
                  <c:v>AVANCE</c:v>
                </c:pt>
              </c:strCache>
            </c:strRef>
          </c:cat>
          <c:val>
            <c:numRef>
              <c:f>Hoja2!$H$11:$H$12</c:f>
              <c:numCache>
                <c:formatCode>General</c:formatCode>
                <c:ptCount val="2"/>
                <c:pt idx="0">
                  <c:v>100</c:v>
                </c:pt>
                <c:pt idx="1">
                  <c:v>20.8</c:v>
                </c:pt>
              </c:numCache>
            </c:numRef>
          </c:val>
          <c:extLst>
            <c:ext xmlns:c16="http://schemas.microsoft.com/office/drawing/2014/chart" uri="{C3380CC4-5D6E-409C-BE32-E72D297353CC}">
              <c16:uniqueId val="{00000004-0616-466B-8E8C-C04873B2AAB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Hoja1!$D$9:$D$10</c:f>
              <c:strCache>
                <c:ptCount val="2"/>
                <c:pt idx="0">
                  <c:v>PROGRAMADO </c:v>
                </c:pt>
                <c:pt idx="1">
                  <c:v>AVANCE</c:v>
                </c:pt>
              </c:strCache>
            </c:strRef>
          </c:cat>
          <c:val>
            <c:numRef>
              <c:f>Hoja1!$E$9:$E$10</c:f>
              <c:numCache>
                <c:formatCode>General</c:formatCode>
                <c:ptCount val="2"/>
                <c:pt idx="0">
                  <c:v>35</c:v>
                </c:pt>
                <c:pt idx="1">
                  <c:v>0</c:v>
                </c:pt>
              </c:numCache>
            </c:numRef>
          </c:val>
          <c:extLst>
            <c:ext xmlns:c16="http://schemas.microsoft.com/office/drawing/2014/chart" uri="{C3380CC4-5D6E-409C-BE32-E72D297353CC}">
              <c16:uniqueId val="{00000000-6047-4188-8F60-FD1DFE04A65A}"/>
            </c:ext>
          </c:extLst>
        </c:ser>
        <c:dLbls>
          <c:dLblPos val="outEnd"/>
          <c:showLegendKey val="0"/>
          <c:showVal val="1"/>
          <c:showCatName val="0"/>
          <c:showSerName val="0"/>
          <c:showPercent val="0"/>
          <c:showBubbleSize val="0"/>
        </c:dLbls>
        <c:gapWidth val="219"/>
        <c:overlap val="-27"/>
        <c:axId val="551359327"/>
        <c:axId val="551360287"/>
      </c:barChart>
      <c:catAx>
        <c:axId val="55135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51360287"/>
        <c:crosses val="autoZero"/>
        <c:auto val="1"/>
        <c:lblAlgn val="ctr"/>
        <c:lblOffset val="100"/>
        <c:noMultiLvlLbl val="0"/>
      </c:catAx>
      <c:valAx>
        <c:axId val="551360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5135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914F-4940-91F9-14BA601760B5}"/>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914F-4940-91F9-14BA601760B5}"/>
              </c:ext>
            </c:extLst>
          </c:dPt>
          <c:cat>
            <c:strRef>
              <c:f>Hoja2!$C$10:$C$11</c:f>
              <c:strCache>
                <c:ptCount val="2"/>
                <c:pt idx="0">
                  <c:v>PROGRAMADO </c:v>
                </c:pt>
                <c:pt idx="1">
                  <c:v>AVANCE</c:v>
                </c:pt>
              </c:strCache>
            </c:strRef>
          </c:cat>
          <c:val>
            <c:numRef>
              <c:f>Hoja2!$D$10:$D$11</c:f>
              <c:numCache>
                <c:formatCode>General</c:formatCode>
                <c:ptCount val="2"/>
                <c:pt idx="0">
                  <c:v>100</c:v>
                </c:pt>
                <c:pt idx="1">
                  <c:v>25.75</c:v>
                </c:pt>
              </c:numCache>
            </c:numRef>
          </c:val>
          <c:extLst>
            <c:ext xmlns:c16="http://schemas.microsoft.com/office/drawing/2014/chart" uri="{C3380CC4-5D6E-409C-BE32-E72D297353CC}">
              <c16:uniqueId val="{00000004-914F-4940-91F9-14BA601760B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AF2-482B-AF5C-5B13D0E82E59}"/>
              </c:ext>
            </c:extLst>
          </c:dPt>
          <c:dPt>
            <c:idx val="1"/>
            <c:invertIfNegative val="0"/>
            <c:bubble3D val="0"/>
            <c:spPr>
              <a:solidFill>
                <a:srgbClr val="002060"/>
              </a:solidFill>
              <a:ln>
                <a:noFill/>
              </a:ln>
              <a:effectLst/>
            </c:spPr>
            <c:extLst>
              <c:ext xmlns:c16="http://schemas.microsoft.com/office/drawing/2014/chart" uri="{C3380CC4-5D6E-409C-BE32-E72D297353CC}">
                <c16:uniqueId val="{00000002-AAF2-482B-AF5C-5B13D0E82E5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Hoja1!$H$3:$H$4</c:f>
              <c:strCache>
                <c:ptCount val="2"/>
                <c:pt idx="0">
                  <c:v>PROGRAMADO </c:v>
                </c:pt>
                <c:pt idx="1">
                  <c:v>AVANCE</c:v>
                </c:pt>
              </c:strCache>
            </c:strRef>
          </c:cat>
          <c:val>
            <c:numRef>
              <c:f>Hoja1!$I$3:$I$4</c:f>
              <c:numCache>
                <c:formatCode>General</c:formatCode>
                <c:ptCount val="2"/>
                <c:pt idx="0">
                  <c:v>0.3</c:v>
                </c:pt>
                <c:pt idx="1">
                  <c:v>0.11</c:v>
                </c:pt>
              </c:numCache>
            </c:numRef>
          </c:val>
          <c:extLst>
            <c:ext xmlns:c16="http://schemas.microsoft.com/office/drawing/2014/chart" uri="{C3380CC4-5D6E-409C-BE32-E72D297353CC}">
              <c16:uniqueId val="{00000000-AAF2-482B-AF5C-5B13D0E82E59}"/>
            </c:ext>
          </c:extLst>
        </c:ser>
        <c:dLbls>
          <c:dLblPos val="outEnd"/>
          <c:showLegendKey val="0"/>
          <c:showVal val="1"/>
          <c:showCatName val="0"/>
          <c:showSerName val="0"/>
          <c:showPercent val="0"/>
          <c:showBubbleSize val="0"/>
        </c:dLbls>
        <c:gapWidth val="219"/>
        <c:overlap val="-27"/>
        <c:axId val="2005284959"/>
        <c:axId val="2005287359"/>
      </c:barChart>
      <c:catAx>
        <c:axId val="200528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05287359"/>
        <c:crosses val="autoZero"/>
        <c:auto val="1"/>
        <c:lblAlgn val="ctr"/>
        <c:lblOffset val="100"/>
        <c:noMultiLvlLbl val="0"/>
      </c:catAx>
      <c:valAx>
        <c:axId val="2005287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0528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9397-4005-B074-4031064DECB6}"/>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9397-4005-B074-4031064DECB6}"/>
              </c:ext>
            </c:extLst>
          </c:dPt>
          <c:cat>
            <c:strRef>
              <c:f>Hoja2!$C$15:$C$16</c:f>
              <c:strCache>
                <c:ptCount val="2"/>
                <c:pt idx="0">
                  <c:v>PROGRAMADO </c:v>
                </c:pt>
                <c:pt idx="1">
                  <c:v>AVANCE</c:v>
                </c:pt>
              </c:strCache>
            </c:strRef>
          </c:cat>
          <c:val>
            <c:numRef>
              <c:f>Hoja2!$D$15:$D$16</c:f>
              <c:numCache>
                <c:formatCode>General</c:formatCode>
                <c:ptCount val="2"/>
                <c:pt idx="0">
                  <c:v>100</c:v>
                </c:pt>
                <c:pt idx="1">
                  <c:v>12.5</c:v>
                </c:pt>
              </c:numCache>
            </c:numRef>
          </c:val>
          <c:extLst>
            <c:ext xmlns:c16="http://schemas.microsoft.com/office/drawing/2014/chart" uri="{C3380CC4-5D6E-409C-BE32-E72D297353CC}">
              <c16:uniqueId val="{00000004-9397-4005-B074-4031064DECB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C694-4B64-937B-ABB88334FE5E}"/>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C694-4B64-937B-ABB88334FE5E}"/>
              </c:ext>
            </c:extLst>
          </c:dPt>
          <c:cat>
            <c:strRef>
              <c:f>Hoja2!$G$15:$G$16</c:f>
              <c:strCache>
                <c:ptCount val="2"/>
                <c:pt idx="0">
                  <c:v>PROGRAMADO </c:v>
                </c:pt>
                <c:pt idx="1">
                  <c:v>AVANCE</c:v>
                </c:pt>
              </c:strCache>
            </c:strRef>
          </c:cat>
          <c:val>
            <c:numRef>
              <c:f>Hoja2!$H$15:$H$16</c:f>
              <c:numCache>
                <c:formatCode>General</c:formatCode>
                <c:ptCount val="2"/>
                <c:pt idx="0">
                  <c:v>100</c:v>
                </c:pt>
                <c:pt idx="1">
                  <c:v>16</c:v>
                </c:pt>
              </c:numCache>
            </c:numRef>
          </c:val>
          <c:extLst>
            <c:ext xmlns:c16="http://schemas.microsoft.com/office/drawing/2014/chart" uri="{C3380CC4-5D6E-409C-BE32-E72D297353CC}">
              <c16:uniqueId val="{00000004-C694-4B64-937B-ABB88334FE5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2356-4096-8DC4-280A81478413}"/>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2356-4096-8DC4-280A81478413}"/>
              </c:ext>
            </c:extLst>
          </c:dPt>
          <c:cat>
            <c:strRef>
              <c:f>Hoja2!$C$18:$C$19</c:f>
              <c:strCache>
                <c:ptCount val="2"/>
                <c:pt idx="0">
                  <c:v>PROGRAMADO </c:v>
                </c:pt>
                <c:pt idx="1">
                  <c:v>AVANCE</c:v>
                </c:pt>
              </c:strCache>
            </c:strRef>
          </c:cat>
          <c:val>
            <c:numRef>
              <c:f>Hoja2!$D$18:$D$19</c:f>
              <c:numCache>
                <c:formatCode>General</c:formatCode>
                <c:ptCount val="2"/>
                <c:pt idx="0">
                  <c:v>100</c:v>
                </c:pt>
                <c:pt idx="1">
                  <c:v>25</c:v>
                </c:pt>
              </c:numCache>
            </c:numRef>
          </c:val>
          <c:extLst>
            <c:ext xmlns:c16="http://schemas.microsoft.com/office/drawing/2014/chart" uri="{C3380CC4-5D6E-409C-BE32-E72D297353CC}">
              <c16:uniqueId val="{00000004-2356-4096-8DC4-280A814784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B09B3-20D7-4407-BE72-B74F7CE68225}" type="datetimeFigureOut">
              <a:rPr lang="es-CO" smtClean="0"/>
              <a:t>25/06/2025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5972-6F66-473F-AF13-CBC9236EC265}" type="slidenum">
              <a:rPr lang="es-CO" smtClean="0"/>
              <a:t>‹Nº›</a:t>
            </a:fld>
            <a:endParaRPr lang="es-CO"/>
          </a:p>
        </p:txBody>
      </p:sp>
    </p:spTree>
    <p:extLst>
      <p:ext uri="{BB962C8B-B14F-4D97-AF65-F5344CB8AC3E}">
        <p14:creationId xmlns:p14="http://schemas.microsoft.com/office/powerpoint/2010/main" val="229048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5A62-A3B5-70F0-F656-F5F6CC1038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A3001-02FF-38CF-CB6C-EE8E340581A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0D74A81-82C4-29A7-0C23-E124F92157B1}"/>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DDA32000-ADF1-4DDB-89DA-D1864EEF017A}"/>
              </a:ext>
            </a:extLst>
          </p:cNvPr>
          <p:cNvSpPr>
            <a:spLocks noGrp="1"/>
          </p:cNvSpPr>
          <p:nvPr>
            <p:ph type="sldNum" sz="quarter" idx="5"/>
          </p:nvPr>
        </p:nvSpPr>
        <p:spPr/>
        <p:txBody>
          <a:bodyPr/>
          <a:lstStyle/>
          <a:p>
            <a:fld id="{36C74A3A-4F7D-C04F-8A71-B6AAC9AA617B}" type="slidenum">
              <a:rPr lang="en-US" smtClean="0"/>
              <a:t>29</a:t>
            </a:fld>
            <a:endParaRPr lang="en-US"/>
          </a:p>
        </p:txBody>
      </p:sp>
    </p:spTree>
    <p:extLst>
      <p:ext uri="{BB962C8B-B14F-4D97-AF65-F5344CB8AC3E}">
        <p14:creationId xmlns:p14="http://schemas.microsoft.com/office/powerpoint/2010/main" val="220124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E5CB9-EC11-29EA-A245-4E83765168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1D189A-0677-30EE-8F39-C03E9D44CED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0F94E73-9C93-B04E-AB07-2E84C9938456}"/>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61CC18BC-FF6F-033D-8C5C-55A0F384AFFF}"/>
              </a:ext>
            </a:extLst>
          </p:cNvPr>
          <p:cNvSpPr>
            <a:spLocks noGrp="1"/>
          </p:cNvSpPr>
          <p:nvPr>
            <p:ph type="sldNum" sz="quarter" idx="5"/>
          </p:nvPr>
        </p:nvSpPr>
        <p:spPr/>
        <p:txBody>
          <a:bodyPr/>
          <a:lstStyle/>
          <a:p>
            <a:fld id="{36C74A3A-4F7D-C04F-8A71-B6AAC9AA617B}" type="slidenum">
              <a:rPr lang="en-US" smtClean="0"/>
              <a:t>30</a:t>
            </a:fld>
            <a:endParaRPr lang="en-US"/>
          </a:p>
        </p:txBody>
      </p:sp>
    </p:spTree>
    <p:extLst>
      <p:ext uri="{BB962C8B-B14F-4D97-AF65-F5344CB8AC3E}">
        <p14:creationId xmlns:p14="http://schemas.microsoft.com/office/powerpoint/2010/main" val="72338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25/06/2025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25/06/2025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25/06/2025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25/06/2025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25/06/2025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25/06/2025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25/06/2025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25/06/2025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25/06/2025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25/06/2025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25/06/2025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25/06/2025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dirty="0">
                <a:solidFill>
                  <a:prstClr val="white"/>
                </a:solidFill>
                <a:latin typeface="Calibri" panose="020F0502020204030204"/>
              </a:rPr>
              <a:t>Informe de Seguimiento a la Gestión  Institucional </a:t>
            </a:r>
            <a:r>
              <a:rPr lang="es-MX" sz="6000" b="1" dirty="0">
                <a:solidFill>
                  <a:prstClr val="white"/>
                </a:solidFill>
                <a:latin typeface="Calibri" panose="020F0502020204030204"/>
                <a:cs typeface="Calibri"/>
              </a:rPr>
              <a:t>I Trimestre</a:t>
            </a:r>
            <a:r>
              <a:rPr lang="es-MX" sz="6000" b="1" dirty="0">
                <a:solidFill>
                  <a:prstClr val="white"/>
                </a:solidFill>
                <a:latin typeface="Calibri" panose="020F0502020204030204"/>
              </a:rPr>
              <a:t> 2025</a:t>
            </a:r>
            <a:r>
              <a:rPr lang="es-CO" sz="6000" b="1" dirty="0">
                <a:solidFill>
                  <a:prstClr val="white"/>
                </a:solidFill>
                <a:latin typeface="Calibri" panose="020F0502020204030204"/>
                <a:cs typeface="Aharoni"/>
              </a:rPr>
              <a:t> </a:t>
            </a:r>
            <a:endParaRPr lang="es-CO" sz="6000" b="1" dirty="0">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dirty="0">
                <a:solidFill>
                  <a:schemeClr val="bg1"/>
                </a:solidFill>
                <a:latin typeface="Calibri Light"/>
                <a:ea typeface="Calibri"/>
                <a:cs typeface="Calibri"/>
              </a:rPr>
              <a:t>Oficina Asesora de Planeación</a:t>
            </a:r>
          </a:p>
          <a:p>
            <a:pPr algn="ctr"/>
            <a:r>
              <a:rPr lang="es-ES" sz="2400" dirty="0">
                <a:solidFill>
                  <a:schemeClr val="bg1"/>
                </a:solidFill>
                <a:latin typeface="Calibri Light"/>
                <a:ea typeface="Calibri"/>
                <a:cs typeface="Calibri"/>
              </a:rPr>
              <a:t>2025</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721544"/>
          </a:xfrm>
          <a:prstGeom prst="rect">
            <a:avLst/>
          </a:prstGeom>
          <a:noFill/>
        </p:spPr>
        <p:txBody>
          <a:bodyPr wrap="square" rtlCol="0">
            <a:spAutoFit/>
          </a:bodyPr>
          <a:lstStyle/>
          <a:p>
            <a:pPr defTabSz="623346">
              <a:defRPr/>
            </a:pPr>
            <a:r>
              <a:rPr lang="es-CO" sz="1363" dirty="0">
                <a:solidFill>
                  <a:prstClr val="white"/>
                </a:solidFill>
                <a:latin typeface="Calibri"/>
              </a:rPr>
              <a:t>Plan de Acción</a:t>
            </a:r>
            <a:br>
              <a:rPr lang="es-CO" sz="1363" dirty="0">
                <a:solidFill>
                  <a:prstClr val="white"/>
                </a:solidFill>
                <a:latin typeface="Calibri"/>
              </a:rPr>
            </a:br>
            <a:r>
              <a:rPr lang="es-CO" sz="1363" dirty="0">
                <a:solidFill>
                  <a:prstClr val="white"/>
                </a:solidFill>
                <a:latin typeface="Calibri"/>
              </a:rPr>
              <a:t>Planes Institucionales </a:t>
            </a:r>
            <a:br>
              <a:rPr lang="es-CO" sz="1363" dirty="0">
                <a:solidFill>
                  <a:prstClr val="white"/>
                </a:solidFill>
                <a:latin typeface="Calibri"/>
              </a:rPr>
            </a:br>
            <a:r>
              <a:rPr lang="es-CO" sz="1363" dirty="0">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0"/>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267111CE-EF55-0206-C773-C9DB149F9D94}"/>
              </a:ext>
              <a:ext uri="{C183D7F6-B498-43B3-948B-1728B52AA6E4}">
                <adec:decorative xmlns:adec="http://schemas.microsoft.com/office/drawing/2017/decorative" val="1"/>
              </a:ext>
            </a:extLst>
          </p:cNvPr>
          <p:cNvSpPr txBox="1"/>
          <p:nvPr/>
        </p:nvSpPr>
        <p:spPr>
          <a:xfrm>
            <a:off x="462077" y="646331"/>
            <a:ext cx="10450938" cy="738664"/>
          </a:xfrm>
          <a:prstGeom prst="rect">
            <a:avLst/>
          </a:prstGeom>
          <a:noFill/>
        </p:spPr>
        <p:txBody>
          <a:bodyPr wrap="square" rtlCol="0">
            <a:spAutoFit/>
          </a:bodyPr>
          <a:lstStyle/>
          <a:p>
            <a:pPr defTabSz="378652">
              <a:defRPr/>
            </a:pPr>
            <a:r>
              <a:rPr lang="es-CO" b="1" dirty="0"/>
              <a:t>Objetivo Institucional 2: </a:t>
            </a:r>
            <a:r>
              <a:rPr lang="es-CO" dirty="0"/>
              <a:t>alineado con el eje estructural </a:t>
            </a:r>
            <a:r>
              <a:rPr lang="es-CO" sz="2400" b="1" dirty="0"/>
              <a:t>Potenciar</a:t>
            </a:r>
            <a:r>
              <a:rPr lang="es-CO" sz="2400" dirty="0"/>
              <a:t> </a:t>
            </a:r>
            <a:r>
              <a:rPr lang="es-CO" dirty="0"/>
              <a:t>que contribuyen al avance de dos (2) objetivos estratégicos; </a:t>
            </a:r>
            <a:r>
              <a:rPr lang="es-CO" b="1" dirty="0"/>
              <a:t>Total de actividades PAI 42; Actividades a reportar I Trimestre 36</a:t>
            </a:r>
            <a:endParaRPr lang="es-CO" dirty="0"/>
          </a:p>
        </p:txBody>
      </p:sp>
      <p:pic>
        <p:nvPicPr>
          <p:cNvPr id="7" name="Imagen 6">
            <a:extLst>
              <a:ext uri="{FF2B5EF4-FFF2-40B4-BE49-F238E27FC236}">
                <a16:creationId xmlns:a16="http://schemas.microsoft.com/office/drawing/2014/main" id="{52F9DF45-29F2-86AD-B977-5C3B9D7F526D}"/>
              </a:ext>
            </a:extLst>
          </p:cNvPr>
          <p:cNvPicPr>
            <a:picLocks noChangeAspect="1"/>
          </p:cNvPicPr>
          <p:nvPr/>
        </p:nvPicPr>
        <p:blipFill>
          <a:blip r:embed="rId3"/>
          <a:stretch>
            <a:fillRect/>
          </a:stretch>
        </p:blipFill>
        <p:spPr>
          <a:xfrm>
            <a:off x="1929801" y="1595258"/>
            <a:ext cx="8039100" cy="4219575"/>
          </a:xfrm>
          <a:prstGeom prst="rect">
            <a:avLst/>
          </a:prstGeom>
        </p:spPr>
      </p:pic>
    </p:spTree>
    <p:extLst>
      <p:ext uri="{BB962C8B-B14F-4D97-AF65-F5344CB8AC3E}">
        <p14:creationId xmlns:p14="http://schemas.microsoft.com/office/powerpoint/2010/main" val="283096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7E266D9-14A3-46B9-9999-9A23AC29D07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BBB6394-36E5-9F2E-E600-E482F68B205B}"/>
              </a:ext>
            </a:extLst>
          </p:cNvPr>
          <p:cNvSpPr/>
          <p:nvPr/>
        </p:nvSpPr>
        <p:spPr>
          <a:xfrm>
            <a:off x="541679" y="124114"/>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4E0832F0-2765-4A75-BB2D-298C9F7341F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5" name="CuadroTexto 4">
            <a:extLst>
              <a:ext uri="{FF2B5EF4-FFF2-40B4-BE49-F238E27FC236}">
                <a16:creationId xmlns:a16="http://schemas.microsoft.com/office/drawing/2014/main" id="{9124CFE3-9FAC-4A29-47B1-27DC1FE28B52}"/>
              </a:ext>
              <a:ext uri="{C183D7F6-B498-43B3-948B-1728B52AA6E4}">
                <adec:decorative xmlns:adec="http://schemas.microsoft.com/office/drawing/2017/decorative" val="1"/>
              </a:ext>
            </a:extLst>
          </p:cNvPr>
          <p:cNvSpPr txBox="1"/>
          <p:nvPr/>
        </p:nvSpPr>
        <p:spPr>
          <a:xfrm>
            <a:off x="527629" y="691556"/>
            <a:ext cx="10450938" cy="738664"/>
          </a:xfrm>
          <a:prstGeom prst="rect">
            <a:avLst/>
          </a:prstGeom>
          <a:noFill/>
        </p:spPr>
        <p:txBody>
          <a:bodyPr wrap="square" rtlCol="0">
            <a:spAutoFit/>
          </a:bodyPr>
          <a:lstStyle/>
          <a:p>
            <a:pPr defTabSz="378652">
              <a:defRPr/>
            </a:pPr>
            <a:r>
              <a:rPr lang="es-CO" b="1" dirty="0"/>
              <a:t>Objetivo Institucional 3: </a:t>
            </a:r>
            <a:r>
              <a:rPr lang="es-CO" dirty="0"/>
              <a:t>alineado con el eje estructural </a:t>
            </a:r>
            <a:r>
              <a:rPr lang="es-CO" sz="2400" b="1" dirty="0"/>
              <a:t>Participar</a:t>
            </a:r>
            <a:r>
              <a:rPr lang="es-CO" sz="2400" dirty="0"/>
              <a:t> </a:t>
            </a:r>
            <a:r>
              <a:rPr lang="es-CO" dirty="0"/>
              <a:t>que contribuyen al avance de dos (2) objetivos estratégicos; </a:t>
            </a:r>
            <a:r>
              <a:rPr lang="es-CO" b="1" dirty="0"/>
              <a:t>Total de actividades PAI 15; Actividades a reportar I Trimestre 12</a:t>
            </a:r>
            <a:endParaRPr lang="es-CO" dirty="0"/>
          </a:p>
        </p:txBody>
      </p:sp>
      <p:pic>
        <p:nvPicPr>
          <p:cNvPr id="7" name="Imagen 6">
            <a:extLst>
              <a:ext uri="{FF2B5EF4-FFF2-40B4-BE49-F238E27FC236}">
                <a16:creationId xmlns:a16="http://schemas.microsoft.com/office/drawing/2014/main" id="{AFA5F345-548A-C765-E6B1-5F73F2B24D7C}"/>
              </a:ext>
            </a:extLst>
          </p:cNvPr>
          <p:cNvPicPr>
            <a:picLocks noChangeAspect="1"/>
          </p:cNvPicPr>
          <p:nvPr/>
        </p:nvPicPr>
        <p:blipFill>
          <a:blip r:embed="rId3"/>
          <a:stretch>
            <a:fillRect/>
          </a:stretch>
        </p:blipFill>
        <p:spPr>
          <a:xfrm>
            <a:off x="2261648" y="1505265"/>
            <a:ext cx="7496175" cy="4533900"/>
          </a:xfrm>
          <a:prstGeom prst="rect">
            <a:avLst/>
          </a:prstGeom>
        </p:spPr>
      </p:pic>
    </p:spTree>
    <p:extLst>
      <p:ext uri="{BB962C8B-B14F-4D97-AF65-F5344CB8AC3E}">
        <p14:creationId xmlns:p14="http://schemas.microsoft.com/office/powerpoint/2010/main" val="174170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91CED2B-AD8E-0331-9CB5-6E452756BC40}"/>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955F945-F1C1-E89B-84BE-C76B9C84FDC8}"/>
              </a:ext>
            </a:extLst>
          </p:cNvPr>
          <p:cNvPicPr>
            <a:picLocks noChangeAspect="1"/>
          </p:cNvPicPr>
          <p:nvPr/>
        </p:nvPicPr>
        <p:blipFill>
          <a:blip r:embed="rId3"/>
          <a:stretch>
            <a:fillRect/>
          </a:stretch>
        </p:blipFill>
        <p:spPr>
          <a:xfrm>
            <a:off x="2673041" y="295168"/>
            <a:ext cx="8342892" cy="5786455"/>
          </a:xfrm>
          <a:prstGeom prst="rect">
            <a:avLst/>
          </a:prstGeom>
        </p:spPr>
      </p:pic>
      <p:sp>
        <p:nvSpPr>
          <p:cNvPr id="3" name="CuadroTexto 2">
            <a:extLst>
              <a:ext uri="{FF2B5EF4-FFF2-40B4-BE49-F238E27FC236}">
                <a16:creationId xmlns:a16="http://schemas.microsoft.com/office/drawing/2014/main" id="{77048D48-7093-72B7-596E-32DAEF09E40D}"/>
              </a:ext>
            </a:extLst>
          </p:cNvPr>
          <p:cNvSpPr txBox="1"/>
          <p:nvPr/>
        </p:nvSpPr>
        <p:spPr>
          <a:xfrm>
            <a:off x="552091" y="3429000"/>
            <a:ext cx="2587924" cy="1661993"/>
          </a:xfrm>
          <a:prstGeom prst="rect">
            <a:avLst/>
          </a:prstGeom>
          <a:noFill/>
        </p:spPr>
        <p:txBody>
          <a:bodyPr wrap="square" rtlCol="0">
            <a:spAutoFit/>
          </a:bodyPr>
          <a:lstStyle/>
          <a:p>
            <a:r>
              <a:rPr lang="es-MX" dirty="0"/>
              <a:t>Porcentaje programado I Trimestre 2025</a:t>
            </a:r>
          </a:p>
          <a:p>
            <a:r>
              <a:rPr lang="es-MX" sz="6600" b="1" dirty="0"/>
              <a:t>20%</a:t>
            </a:r>
            <a:endParaRPr lang="es-CO" sz="6600" b="1" dirty="0"/>
          </a:p>
        </p:txBody>
      </p:sp>
    </p:spTree>
    <p:extLst>
      <p:ext uri="{BB962C8B-B14F-4D97-AF65-F5344CB8AC3E}">
        <p14:creationId xmlns:p14="http://schemas.microsoft.com/office/powerpoint/2010/main" val="95153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6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3623752" y="6470192"/>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9" name="Tabla 8">
            <a:extLst>
              <a:ext uri="{FF2B5EF4-FFF2-40B4-BE49-F238E27FC236}">
                <a16:creationId xmlns:a16="http://schemas.microsoft.com/office/drawing/2014/main" id="{74B728C3-F701-47D0-BB81-26950E42294B}"/>
              </a:ext>
            </a:extLst>
          </p:cNvPr>
          <p:cNvGraphicFramePr>
            <a:graphicFrameLocks noGrp="1"/>
          </p:cNvGraphicFramePr>
          <p:nvPr>
            <p:extLst>
              <p:ext uri="{D42A27DB-BD31-4B8C-83A1-F6EECF244321}">
                <p14:modId xmlns:p14="http://schemas.microsoft.com/office/powerpoint/2010/main" val="517688587"/>
              </p:ext>
            </p:extLst>
          </p:nvPr>
        </p:nvGraphicFramePr>
        <p:xfrm>
          <a:off x="1439333" y="1191993"/>
          <a:ext cx="8686799" cy="4965100"/>
        </p:xfrm>
        <a:graphic>
          <a:graphicData uri="http://schemas.openxmlformats.org/drawingml/2006/table">
            <a:tbl>
              <a:tblPr/>
              <a:tblGrid>
                <a:gridCol w="270165">
                  <a:extLst>
                    <a:ext uri="{9D8B030D-6E8A-4147-A177-3AD203B41FA5}">
                      <a16:colId xmlns:a16="http://schemas.microsoft.com/office/drawing/2014/main" val="1343028028"/>
                    </a:ext>
                  </a:extLst>
                </a:gridCol>
                <a:gridCol w="1948872">
                  <a:extLst>
                    <a:ext uri="{9D8B030D-6E8A-4147-A177-3AD203B41FA5}">
                      <a16:colId xmlns:a16="http://schemas.microsoft.com/office/drawing/2014/main" val="3179008820"/>
                    </a:ext>
                  </a:extLst>
                </a:gridCol>
                <a:gridCol w="1828799">
                  <a:extLst>
                    <a:ext uri="{9D8B030D-6E8A-4147-A177-3AD203B41FA5}">
                      <a16:colId xmlns:a16="http://schemas.microsoft.com/office/drawing/2014/main" val="1303527404"/>
                    </a:ext>
                  </a:extLst>
                </a:gridCol>
                <a:gridCol w="852054">
                  <a:extLst>
                    <a:ext uri="{9D8B030D-6E8A-4147-A177-3AD203B41FA5}">
                      <a16:colId xmlns:a16="http://schemas.microsoft.com/office/drawing/2014/main" val="3242181202"/>
                    </a:ext>
                  </a:extLst>
                </a:gridCol>
                <a:gridCol w="3786909">
                  <a:extLst>
                    <a:ext uri="{9D8B030D-6E8A-4147-A177-3AD203B41FA5}">
                      <a16:colId xmlns:a16="http://schemas.microsoft.com/office/drawing/2014/main" val="730294042"/>
                    </a:ext>
                  </a:extLst>
                </a:gridCol>
              </a:tblGrid>
              <a:tr h="235477">
                <a:tc>
                  <a:txBody>
                    <a:bodyPr/>
                    <a:lstStyle/>
                    <a:p>
                      <a:pPr algn="ctr" fontAlgn="ctr"/>
                      <a:r>
                        <a:rPr lang="es-CO" sz="800" b="1" i="0" u="none" strike="noStrike" dirty="0">
                          <a:solidFill>
                            <a:schemeClr val="bg1"/>
                          </a:solidFill>
                          <a:effectLst/>
                          <a:latin typeface="Calibri" panose="020F0502020204030204" pitchFamily="34" charset="0"/>
                        </a:rPr>
                        <a:t>Ítem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CO" sz="800" b="1" i="0" u="none" strike="noStrike" dirty="0">
                          <a:solidFill>
                            <a:schemeClr val="bg1"/>
                          </a:solidFill>
                          <a:effectLst/>
                          <a:latin typeface="Calibri" panose="020F0502020204030204" pitchFamily="34" charset="0"/>
                        </a:rPr>
                        <a:t>Dependencia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CO" sz="800" b="1" i="0" u="none" strike="noStrike" dirty="0">
                          <a:solidFill>
                            <a:schemeClr val="bg1"/>
                          </a:solidFill>
                          <a:effectLst/>
                          <a:latin typeface="Calibri" panose="020F0502020204030204" pitchFamily="34" charset="0"/>
                        </a:rPr>
                        <a:t>Planes Institucionales (Decreto 612-2018)</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CO" sz="800" b="1" i="0" u="none" strike="noStrike" dirty="0">
                          <a:solidFill>
                            <a:schemeClr val="bg1"/>
                          </a:solidFill>
                          <a:effectLst/>
                          <a:latin typeface="Calibri" panose="020F0502020204030204" pitchFamily="34" charset="0"/>
                        </a:rPr>
                        <a:t>% de Avance I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CO" sz="800" b="1" i="0" u="none" strike="noStrike" dirty="0">
                          <a:solidFill>
                            <a:schemeClr val="bg1"/>
                          </a:solidFill>
                          <a:effectLst/>
                          <a:latin typeface="Calibri" panose="020F0502020204030204" pitchFamily="34" charset="0"/>
                        </a:rPr>
                        <a:t>Avance Cualitativo</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015976054"/>
                  </a:ext>
                </a:extLst>
              </a:tr>
              <a:tr h="242136">
                <a:tc>
                  <a:txBody>
                    <a:bodyPr/>
                    <a:lstStyle/>
                    <a:p>
                      <a:pPr algn="ctr" fontAlgn="b"/>
                      <a:r>
                        <a:rPr lang="es-CO" sz="800" b="0" i="0" u="none" strike="noStrike">
                          <a:solidFill>
                            <a:srgbClr val="000000"/>
                          </a:solidFill>
                          <a:effectLst/>
                          <a:latin typeface="Calibri" panose="020F0502020204030204" pitchFamily="34" charset="0"/>
                        </a:rPr>
                        <a:t>1</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Oficina Asesora de Planeación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Calibri" panose="020F0502020204030204" pitchFamily="34" charset="0"/>
                        </a:rPr>
                        <a:t>Plan Institucional de Participación 2025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26,9%</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 </a:t>
                      </a:r>
                      <a:r>
                        <a:rPr lang="es-MX" sz="800" b="0" i="0" u="none" strike="noStrike" dirty="0">
                          <a:solidFill>
                            <a:srgbClr val="000000"/>
                          </a:solidFill>
                          <a:effectLst/>
                          <a:latin typeface="Calibri" panose="020F0502020204030204" pitchFamily="34" charset="0"/>
                        </a:rPr>
                        <a:t>De acuerdo al corte del primer seguimiento realizado al PTEP el cual corresponde a todas las actividades cuya fecha de inicio fuera antes del 30 de abril de 2025, se revisaron cincuenta y un (51) acciones de las 71 formuladas.</a:t>
                      </a:r>
                      <a:endParaRPr lang="es-CO" sz="800" b="0" i="0" u="none" strike="noStrike" dirty="0">
                        <a:solidFill>
                          <a:srgbClr val="000000"/>
                        </a:solidFill>
                        <a:effectLst/>
                        <a:latin typeface="Calibri" panose="020F0502020204030204" pitchFamily="34" charset="0"/>
                      </a:endParaRP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774942"/>
                  </a:ext>
                </a:extLst>
              </a:tr>
              <a:tr h="918936">
                <a:tc>
                  <a:txBody>
                    <a:bodyPr/>
                    <a:lstStyle/>
                    <a:p>
                      <a:pPr algn="ctr" fontAlgn="b"/>
                      <a:r>
                        <a:rPr lang="es-CO" sz="800" b="0" i="0" u="none" strike="noStrike">
                          <a:solidFill>
                            <a:srgbClr val="000000"/>
                          </a:solidFill>
                          <a:effectLst/>
                          <a:latin typeface="Calibri" panose="020F0502020204030204" pitchFamily="34" charset="0"/>
                        </a:rPr>
                        <a:t>2</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Dirección Tecnologias de la Información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Calibri" panose="020F0502020204030204" pitchFamily="34" charset="0"/>
                        </a:rPr>
                        <a:t>Plan Estratégico de Tecnologías de la Información y las Comunicaciones – PETI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800" b="0" i="0" u="none" strike="noStrike" dirty="0">
                          <a:solidFill>
                            <a:srgbClr val="000000"/>
                          </a:solidFill>
                          <a:effectLst/>
                          <a:latin typeface="Calibri" panose="020F0502020204030204" pitchFamily="34" charset="0"/>
                        </a:rPr>
                        <a:t>Con el propósito de fortalecer e innovar la infraestructura tecnológica de la entidad, durante el primer trimestre se avanzó significativamente en el fortalecimiento tecnológico de la entidad, mediante la celebración de contratos clave y la vinculación de profesionales especializados. Se gestionaron procesos para la modernización de plataformas, el soporte a herramientas tecnológicas, y la implementación de políticas públicas, estrategias de seguridad digital y planes estratégicos, asegurando así la continuidad operativa, la transformación digital y el cumplimiento de los objetivos institucionales.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680974"/>
                  </a:ext>
                </a:extLst>
              </a:tr>
              <a:tr h="574334">
                <a:tc>
                  <a:txBody>
                    <a:bodyPr/>
                    <a:lstStyle/>
                    <a:p>
                      <a:pPr algn="ctr" fontAlgn="b"/>
                      <a:r>
                        <a:rPr lang="es-CO" sz="800" b="0" i="0" u="none" strike="noStrike">
                          <a:solidFill>
                            <a:srgbClr val="000000"/>
                          </a:solidFill>
                          <a:effectLst/>
                          <a:latin typeface="Calibri" panose="020F0502020204030204" pitchFamily="34" charset="0"/>
                        </a:rPr>
                        <a:t>3</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Dirección Tecnologias de la Información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Seguridad y Privacidad de la Información. - PESI</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0,11%</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800" b="0" i="0" u="none" strike="noStrike" dirty="0">
                          <a:solidFill>
                            <a:srgbClr val="000000"/>
                          </a:solidFill>
                          <a:effectLst/>
                          <a:latin typeface="Calibri" panose="020F0502020204030204" pitchFamily="34" charset="0"/>
                        </a:rPr>
                        <a:t>Durante el periodo se adelantó la gestión de la documentación contractual correspondiente a los procesos de contratación de personal y proveedores, que permitirá la actualización e implementación del 100 % del Plan Anual de Seguridad y Privacidad de la Información, orientado garantizar y a brindar apoyo al área de Tecnologías de la Información y las Comunicaciones.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157628"/>
                  </a:ext>
                </a:extLst>
              </a:tr>
              <a:tr h="809812">
                <a:tc>
                  <a:txBody>
                    <a:bodyPr/>
                    <a:lstStyle/>
                    <a:p>
                      <a:pPr algn="ctr" fontAlgn="b"/>
                      <a:r>
                        <a:rPr lang="es-CO" sz="800" b="0" i="0" u="none" strike="noStrike">
                          <a:solidFill>
                            <a:srgbClr val="000000"/>
                          </a:solidFill>
                          <a:effectLst/>
                          <a:latin typeface="Calibri" panose="020F0502020204030204" pitchFamily="34" charset="0"/>
                        </a:rPr>
                        <a:t>4</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Dirección Tecnologias de la Información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Tratamiento de Riesgos de Seguridad y Privacidad de la Información​</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0,11%</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800" b="0" i="0" u="none" strike="noStrike" dirty="0">
                          <a:solidFill>
                            <a:srgbClr val="000000"/>
                          </a:solidFill>
                          <a:effectLst/>
                          <a:latin typeface="Calibri" panose="020F0502020204030204" pitchFamily="34" charset="0"/>
                        </a:rPr>
                        <a:t>Durante el mes de marzo se adelantaron gestiones contractuales orientadas a fortalecer las capacidades institucionales en Tecnologías de la Información y las Comunicaciones. Estas acciones permitieron incorporar perfiles profesionales especializados para la administración, monitoreo y gestión de los sitios web institucionales, así como para el desarrollo e implementación del Plan de Tratamiento de Riesgos de Seguridad y Privacidad de la Información​, asegurando el cumplimiento de las metas proyectadas en este frente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496575"/>
                  </a:ext>
                </a:extLst>
              </a:tr>
              <a:tr h="241220">
                <a:tc>
                  <a:txBody>
                    <a:bodyPr/>
                    <a:lstStyle/>
                    <a:p>
                      <a:pPr algn="ctr" fontAlgn="b"/>
                      <a:r>
                        <a:rPr lang="es-CO" sz="800" b="0" i="0" u="none" strike="noStrike">
                          <a:solidFill>
                            <a:srgbClr val="000000"/>
                          </a:solidFill>
                          <a:effectLst/>
                          <a:latin typeface="Calibri" panose="020F0502020204030204" pitchFamily="34" charset="0"/>
                        </a:rPr>
                        <a:t>5</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Corporativa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Plan Institucional de Archivos  PINAR​</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15%</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800" b="0" i="0" u="none" strike="noStrike" dirty="0">
                          <a:solidFill>
                            <a:srgbClr val="000000"/>
                          </a:solidFill>
                          <a:effectLst/>
                          <a:latin typeface="Calibri" panose="020F0502020204030204" pitchFamily="34" charset="0"/>
                        </a:rPr>
                        <a:t>Se realizo la actualización, aprobación y publicación del PINAR 2025.</a:t>
                      </a:r>
                      <a:br>
                        <a:rPr lang="es-MX" sz="800" b="0" i="0" u="none" strike="noStrike" dirty="0">
                          <a:solidFill>
                            <a:srgbClr val="000000"/>
                          </a:solidFill>
                          <a:effectLst/>
                          <a:latin typeface="Calibri" panose="020F0502020204030204" pitchFamily="34" charset="0"/>
                        </a:rPr>
                      </a:br>
                      <a:r>
                        <a:rPr lang="es-MX" sz="800" b="0" i="0" u="none" strike="noStrike" dirty="0">
                          <a:solidFill>
                            <a:srgbClr val="000000"/>
                          </a:solidFill>
                          <a:effectLst/>
                          <a:latin typeface="Calibri" panose="020F0502020204030204" pitchFamily="34" charset="0"/>
                        </a:rPr>
                        <a:t>Se presento en el primer CG&amp;D.</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24331"/>
                  </a:ext>
                </a:extLst>
              </a:tr>
              <a:tr h="694944">
                <a:tc>
                  <a:txBody>
                    <a:bodyPr/>
                    <a:lstStyle/>
                    <a:p>
                      <a:pPr algn="ctr" fontAlgn="b"/>
                      <a:r>
                        <a:rPr lang="es-CO" sz="800" b="0" i="0" u="none" strike="noStrike">
                          <a:solidFill>
                            <a:srgbClr val="000000"/>
                          </a:solidFill>
                          <a:effectLst/>
                          <a:latin typeface="Calibri" panose="020F0502020204030204" pitchFamily="34" charset="0"/>
                        </a:rPr>
                        <a:t>6</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Corporativa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Institucional de Gestión Ambiental - PIGA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50%</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br>
                        <a:rPr lang="es-MX" sz="800" b="0" i="0" u="none" strike="noStrike" dirty="0">
                          <a:solidFill>
                            <a:srgbClr val="000000"/>
                          </a:solidFill>
                          <a:effectLst/>
                          <a:latin typeface="Calibri" panose="020F0502020204030204" pitchFamily="34" charset="0"/>
                        </a:rPr>
                      </a:br>
                      <a:r>
                        <a:rPr lang="es-MX" sz="800" b="0" i="0" u="none" strike="noStrike" dirty="0">
                          <a:solidFill>
                            <a:srgbClr val="000000"/>
                          </a:solidFill>
                          <a:effectLst/>
                          <a:latin typeface="Calibri" panose="020F0502020204030204" pitchFamily="34" charset="0"/>
                        </a:rPr>
                        <a:t>Fortalecimiento de la cultura ambiental institucional, la promoción de buenas prácticas en el uso eficiente de recursos naturales, la mejora en la gestión integral de residuos, el impulso de procesos de formación y sensibilización dirigidos al personal, así como la articulación con otras áreas misionales para incorporar criterios de sostenibilidad en los procesos internos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033363"/>
                  </a:ext>
                </a:extLst>
              </a:tr>
              <a:tr h="114867">
                <a:tc>
                  <a:txBody>
                    <a:bodyPr/>
                    <a:lstStyle/>
                    <a:p>
                      <a:pPr algn="ctr" fontAlgn="b"/>
                      <a:r>
                        <a:rPr lang="es-CO" sz="800" b="0" i="0" u="none" strike="noStrike">
                          <a:solidFill>
                            <a:srgbClr val="000000"/>
                          </a:solidFill>
                          <a:effectLst/>
                          <a:latin typeface="Calibri" panose="020F0502020204030204" pitchFamily="34" charset="0"/>
                        </a:rPr>
                        <a:t>7</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Institucional de Capacitación, PIC​</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10%</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003732"/>
                  </a:ext>
                </a:extLst>
              </a:tr>
              <a:tr h="114867">
                <a:tc>
                  <a:txBody>
                    <a:bodyPr/>
                    <a:lstStyle/>
                    <a:p>
                      <a:pPr algn="ctr" fontAlgn="b"/>
                      <a:r>
                        <a:rPr lang="es-CO" sz="800" b="0" i="0" u="none" strike="noStrike">
                          <a:solidFill>
                            <a:srgbClr val="000000"/>
                          </a:solidFill>
                          <a:effectLst/>
                          <a:latin typeface="Calibri" panose="020F0502020204030204" pitchFamily="34" charset="0"/>
                        </a:rPr>
                        <a:t>8</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Bienestar y Estímulos​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15%</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089153"/>
                  </a:ext>
                </a:extLst>
              </a:tr>
              <a:tr h="114867">
                <a:tc>
                  <a:txBody>
                    <a:bodyPr/>
                    <a:lstStyle/>
                    <a:p>
                      <a:pPr algn="ctr" fontAlgn="b"/>
                      <a:r>
                        <a:rPr lang="es-CO" sz="800" b="0" i="0" u="none" strike="noStrike">
                          <a:solidFill>
                            <a:srgbClr val="000000"/>
                          </a:solidFill>
                          <a:effectLst/>
                          <a:latin typeface="Calibri" panose="020F0502020204030204" pitchFamily="34" charset="0"/>
                        </a:rPr>
                        <a:t>9</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acción de Integridad​</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10%</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115341"/>
                  </a:ext>
                </a:extLst>
              </a:tr>
              <a:tr h="114867">
                <a:tc>
                  <a:txBody>
                    <a:bodyPr/>
                    <a:lstStyle/>
                    <a:p>
                      <a:pPr algn="ctr" fontAlgn="b"/>
                      <a:r>
                        <a:rPr lang="es-CO" sz="800" b="0" i="0" u="none" strike="noStrike">
                          <a:solidFill>
                            <a:srgbClr val="000000"/>
                          </a:solidFill>
                          <a:effectLst/>
                          <a:latin typeface="Calibri" panose="020F0502020204030204" pitchFamily="34" charset="0"/>
                        </a:rPr>
                        <a:t>10</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Previsión de Recursos Humanos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25%</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997509"/>
                  </a:ext>
                </a:extLst>
              </a:tr>
              <a:tr h="114867">
                <a:tc>
                  <a:txBody>
                    <a:bodyPr/>
                    <a:lstStyle/>
                    <a:p>
                      <a:pPr algn="ctr" fontAlgn="b"/>
                      <a:r>
                        <a:rPr lang="es-CO" sz="800" b="0" i="0" u="none" strike="noStrike">
                          <a:solidFill>
                            <a:srgbClr val="000000"/>
                          </a:solidFill>
                          <a:effectLst/>
                          <a:latin typeface="Calibri" panose="020F0502020204030204" pitchFamily="34" charset="0"/>
                        </a:rPr>
                        <a:t>11</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 Plan Anual de Vacantes​</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25%</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612993"/>
                  </a:ext>
                </a:extLst>
              </a:tr>
              <a:tr h="229733">
                <a:tc>
                  <a:txBody>
                    <a:bodyPr/>
                    <a:lstStyle/>
                    <a:p>
                      <a:pPr algn="ctr" fontAlgn="b"/>
                      <a:r>
                        <a:rPr lang="es-CO" sz="800" b="0" i="0" u="none" strike="noStrike">
                          <a:solidFill>
                            <a:srgbClr val="000000"/>
                          </a:solidFill>
                          <a:effectLst/>
                          <a:latin typeface="Calibri" panose="020F0502020204030204" pitchFamily="34" charset="0"/>
                        </a:rPr>
                        <a:t>12</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de Trabajo Anual en Seguridad y Salud en el Trabajo​</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10%</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800" b="0" i="0" u="none" strike="noStrike" dirty="0">
                          <a:solidFill>
                            <a:srgbClr val="000000"/>
                          </a:solidFill>
                          <a:effectLst/>
                          <a:latin typeface="Calibri" panose="020F0502020204030204" pitchFamily="34" charset="0"/>
                        </a:rPr>
                        <a:t>Cumple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999246"/>
                  </a:ext>
                </a:extLst>
              </a:tr>
              <a:tr h="120610">
                <a:tc>
                  <a:txBody>
                    <a:bodyPr/>
                    <a:lstStyle/>
                    <a:p>
                      <a:pPr algn="ctr" fontAlgn="b"/>
                      <a:r>
                        <a:rPr lang="es-CO" sz="800" b="0" i="0" u="none" strike="noStrike">
                          <a:solidFill>
                            <a:srgbClr val="000000"/>
                          </a:solidFill>
                          <a:effectLst/>
                          <a:latin typeface="Calibri" panose="020F0502020204030204" pitchFamily="34" charset="0"/>
                        </a:rPr>
                        <a:t>13</a:t>
                      </a:r>
                    </a:p>
                  </a:txBody>
                  <a:tcPr marL="5536" marR="5536" marT="5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800" b="0" i="0" u="none" strike="noStrike">
                          <a:solidFill>
                            <a:srgbClr val="000000"/>
                          </a:solidFill>
                          <a:effectLst/>
                          <a:latin typeface="Calibri" panose="020F0502020204030204" pitchFamily="34" charset="0"/>
                        </a:rPr>
                        <a:t>Subdirección de Gestión Humana</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a:solidFill>
                            <a:srgbClr val="000000"/>
                          </a:solidFill>
                          <a:effectLst/>
                          <a:latin typeface="Calibri" panose="020F0502020204030204" pitchFamily="34" charset="0"/>
                        </a:rPr>
                        <a:t>Plan Estratégico de Talento Humano  ​</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Calibri" panose="020F0502020204030204" pitchFamily="34" charset="0"/>
                        </a:rPr>
                        <a:t>8%</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800" b="0" i="0" u="none" strike="noStrike" dirty="0">
                          <a:solidFill>
                            <a:srgbClr val="000000"/>
                          </a:solidFill>
                          <a:effectLst/>
                          <a:latin typeface="Calibri" panose="020F0502020204030204" pitchFamily="34" charset="0"/>
                        </a:rPr>
                        <a:t>Cumple en un 80% la meta del trimestre</a:t>
                      </a:r>
                    </a:p>
                  </a:txBody>
                  <a:tcPr marL="5536" marR="5536" marT="5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8730"/>
                  </a:ext>
                </a:extLst>
              </a:tr>
            </a:tbl>
          </a:graphicData>
        </a:graphic>
      </p:graphicFrame>
    </p:spTree>
    <p:extLst>
      <p:ext uri="{BB962C8B-B14F-4D97-AF65-F5344CB8AC3E}">
        <p14:creationId xmlns:p14="http://schemas.microsoft.com/office/powerpoint/2010/main" val="5049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1402207" y="2150078"/>
            <a:ext cx="101245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429153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944117"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dirty="0">
                <a:latin typeface="Aptos ExtraBold"/>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algn="just"/>
            <a:r>
              <a:rPr lang="es-CO" sz="1600" dirty="0"/>
              <a:t>1-Implementar el 100% de las actividades de seguimiento y control de los requisitos y directrices de las políticas del Modelo integrado de Planeación y Gestión – MIPG. </a:t>
            </a:r>
          </a:p>
          <a:p>
            <a:pPr algn="just">
              <a:lnSpc>
                <a:spcPct val="200000"/>
              </a:lnSpc>
            </a:pPr>
            <a:r>
              <a:rPr lang="es-CO" sz="1600" dirty="0"/>
              <a:t>Responsable: Oficina Asesora de Planeación.</a:t>
            </a:r>
          </a:p>
          <a:p>
            <a:pPr algn="just"/>
            <a:endParaRPr lang="es-CO" sz="1600" dirty="0"/>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algn="just"/>
            <a:r>
              <a:rPr lang="es-MX" sz="1600" b="1" dirty="0"/>
              <a:t>Programado:</a:t>
            </a:r>
          </a:p>
          <a:p>
            <a:pPr algn="just"/>
            <a:r>
              <a:rPr lang="es-MX" sz="1600" dirty="0"/>
              <a:t>100% </a:t>
            </a:r>
            <a:endParaRPr lang="es-CO" sz="1600" dirty="0"/>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D8A8EFA3-1608-4C39-7DE4-D4E58C6C7ABB}"/>
              </a:ext>
            </a:extLst>
          </p:cNvPr>
          <p:cNvSpPr txBox="1"/>
          <p:nvPr/>
        </p:nvSpPr>
        <p:spPr>
          <a:xfrm>
            <a:off x="3173055" y="3744528"/>
            <a:ext cx="1726163" cy="1015663"/>
          </a:xfrm>
          <a:prstGeom prst="rect">
            <a:avLst/>
          </a:prstGeom>
          <a:noFill/>
        </p:spPr>
        <p:txBody>
          <a:bodyPr wrap="square">
            <a:spAutoFit/>
          </a:bodyPr>
          <a:lstStyle/>
          <a:p>
            <a:pPr algn="ctr"/>
            <a:r>
              <a:rPr lang="es-MX" sz="6000" b="1" dirty="0">
                <a:solidFill>
                  <a:schemeClr val="bg1"/>
                </a:solidFill>
              </a:rPr>
              <a:t>93%</a:t>
            </a:r>
            <a:endParaRPr lang="es-CO" sz="6000" dirty="0">
              <a:solidFill>
                <a:schemeClr val="bg1"/>
              </a:solidFill>
            </a:endParaRPr>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algn="just"/>
            <a:r>
              <a:rPr lang="es-MX" sz="1600" b="1" dirty="0"/>
              <a:t>Avance:</a:t>
            </a:r>
          </a:p>
          <a:p>
            <a:pPr algn="just"/>
            <a:r>
              <a:rPr lang="es-MX" sz="1600" dirty="0"/>
              <a:t>24% </a:t>
            </a:r>
            <a:endParaRPr lang="es-CO" sz="1600" dirty="0"/>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algn="just"/>
            <a:r>
              <a:rPr lang="es-MX" sz="1600" b="1" dirty="0"/>
              <a:t>Meta 2025:</a:t>
            </a:r>
            <a:endParaRPr lang="es-CO" sz="1600" dirty="0"/>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algn="just"/>
            <a:r>
              <a:rPr lang="es-MX" sz="1600" b="1" dirty="0"/>
              <a:t>Apropiación: </a:t>
            </a:r>
            <a:r>
              <a:rPr lang="es-MX" sz="1600" dirty="0"/>
              <a:t> $ 1.050.516.931</a:t>
            </a:r>
            <a:endParaRPr lang="es-CO" sz="1600" dirty="0"/>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algn="just"/>
            <a:r>
              <a:rPr lang="es-MX" sz="1600" b="1" dirty="0"/>
              <a:t>Compromisos: </a:t>
            </a:r>
            <a:r>
              <a:rPr lang="es-MX" sz="1600" dirty="0"/>
              <a:t> $ 971.152.062</a:t>
            </a:r>
            <a:endParaRPr lang="es-CO" sz="1600" dirty="0"/>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algn="just"/>
            <a:r>
              <a:rPr lang="es-MX" sz="1600" b="1" dirty="0"/>
              <a:t>Giros: </a:t>
            </a:r>
            <a:r>
              <a:rPr lang="es-MX" sz="1600" dirty="0"/>
              <a:t> $ 241.768.521</a:t>
            </a:r>
            <a:endParaRPr lang="es-CO" sz="1600" dirty="0"/>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algn="just"/>
            <a:r>
              <a:rPr lang="es-MX" sz="1600"/>
              <a:t>2-Formular y ejecutar el 100% de las actividades asociadas al modelo de relacionamiento con la ciudadanía; participación y  colaboración ciudadana y, medidas de integridad y anticorrupción.</a:t>
            </a:r>
          </a:p>
          <a:p>
            <a:pPr algn="just">
              <a:lnSpc>
                <a:spcPct val="200000"/>
              </a:lnSpc>
            </a:pPr>
            <a:r>
              <a:rPr lang="es-CO" sz="1600"/>
              <a:t>Responsable: Oficina Asesora de Planeación.</a:t>
            </a:r>
          </a:p>
        </p:txBody>
      </p:sp>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algn="ctr"/>
            <a:r>
              <a:rPr lang="es-MX" sz="5400" b="1">
                <a:solidFill>
                  <a:schemeClr val="bg1"/>
                </a:solidFill>
              </a:rPr>
              <a:t>61%</a:t>
            </a:r>
            <a:endParaRPr lang="es-CO" sz="5400">
              <a:solidFill>
                <a:schemeClr val="bg1"/>
              </a:solidFill>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algn="just"/>
            <a:r>
              <a:rPr lang="es-MX" sz="1600" b="1" dirty="0"/>
              <a:t>Avance:</a:t>
            </a:r>
          </a:p>
          <a:p>
            <a:pPr algn="just"/>
            <a:r>
              <a:rPr lang="es-MX" sz="1600" dirty="0"/>
              <a:t>12% </a:t>
            </a:r>
            <a:endParaRPr lang="es-CO" sz="1600" dirty="0"/>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algn="just"/>
            <a:r>
              <a:rPr lang="es-MX" sz="1600" b="1" dirty="0"/>
              <a:t>Meta 2025:</a:t>
            </a:r>
            <a:endParaRPr lang="es-CO" sz="1600" dirty="0"/>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algn="just"/>
            <a:r>
              <a:rPr lang="es-MX" sz="1600" b="1" dirty="0"/>
              <a:t>Apropiación: </a:t>
            </a:r>
            <a:r>
              <a:rPr lang="es-MX" sz="1600" dirty="0"/>
              <a:t> $ 285.933.334</a:t>
            </a:r>
            <a:endParaRPr lang="es-CO" sz="1600" dirty="0"/>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algn="just"/>
            <a:r>
              <a:rPr lang="es-MX" sz="1600" b="1" dirty="0"/>
              <a:t>Compromisos: </a:t>
            </a:r>
            <a:r>
              <a:rPr lang="es-MX" sz="1600" dirty="0"/>
              <a:t> $ 285.933.334</a:t>
            </a:r>
            <a:endParaRPr lang="es-CO" sz="1600" dirty="0"/>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algn="just"/>
            <a:r>
              <a:rPr lang="es-MX" sz="1600" b="1" dirty="0"/>
              <a:t>Giros: </a:t>
            </a:r>
            <a:r>
              <a:rPr lang="es-MX" sz="1600" dirty="0"/>
              <a:t> $ 72.433.334</a:t>
            </a:r>
            <a:endParaRPr lang="es-CO" sz="1600" dirty="0"/>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553947" y="6228853"/>
          <a:ext cx="8844912" cy="518160"/>
        </p:xfrm>
        <a:graphic>
          <a:graphicData uri="http://schemas.openxmlformats.org/drawingml/2006/table">
            <a:tbl>
              <a:tblPr firstRow="1" bandRow="1">
                <a:tableStyleId>{5C22544A-7EE6-4342-B048-85BDC9FD1C3A}</a:tableStyleId>
              </a:tblPr>
              <a:tblGrid>
                <a:gridCol w="4422456">
                  <a:extLst>
                    <a:ext uri="{9D8B030D-6E8A-4147-A177-3AD203B41FA5}">
                      <a16:colId xmlns:a16="http://schemas.microsoft.com/office/drawing/2014/main" val="2814354756"/>
                    </a:ext>
                  </a:extLst>
                </a:gridCol>
                <a:gridCol w="4422456">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5" name="Gráfico 34">
            <a:extLst>
              <a:ext uri="{FF2B5EF4-FFF2-40B4-BE49-F238E27FC236}">
                <a16:creationId xmlns:a16="http://schemas.microsoft.com/office/drawing/2014/main" id="{B1BF622A-367C-22DC-2B20-4446A1A486CF}"/>
              </a:ext>
            </a:extLst>
          </p:cNvPr>
          <p:cNvGraphicFramePr>
            <a:graphicFrameLocks/>
          </p:cNvGraphicFramePr>
          <p:nvPr/>
        </p:nvGraphicFramePr>
        <p:xfrm>
          <a:off x="1828118" y="2450988"/>
          <a:ext cx="4199464" cy="2546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Gráfico 35">
            <a:extLst>
              <a:ext uri="{FF2B5EF4-FFF2-40B4-BE49-F238E27FC236}">
                <a16:creationId xmlns:a16="http://schemas.microsoft.com/office/drawing/2014/main" id="{B6F8F603-C864-2CF8-D39E-562063B17D1A}"/>
              </a:ext>
            </a:extLst>
          </p:cNvPr>
          <p:cNvGraphicFramePr>
            <a:graphicFrameLocks/>
          </p:cNvGraphicFramePr>
          <p:nvPr/>
        </p:nvGraphicFramePr>
        <p:xfrm>
          <a:off x="7955171" y="2451743"/>
          <a:ext cx="4119978" cy="2585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29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algn="just"/>
            <a:r>
              <a:rPr lang="es-MX" sz="1600"/>
              <a:t>3-Implementar el 100% de los sistemas y modelos de gestión que defina la UAECOB en el marco del MIPG.</a:t>
            </a:r>
          </a:p>
          <a:p>
            <a:pPr algn="just">
              <a:lnSpc>
                <a:spcPct val="200000"/>
              </a:lnSpc>
            </a:pPr>
            <a:r>
              <a:rPr lang="es-CO" sz="1600"/>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algn="just"/>
            <a:r>
              <a:rPr lang="es-MX" sz="1600"/>
              <a:t>4-Administrar, soportar y mantener el 100% del servicio de Herramientas de Colaboración y sistemas de información.</a:t>
            </a:r>
          </a:p>
          <a:p>
            <a:pPr algn="just">
              <a:lnSpc>
                <a:spcPct val="200000"/>
              </a:lnSpc>
            </a:pPr>
            <a:r>
              <a:rPr lang="es-CO" sz="1600"/>
              <a:t>Responsable: Tecnologías de la información.</a:t>
            </a:r>
          </a:p>
        </p:txBody>
      </p:sp>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49" name="CuadroTexto 48">
            <a:extLst>
              <a:ext uri="{FF2B5EF4-FFF2-40B4-BE49-F238E27FC236}">
                <a16:creationId xmlns:a16="http://schemas.microsoft.com/office/drawing/2014/main" id="{0F22EC1F-264A-F88A-7A7D-63A5742C14DC}"/>
              </a:ext>
            </a:extLst>
          </p:cNvPr>
          <p:cNvSpPr txBox="1"/>
          <p:nvPr/>
        </p:nvSpPr>
        <p:spPr>
          <a:xfrm>
            <a:off x="8556171" y="3761056"/>
            <a:ext cx="2127381" cy="830997"/>
          </a:xfrm>
          <a:prstGeom prst="rect">
            <a:avLst/>
          </a:prstGeom>
          <a:noFill/>
        </p:spPr>
        <p:txBody>
          <a:bodyPr wrap="square">
            <a:spAutoFit/>
          </a:bodyPr>
          <a:lstStyle/>
          <a:p>
            <a:pPr algn="ctr"/>
            <a:r>
              <a:rPr lang="es-MX" sz="4800" b="1" dirty="0">
                <a:solidFill>
                  <a:schemeClr val="bg1"/>
                </a:solidFill>
              </a:rPr>
              <a:t>67,4%</a:t>
            </a:r>
            <a:endParaRPr lang="es-CO" sz="4800" dirty="0">
              <a:solidFill>
                <a:schemeClr val="bg1"/>
              </a:solidFill>
            </a:endParaRPr>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algn="just"/>
            <a:r>
              <a:rPr lang="es-MX" sz="1600" b="1" dirty="0"/>
              <a:t>Avance:</a:t>
            </a:r>
          </a:p>
          <a:p>
            <a:pPr algn="just"/>
            <a:r>
              <a:rPr lang="es-CO" sz="1600" dirty="0"/>
              <a:t>20,8%</a:t>
            </a:r>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algn="just"/>
            <a:r>
              <a:rPr lang="es-MX" sz="1600" b="1" dirty="0"/>
              <a:t>Meta 2025:</a:t>
            </a:r>
            <a:endParaRPr lang="es-CO" sz="1600" dirty="0"/>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10707" y="4942933"/>
            <a:ext cx="3003677" cy="338554"/>
          </a:xfrm>
          <a:prstGeom prst="rect">
            <a:avLst/>
          </a:prstGeom>
          <a:noFill/>
        </p:spPr>
        <p:txBody>
          <a:bodyPr wrap="square">
            <a:spAutoFit/>
          </a:bodyPr>
          <a:lstStyle/>
          <a:p>
            <a:pPr algn="just"/>
            <a:r>
              <a:rPr lang="es-MX" sz="1600" b="1" dirty="0"/>
              <a:t>Apropiación: </a:t>
            </a:r>
            <a:r>
              <a:rPr lang="es-MX" sz="1600" dirty="0"/>
              <a:t> $ 2.877.253.111</a:t>
            </a:r>
            <a:endParaRPr lang="es-CO" sz="1600" dirty="0"/>
          </a:p>
        </p:txBody>
      </p:sp>
      <p:sp>
        <p:nvSpPr>
          <p:cNvPr id="54" name="CuadroTexto 53">
            <a:extLst>
              <a:ext uri="{FF2B5EF4-FFF2-40B4-BE49-F238E27FC236}">
                <a16:creationId xmlns:a16="http://schemas.microsoft.com/office/drawing/2014/main" id="{170ED5F9-3487-814F-B04D-9FE5580796D8}"/>
              </a:ext>
            </a:extLst>
          </p:cNvPr>
          <p:cNvSpPr txBox="1"/>
          <p:nvPr/>
        </p:nvSpPr>
        <p:spPr>
          <a:xfrm>
            <a:off x="5863515" y="4526554"/>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55" name="CuadroTexto 54">
            <a:extLst>
              <a:ext uri="{FF2B5EF4-FFF2-40B4-BE49-F238E27FC236}">
                <a16:creationId xmlns:a16="http://schemas.microsoft.com/office/drawing/2014/main" id="{FB709BF8-2E99-0D46-5248-FFC75969790E}"/>
              </a:ext>
            </a:extLst>
          </p:cNvPr>
          <p:cNvSpPr txBox="1"/>
          <p:nvPr/>
        </p:nvSpPr>
        <p:spPr>
          <a:xfrm>
            <a:off x="6886772" y="5316158"/>
            <a:ext cx="3414224" cy="338554"/>
          </a:xfrm>
          <a:prstGeom prst="rect">
            <a:avLst/>
          </a:prstGeom>
          <a:noFill/>
        </p:spPr>
        <p:txBody>
          <a:bodyPr wrap="square">
            <a:spAutoFit/>
          </a:bodyPr>
          <a:lstStyle/>
          <a:p>
            <a:pPr algn="just"/>
            <a:r>
              <a:rPr lang="es-MX" sz="1600" b="1" dirty="0"/>
              <a:t>Compromisos: </a:t>
            </a:r>
            <a:r>
              <a:rPr lang="es-MX" sz="1600" dirty="0"/>
              <a:t> $ 1.582.305.468</a:t>
            </a:r>
            <a:endParaRPr lang="es-CO" sz="1600" dirty="0"/>
          </a:p>
        </p:txBody>
      </p:sp>
      <p:sp>
        <p:nvSpPr>
          <p:cNvPr id="56" name="CuadroTexto 55">
            <a:extLst>
              <a:ext uri="{FF2B5EF4-FFF2-40B4-BE49-F238E27FC236}">
                <a16:creationId xmlns:a16="http://schemas.microsoft.com/office/drawing/2014/main" id="{34469320-8211-81A1-9147-C1CED3DB88EC}"/>
              </a:ext>
            </a:extLst>
          </p:cNvPr>
          <p:cNvSpPr txBox="1"/>
          <p:nvPr/>
        </p:nvSpPr>
        <p:spPr>
          <a:xfrm>
            <a:off x="7810503" y="5689383"/>
            <a:ext cx="3003677" cy="338554"/>
          </a:xfrm>
          <a:prstGeom prst="rect">
            <a:avLst/>
          </a:prstGeom>
          <a:noFill/>
        </p:spPr>
        <p:txBody>
          <a:bodyPr wrap="square">
            <a:spAutoFit/>
          </a:bodyPr>
          <a:lstStyle/>
          <a:p>
            <a:pPr algn="just"/>
            <a:r>
              <a:rPr lang="es-MX" sz="1600" b="1" dirty="0"/>
              <a:t>Giros: </a:t>
            </a:r>
            <a:r>
              <a:rPr lang="es-MX" sz="1600" dirty="0"/>
              <a:t> $ 811.067.101</a:t>
            </a:r>
            <a:endParaRPr lang="es-CO" sz="1600" dirty="0"/>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algn="just"/>
            <a:r>
              <a:rPr lang="es-MX" sz="1600" b="1" dirty="0"/>
              <a:t>Programado:</a:t>
            </a:r>
          </a:p>
          <a:p>
            <a:pPr algn="just"/>
            <a:r>
              <a:rPr lang="es-MX" sz="1600" dirty="0"/>
              <a:t>35%</a:t>
            </a:r>
            <a:endParaRPr lang="es-CO" sz="1600" dirty="0"/>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algn="just"/>
            <a:r>
              <a:rPr lang="es-MX" sz="1600" b="1" dirty="0"/>
              <a:t>Avance:</a:t>
            </a:r>
          </a:p>
          <a:p>
            <a:pPr algn="just"/>
            <a:r>
              <a:rPr lang="es-CO" sz="1600" dirty="0"/>
              <a:t>0%</a:t>
            </a:r>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algn="just"/>
            <a:r>
              <a:rPr lang="es-MX" sz="1600" b="1" dirty="0"/>
              <a:t>Meta 2025: 15%</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693717" y="5082893"/>
            <a:ext cx="3003677" cy="338554"/>
          </a:xfrm>
          <a:prstGeom prst="rect">
            <a:avLst/>
          </a:prstGeom>
          <a:noFill/>
        </p:spPr>
        <p:txBody>
          <a:bodyPr wrap="square">
            <a:spAutoFit/>
          </a:bodyPr>
          <a:lstStyle/>
          <a:p>
            <a:pPr algn="just"/>
            <a:r>
              <a:rPr lang="es-MX" sz="1600" b="1" dirty="0"/>
              <a:t>Apropiación: </a:t>
            </a:r>
            <a:r>
              <a:rPr lang="es-MX" sz="1600" dirty="0"/>
              <a:t> $ 50.000.000</a:t>
            </a:r>
            <a:endParaRPr lang="es-CO" sz="1600" dirty="0"/>
          </a:p>
        </p:txBody>
      </p:sp>
      <p:sp>
        <p:nvSpPr>
          <p:cNvPr id="20" name="CuadroTexto 19">
            <a:extLst>
              <a:ext uri="{FF2B5EF4-FFF2-40B4-BE49-F238E27FC236}">
                <a16:creationId xmlns:a16="http://schemas.microsoft.com/office/drawing/2014/main" id="{7D8BF245-3FA8-5EF8-6B25-C1A5CCA8CC18}"/>
              </a:ext>
            </a:extLst>
          </p:cNvPr>
          <p:cNvSpPr txBox="1"/>
          <p:nvPr/>
        </p:nvSpPr>
        <p:spPr>
          <a:xfrm>
            <a:off x="311800" y="4703836"/>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21" name="CuadroTexto 20">
            <a:extLst>
              <a:ext uri="{FF2B5EF4-FFF2-40B4-BE49-F238E27FC236}">
                <a16:creationId xmlns:a16="http://schemas.microsoft.com/office/drawing/2014/main" id="{F2849D43-A006-4E3A-6B5F-F17620896646}"/>
              </a:ext>
            </a:extLst>
          </p:cNvPr>
          <p:cNvSpPr txBox="1"/>
          <p:nvPr/>
        </p:nvSpPr>
        <p:spPr>
          <a:xfrm>
            <a:off x="1721320" y="5483552"/>
            <a:ext cx="3414224" cy="338554"/>
          </a:xfrm>
          <a:prstGeom prst="rect">
            <a:avLst/>
          </a:prstGeom>
          <a:noFill/>
        </p:spPr>
        <p:txBody>
          <a:bodyPr wrap="square">
            <a:spAutoFit/>
          </a:bodyPr>
          <a:lstStyle/>
          <a:p>
            <a:pPr algn="just"/>
            <a:r>
              <a:rPr lang="es-MX" sz="1600" b="1" dirty="0"/>
              <a:t>Compromisos: </a:t>
            </a:r>
            <a:r>
              <a:rPr lang="es-MX" sz="1600" dirty="0"/>
              <a:t> $ 0</a:t>
            </a:r>
            <a:endParaRPr lang="es-CO" sz="1600" dirty="0"/>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algn="just"/>
            <a:r>
              <a:rPr lang="es-MX" sz="1600" b="1" dirty="0"/>
              <a:t>Giros: </a:t>
            </a:r>
            <a:r>
              <a:rPr lang="es-MX" sz="1600" dirty="0"/>
              <a:t> $ 0</a:t>
            </a:r>
            <a:endParaRPr lang="es-CO" sz="1600" dirty="0"/>
          </a:p>
        </p:txBody>
      </p:sp>
      <p:graphicFrame>
        <p:nvGraphicFramePr>
          <p:cNvPr id="4" name="Tabla 3">
            <a:extLst>
              <a:ext uri="{FF2B5EF4-FFF2-40B4-BE49-F238E27FC236}">
                <a16:creationId xmlns:a16="http://schemas.microsoft.com/office/drawing/2014/main" id="{20CF220F-2E88-A308-BD1B-FA2BFE1DEF60}"/>
              </a:ext>
            </a:extLst>
          </p:cNvPr>
          <p:cNvGraphicFramePr>
            <a:graphicFrameLocks noGrp="1"/>
          </p:cNvGraphicFramePr>
          <p:nvPr/>
        </p:nvGraphicFramePr>
        <p:xfrm>
          <a:off x="1438113" y="6265195"/>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9" name="Gráfico 8">
            <a:extLst>
              <a:ext uri="{FF2B5EF4-FFF2-40B4-BE49-F238E27FC236}">
                <a16:creationId xmlns:a16="http://schemas.microsoft.com/office/drawing/2014/main" id="{B55ABD21-A2D0-F860-CC4A-20C7FF174FAB}"/>
              </a:ext>
            </a:extLst>
          </p:cNvPr>
          <p:cNvGraphicFramePr>
            <a:graphicFrameLocks/>
          </p:cNvGraphicFramePr>
          <p:nvPr/>
        </p:nvGraphicFramePr>
        <p:xfrm>
          <a:off x="7749205" y="2151084"/>
          <a:ext cx="3919269" cy="2520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8C8E255B-68C0-D101-083B-C061D4E71441}"/>
              </a:ext>
            </a:extLst>
          </p:cNvPr>
          <p:cNvGraphicFramePr>
            <a:graphicFrameLocks/>
          </p:cNvGraphicFramePr>
          <p:nvPr/>
        </p:nvGraphicFramePr>
        <p:xfrm>
          <a:off x="2359257" y="2346897"/>
          <a:ext cx="3323087" cy="2164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75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MX" sz="2400" b="1" dirty="0">
                <a:latin typeface="Aptos ExtraBold"/>
              </a:rPr>
              <a:t>P.I. 8126 </a:t>
            </a:r>
            <a:r>
              <a:rPr lang="es-MX" sz="2400" b="1" dirty="0">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algn="just"/>
            <a:r>
              <a:rPr lang="es-MX" sz="1600"/>
              <a:t>5-Desarrollar el 100% de las acciones asociadas al fortalecimiento de la infraestructura tecnológica y de comunicaciones de la UAECOB.</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algn="just"/>
            <a:r>
              <a:rPr lang="es-MX" sz="1600" b="1" dirty="0"/>
              <a:t>Avance:</a:t>
            </a:r>
          </a:p>
          <a:p>
            <a:pPr algn="just"/>
            <a:r>
              <a:rPr lang="es-MX" sz="1600" dirty="0"/>
              <a:t>25,75% </a:t>
            </a:r>
            <a:endParaRPr lang="es-CO" sz="1600" dirty="0"/>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algn="just"/>
            <a:r>
              <a:rPr lang="es-MX" sz="1600" b="1" dirty="0"/>
              <a:t>Meta 2025:</a:t>
            </a:r>
            <a:endParaRPr lang="es-CO" sz="1600" dirty="0"/>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algn="just"/>
            <a:r>
              <a:rPr lang="es-MX" sz="1600" b="1" dirty="0"/>
              <a:t>Apropiación: </a:t>
            </a:r>
            <a:r>
              <a:rPr lang="es-MX" sz="1600" dirty="0"/>
              <a:t> $ 2.600.700.452</a:t>
            </a:r>
            <a:endParaRPr lang="es-CO" sz="1600" dirty="0"/>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algn="just"/>
            <a:r>
              <a:rPr lang="es-MX" sz="1600" b="1" dirty="0"/>
              <a:t>Compromisos: </a:t>
            </a:r>
            <a:r>
              <a:rPr lang="es-MX" sz="1600" dirty="0"/>
              <a:t> $ 1.498.294.468</a:t>
            </a:r>
            <a:endParaRPr lang="es-CO" sz="1600" dirty="0"/>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21466" y="5818930"/>
            <a:ext cx="3003677" cy="338554"/>
          </a:xfrm>
          <a:prstGeom prst="rect">
            <a:avLst/>
          </a:prstGeom>
          <a:noFill/>
        </p:spPr>
        <p:txBody>
          <a:bodyPr wrap="square">
            <a:spAutoFit/>
          </a:bodyPr>
          <a:lstStyle/>
          <a:p>
            <a:pPr algn="just"/>
            <a:r>
              <a:rPr lang="es-MX" sz="1600" b="1" dirty="0"/>
              <a:t>Giros: </a:t>
            </a:r>
            <a:r>
              <a:rPr lang="es-MX" sz="1600" dirty="0"/>
              <a:t> $ 320.378.467</a:t>
            </a:r>
            <a:endParaRPr lang="es-CO" sz="1600" dirty="0"/>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algn="just"/>
            <a:r>
              <a:rPr lang="es-MX" sz="1600" dirty="0"/>
              <a:t>6-Formular e Implementar 1 Plan Estratégico de Tecnologías de la Información y Transformación Digital de la UAECOB.</a:t>
            </a:r>
          </a:p>
          <a:p>
            <a:pPr algn="just">
              <a:lnSpc>
                <a:spcPct val="200000"/>
              </a:lnSpc>
            </a:pPr>
            <a:r>
              <a:rPr lang="es-CO" sz="1600" dirty="0"/>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algn="just"/>
            <a:r>
              <a:rPr lang="es-MX" sz="1600" b="1" dirty="0"/>
              <a:t>Programado:</a:t>
            </a:r>
          </a:p>
          <a:p>
            <a:pPr algn="just"/>
            <a:r>
              <a:rPr lang="es-MX" sz="1600" dirty="0"/>
              <a:t>0,30</a:t>
            </a:r>
            <a:endParaRPr lang="es-CO" sz="1600" dirty="0"/>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algn="just"/>
            <a:r>
              <a:rPr lang="es-MX" sz="1600" b="1" dirty="0"/>
              <a:t>Avance:</a:t>
            </a:r>
          </a:p>
          <a:p>
            <a:pPr algn="just"/>
            <a:r>
              <a:rPr lang="es-CO" sz="1600" dirty="0"/>
              <a:t>0,11</a:t>
            </a:r>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algn="just"/>
            <a:r>
              <a:rPr lang="es-MX" sz="1600" b="1" dirty="0"/>
              <a:t>Meta 2025:</a:t>
            </a:r>
            <a:endParaRPr lang="es-CO" sz="1600" dirty="0"/>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algn="just"/>
            <a:r>
              <a:rPr lang="es-MX" sz="1600" b="1" dirty="0"/>
              <a:t>Apropiación: </a:t>
            </a:r>
            <a:r>
              <a:rPr lang="es-MX" sz="1600" dirty="0"/>
              <a:t> $ 325.611.000</a:t>
            </a:r>
            <a:endParaRPr lang="es-CO" sz="1600" dirty="0"/>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24095" y="5445705"/>
            <a:ext cx="3414224" cy="338554"/>
          </a:xfrm>
          <a:prstGeom prst="rect">
            <a:avLst/>
          </a:prstGeom>
          <a:noFill/>
        </p:spPr>
        <p:txBody>
          <a:bodyPr wrap="square">
            <a:spAutoFit/>
          </a:bodyPr>
          <a:lstStyle/>
          <a:p>
            <a:pPr algn="just"/>
            <a:r>
              <a:rPr lang="es-MX" sz="1600" b="1" dirty="0"/>
              <a:t>Compromisos: </a:t>
            </a:r>
            <a:r>
              <a:rPr lang="es-MX" sz="1600" dirty="0"/>
              <a:t> $ 255.710.000</a:t>
            </a:r>
            <a:endParaRPr lang="es-CO" sz="1600" dirty="0"/>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28385" y="5860115"/>
            <a:ext cx="3003677" cy="338554"/>
          </a:xfrm>
          <a:prstGeom prst="rect">
            <a:avLst/>
          </a:prstGeom>
          <a:noFill/>
        </p:spPr>
        <p:txBody>
          <a:bodyPr wrap="square">
            <a:spAutoFit/>
          </a:bodyPr>
          <a:lstStyle/>
          <a:p>
            <a:pPr algn="just"/>
            <a:r>
              <a:rPr lang="es-MX" sz="1600" b="1" dirty="0"/>
              <a:t>Giros: </a:t>
            </a:r>
            <a:r>
              <a:rPr lang="es-MX" sz="1600" dirty="0"/>
              <a:t> $ 33.751.000</a:t>
            </a:r>
            <a:endParaRPr lang="es-CO" sz="1600" dirty="0"/>
          </a:p>
        </p:txBody>
      </p:sp>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CA7B832-02B0-FAC9-2C5C-60380FA819B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2" name="Gráfico 31">
            <a:extLst>
              <a:ext uri="{FF2B5EF4-FFF2-40B4-BE49-F238E27FC236}">
                <a16:creationId xmlns:a16="http://schemas.microsoft.com/office/drawing/2014/main" id="{0D691A35-EAF9-C545-6C8A-3CE040E9179C}"/>
              </a:ext>
            </a:extLst>
          </p:cNvPr>
          <p:cNvGraphicFramePr>
            <a:graphicFrameLocks/>
          </p:cNvGraphicFramePr>
          <p:nvPr/>
        </p:nvGraphicFramePr>
        <p:xfrm>
          <a:off x="2089789" y="2480923"/>
          <a:ext cx="3830216" cy="2503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Gráfico 32">
            <a:extLst>
              <a:ext uri="{FF2B5EF4-FFF2-40B4-BE49-F238E27FC236}">
                <a16:creationId xmlns:a16="http://schemas.microsoft.com/office/drawing/2014/main" id="{5DBD26B4-0DC1-728F-D0E5-17C66DED520F}"/>
              </a:ext>
            </a:extLst>
          </p:cNvPr>
          <p:cNvGraphicFramePr>
            <a:graphicFrameLocks/>
          </p:cNvGraphicFramePr>
          <p:nvPr/>
        </p:nvGraphicFramePr>
        <p:xfrm>
          <a:off x="8203279" y="2456404"/>
          <a:ext cx="3676921" cy="2305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71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algn="just"/>
            <a:r>
              <a:rPr lang="es-MX" sz="1600"/>
              <a:t>7-Actualizar e implementar el 100% del Plan Anual de Seguridad y Privacidad de la Información.</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algn="just"/>
            <a:r>
              <a:rPr lang="es-MX" sz="1600" b="1" dirty="0"/>
              <a:t>Avance:</a:t>
            </a:r>
          </a:p>
          <a:p>
            <a:pPr algn="just"/>
            <a:r>
              <a:rPr lang="es-MX" sz="1600" dirty="0"/>
              <a:t>12,5% </a:t>
            </a:r>
            <a:endParaRPr lang="es-CO" sz="1600" dirty="0"/>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algn="just"/>
            <a:r>
              <a:rPr lang="es-MX" sz="1600" b="1" dirty="0"/>
              <a:t>Meta 2025:</a:t>
            </a:r>
            <a:endParaRPr lang="es-CO" sz="1600" dirty="0"/>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58992" y="4969382"/>
            <a:ext cx="3003677" cy="338554"/>
          </a:xfrm>
          <a:prstGeom prst="rect">
            <a:avLst/>
          </a:prstGeom>
          <a:noFill/>
        </p:spPr>
        <p:txBody>
          <a:bodyPr wrap="square">
            <a:spAutoFit/>
          </a:bodyPr>
          <a:lstStyle/>
          <a:p>
            <a:pPr algn="just"/>
            <a:r>
              <a:rPr lang="es-MX" sz="1600" b="1" dirty="0"/>
              <a:t>Apropiación: </a:t>
            </a:r>
            <a:r>
              <a:rPr lang="es-MX" sz="1600" dirty="0"/>
              <a:t> $ 588.833.405</a:t>
            </a:r>
            <a:endParaRPr lang="es-CO" sz="1600" dirty="0"/>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algn="just"/>
            <a:r>
              <a:rPr lang="es-MX" sz="1600" b="1" dirty="0"/>
              <a:t>Compromisos: </a:t>
            </a:r>
            <a:r>
              <a:rPr lang="es-MX" sz="1600" dirty="0"/>
              <a:t> $ 333.642.630</a:t>
            </a:r>
            <a:endParaRPr lang="es-CO" sz="1600" dirty="0"/>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algn="just"/>
            <a:r>
              <a:rPr lang="es-MX" sz="1600" b="1" dirty="0"/>
              <a:t>Giros: </a:t>
            </a:r>
            <a:r>
              <a:rPr lang="es-MX" sz="1600" dirty="0"/>
              <a:t> $ 228.742.630</a:t>
            </a:r>
            <a:endParaRPr lang="es-CO" sz="1600" dirty="0"/>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algn="just"/>
            <a:r>
              <a:rPr lang="es-MX" sz="1600"/>
              <a:t>8-Implementar el 100% del programa de mantenimiento a las sedes de Bomberos de Bogotá.</a:t>
            </a:r>
          </a:p>
          <a:p>
            <a:pPr algn="just">
              <a:lnSpc>
                <a:spcPct val="200000"/>
              </a:lnSpc>
            </a:pPr>
            <a:r>
              <a:rPr lang="es-CO" sz="1600"/>
              <a:t>Responsable: Subdirección Corporativa.</a:t>
            </a:r>
          </a:p>
        </p:txBody>
      </p:sp>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algn="just"/>
            <a:r>
              <a:rPr lang="es-MX" sz="1600" b="1" dirty="0"/>
              <a:t>Avance:</a:t>
            </a:r>
          </a:p>
          <a:p>
            <a:pPr algn="just"/>
            <a:r>
              <a:rPr lang="es-MX" sz="1600" dirty="0"/>
              <a:t>16% </a:t>
            </a:r>
            <a:endParaRPr lang="es-CO" sz="1600" dirty="0"/>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algn="just"/>
            <a:r>
              <a:rPr lang="es-MX" sz="1600" b="1" dirty="0"/>
              <a:t>Meta 2025:</a:t>
            </a:r>
            <a:endParaRPr lang="es-CO" sz="1600" dirty="0"/>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algn="just"/>
            <a:r>
              <a:rPr lang="es-MX" sz="1600" b="1" dirty="0"/>
              <a:t>Apropiación: </a:t>
            </a:r>
            <a:r>
              <a:rPr lang="es-MX" sz="1600" dirty="0"/>
              <a:t> $ 4.446.533.885</a:t>
            </a:r>
            <a:endParaRPr lang="es-CO" sz="1600" dirty="0"/>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algn="just"/>
            <a:r>
              <a:rPr lang="es-MX" sz="1600" b="1" dirty="0"/>
              <a:t>Compromisos: </a:t>
            </a:r>
            <a:r>
              <a:rPr lang="es-MX" sz="1600" dirty="0"/>
              <a:t> $ 2.040.002.223</a:t>
            </a:r>
            <a:endParaRPr lang="es-CO" sz="1600" dirty="0"/>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algn="just"/>
            <a:r>
              <a:rPr lang="es-MX" sz="1600" b="1" dirty="0"/>
              <a:t>Giros: </a:t>
            </a:r>
            <a:r>
              <a:rPr lang="es-MX" sz="1600" dirty="0"/>
              <a:t> $ 278.408.936</a:t>
            </a:r>
            <a:endParaRPr lang="es-CO" sz="1600" dirty="0"/>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4643AB7D-31F0-3E26-94CC-C3828EAECFA0}"/>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1" name="Gráfico 30">
            <a:extLst>
              <a:ext uri="{FF2B5EF4-FFF2-40B4-BE49-F238E27FC236}">
                <a16:creationId xmlns:a16="http://schemas.microsoft.com/office/drawing/2014/main" id="{0AD68CD7-00BC-6246-DAB7-4681F75B03F4}"/>
              </a:ext>
            </a:extLst>
          </p:cNvPr>
          <p:cNvGraphicFramePr>
            <a:graphicFrameLocks/>
          </p:cNvGraphicFramePr>
          <p:nvPr/>
        </p:nvGraphicFramePr>
        <p:xfrm>
          <a:off x="1704346" y="2207510"/>
          <a:ext cx="4233081" cy="2323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17AE08A5-3509-7A9D-0EDD-47F66D10FF6D}"/>
              </a:ext>
            </a:extLst>
          </p:cNvPr>
          <p:cNvGraphicFramePr>
            <a:graphicFrameLocks/>
          </p:cNvGraphicFramePr>
          <p:nvPr/>
        </p:nvGraphicFramePr>
        <p:xfrm>
          <a:off x="7730414" y="2209277"/>
          <a:ext cx="4233082" cy="2373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621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1810136" y="3199171"/>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4170783" y="1668947"/>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4" name="Rectángulo 23">
            <a:extLst>
              <a:ext uri="{FF2B5EF4-FFF2-40B4-BE49-F238E27FC236}">
                <a16:creationId xmlns:a16="http://schemas.microsoft.com/office/drawing/2014/main" id="{2A944926-C14E-6B66-60B3-1FC17A915E4A}"/>
              </a:ext>
            </a:extLst>
          </p:cNvPr>
          <p:cNvSpPr/>
          <p:nvPr/>
        </p:nvSpPr>
        <p:spPr>
          <a:xfrm>
            <a:off x="4170783" y="2372475"/>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Plan Estratégico Institucional</a:t>
            </a:r>
          </a:p>
        </p:txBody>
      </p:sp>
      <p:sp>
        <p:nvSpPr>
          <p:cNvPr id="25" name="Rectángulo 24">
            <a:extLst>
              <a:ext uri="{FF2B5EF4-FFF2-40B4-BE49-F238E27FC236}">
                <a16:creationId xmlns:a16="http://schemas.microsoft.com/office/drawing/2014/main" id="{11E872D5-519D-0BC8-5D49-EA1D200A24E2}"/>
              </a:ext>
            </a:extLst>
          </p:cNvPr>
          <p:cNvSpPr/>
          <p:nvPr/>
        </p:nvSpPr>
        <p:spPr>
          <a:xfrm>
            <a:off x="4170783" y="3076003"/>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4170783" y="3779531"/>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Planes Institucionales</a:t>
            </a:r>
          </a:p>
        </p:txBody>
      </p:sp>
      <p:sp>
        <p:nvSpPr>
          <p:cNvPr id="28" name="Rectángulo 27">
            <a:extLst>
              <a:ext uri="{FF2B5EF4-FFF2-40B4-BE49-F238E27FC236}">
                <a16:creationId xmlns:a16="http://schemas.microsoft.com/office/drawing/2014/main" id="{65C6FB30-D48A-E982-87C5-DC413808BC4F}"/>
              </a:ext>
            </a:extLst>
          </p:cNvPr>
          <p:cNvSpPr/>
          <p:nvPr/>
        </p:nvSpPr>
        <p:spPr>
          <a:xfrm>
            <a:off x="4170783" y="447441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cxnSp>
        <p:nvCxnSpPr>
          <p:cNvPr id="36" name="Conector: angular 35">
            <a:extLst>
              <a:ext uri="{FF2B5EF4-FFF2-40B4-BE49-F238E27FC236}">
                <a16:creationId xmlns:a16="http://schemas.microsoft.com/office/drawing/2014/main" id="{74F5CD42-13F7-AEC4-1F35-D1860BFAB903}"/>
              </a:ext>
            </a:extLst>
          </p:cNvPr>
          <p:cNvCxnSpPr>
            <a:cxnSpLocks/>
            <a:stCxn id="22" idx="2"/>
          </p:cNvCxnSpPr>
          <p:nvPr/>
        </p:nvCxnSpPr>
        <p:spPr>
          <a:xfrm>
            <a:off x="3797557" y="3614384"/>
            <a:ext cx="373226" cy="1115937"/>
          </a:xfrm>
          <a:prstGeom prst="bentConnector5">
            <a:avLst>
              <a:gd name="adj1" fmla="val 38750"/>
              <a:gd name="adj2" fmla="val 5752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63D5A44D-5748-B03B-1487-375495735B5A}"/>
              </a:ext>
            </a:extLst>
          </p:cNvPr>
          <p:cNvCxnSpPr>
            <a:cxnSpLocks/>
            <a:stCxn id="22" idx="2"/>
            <a:endCxn id="23" idx="1"/>
          </p:cNvCxnSpPr>
          <p:nvPr/>
        </p:nvCxnSpPr>
        <p:spPr>
          <a:xfrm flipV="1">
            <a:off x="3797557" y="1916209"/>
            <a:ext cx="373226" cy="1698175"/>
          </a:xfrm>
          <a:prstGeom prst="bentConnector5">
            <a:avLst>
              <a:gd name="adj1" fmla="val 38750"/>
              <a:gd name="adj2" fmla="val 5494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9" name="Conector: angular 48">
            <a:extLst>
              <a:ext uri="{FF2B5EF4-FFF2-40B4-BE49-F238E27FC236}">
                <a16:creationId xmlns:a16="http://schemas.microsoft.com/office/drawing/2014/main" id="{DB5D5C31-D6A2-B36E-3D37-3566AC916307}"/>
              </a:ext>
            </a:extLst>
          </p:cNvPr>
          <p:cNvCxnSpPr>
            <a:cxnSpLocks/>
            <a:stCxn id="24" idx="1"/>
            <a:endCxn id="22" idx="2"/>
          </p:cNvCxnSpPr>
          <p:nvPr/>
        </p:nvCxnSpPr>
        <p:spPr>
          <a:xfrm rot="10800000" flipV="1">
            <a:off x="3797557" y="2619736"/>
            <a:ext cx="373226" cy="994647"/>
          </a:xfrm>
          <a:prstGeom prst="bentConnector5">
            <a:avLst>
              <a:gd name="adj1" fmla="val 61250"/>
              <a:gd name="adj2" fmla="val 41557"/>
              <a:gd name="adj3" fmla="val 61250"/>
            </a:avLst>
          </a:prstGeom>
        </p:spPr>
        <p:style>
          <a:lnRef idx="2">
            <a:schemeClr val="accent1"/>
          </a:lnRef>
          <a:fillRef idx="0">
            <a:schemeClr val="accent1"/>
          </a:fillRef>
          <a:effectRef idx="1">
            <a:schemeClr val="accent1"/>
          </a:effectRef>
          <a:fontRef idx="minor">
            <a:schemeClr val="tx1"/>
          </a:fontRef>
        </p:style>
      </p:cxnSp>
      <p:cxnSp>
        <p:nvCxnSpPr>
          <p:cNvPr id="52" name="Conector: angular 51">
            <a:extLst>
              <a:ext uri="{FF2B5EF4-FFF2-40B4-BE49-F238E27FC236}">
                <a16:creationId xmlns:a16="http://schemas.microsoft.com/office/drawing/2014/main" id="{A7043DAC-561D-9B54-4679-EA2825064E52}"/>
              </a:ext>
            </a:extLst>
          </p:cNvPr>
          <p:cNvCxnSpPr>
            <a:stCxn id="25" idx="1"/>
            <a:endCxn id="22" idx="2"/>
          </p:cNvCxnSpPr>
          <p:nvPr/>
        </p:nvCxnSpPr>
        <p:spPr>
          <a:xfrm rot="10800000" flipV="1">
            <a:off x="3797557" y="3323264"/>
            <a:ext cx="373226" cy="291119"/>
          </a:xfrm>
          <a:prstGeom prst="bentConnector5">
            <a:avLst>
              <a:gd name="adj1" fmla="val 61250"/>
              <a:gd name="adj2" fmla="val 103204"/>
              <a:gd name="adj3" fmla="val 63750"/>
            </a:avLst>
          </a:prstGeom>
        </p:spPr>
        <p:style>
          <a:lnRef idx="2">
            <a:schemeClr val="accent1"/>
          </a:lnRef>
          <a:fillRef idx="0">
            <a:schemeClr val="accent1"/>
          </a:fillRef>
          <a:effectRef idx="1">
            <a:schemeClr val="accent1"/>
          </a:effectRef>
          <a:fontRef idx="minor">
            <a:schemeClr val="tx1"/>
          </a:fontRef>
        </p:style>
      </p:cxnSp>
      <p:cxnSp>
        <p:nvCxnSpPr>
          <p:cNvPr id="56" name="Conector: angular 55">
            <a:extLst>
              <a:ext uri="{FF2B5EF4-FFF2-40B4-BE49-F238E27FC236}">
                <a16:creationId xmlns:a16="http://schemas.microsoft.com/office/drawing/2014/main" id="{C152905D-8089-C0A0-36A4-7C92FD42B03B}"/>
              </a:ext>
            </a:extLst>
          </p:cNvPr>
          <p:cNvCxnSpPr>
            <a:stCxn id="22" idx="2"/>
            <a:endCxn id="26" idx="1"/>
          </p:cNvCxnSpPr>
          <p:nvPr/>
        </p:nvCxnSpPr>
        <p:spPr>
          <a:xfrm>
            <a:off x="3797557" y="3614384"/>
            <a:ext cx="373226" cy="412409"/>
          </a:xfrm>
          <a:prstGeom prst="bentConnector5">
            <a:avLst>
              <a:gd name="adj1" fmla="val 38750"/>
              <a:gd name="adj2" fmla="val 213123"/>
              <a:gd name="adj3" fmla="val 3875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5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63727" y="78640"/>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dirty="0">
                <a:latin typeface="Aptos ExtraBold"/>
              </a:rPr>
              <a:t>P.I. 8126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algn="just">
              <a:lnSpc>
                <a:spcPct val="200000"/>
              </a:lnSpc>
              <a:defRPr/>
            </a:pPr>
            <a:r>
              <a:rPr lang="es-CO" sz="1600" dirty="0"/>
              <a:t>Responsables: Despacho y otras áreas.</a:t>
            </a:r>
          </a:p>
        </p:txBody>
      </p:sp>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25%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$ 8.447.868.882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$ 5.857.438.324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76899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$ 1.377.780.043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5970427" y="880651"/>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algn="just">
              <a:lnSpc>
                <a:spcPct val="200000"/>
              </a:lnSpc>
              <a:defRPr/>
            </a:pPr>
            <a:r>
              <a:rPr lang="es-CO" sz="1600" dirty="0"/>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0,20</a:t>
            </a: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$ 1.219.800.000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1.067.000.000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175.346.666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658C3D29-E393-B5B7-713D-477576067ED7}"/>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1" name="Gráfico 30">
            <a:extLst>
              <a:ext uri="{FF2B5EF4-FFF2-40B4-BE49-F238E27FC236}">
                <a16:creationId xmlns:a16="http://schemas.microsoft.com/office/drawing/2014/main" id="{5A462BB5-00F3-4492-98C1-877F33FE71D6}"/>
              </a:ext>
            </a:extLst>
          </p:cNvPr>
          <p:cNvGraphicFramePr>
            <a:graphicFrameLocks/>
          </p:cNvGraphicFramePr>
          <p:nvPr/>
        </p:nvGraphicFramePr>
        <p:xfrm>
          <a:off x="1832544" y="2425367"/>
          <a:ext cx="3974988" cy="2517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593EE809-C35C-8A31-23C4-B1DC09A4780A}"/>
              </a:ext>
            </a:extLst>
          </p:cNvPr>
          <p:cNvGraphicFramePr>
            <a:graphicFrameLocks/>
          </p:cNvGraphicFramePr>
          <p:nvPr/>
        </p:nvGraphicFramePr>
        <p:xfrm>
          <a:off x="7931801" y="2638138"/>
          <a:ext cx="3948616" cy="2226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02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421299" y="2177234"/>
            <a:ext cx="97420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40227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4954" y="91434"/>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41483" y="985035"/>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algn="just">
              <a:lnSpc>
                <a:spcPct val="200000"/>
              </a:lnSpc>
              <a:defRPr/>
            </a:pPr>
            <a:r>
              <a:rPr lang="es-CO" sz="1600" dirty="0"/>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1</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01BDAE99-1DDC-7DBE-27BA-0AF42D89FAFF}"/>
              </a:ext>
            </a:extLst>
          </p:cNvPr>
          <p:cNvSpPr txBox="1"/>
          <p:nvPr/>
        </p:nvSpPr>
        <p:spPr>
          <a:xfrm>
            <a:off x="2939143" y="4081600"/>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27148" y="38545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0,37</a:t>
            </a:r>
            <a:r>
              <a:rPr kumimoji="0" lang="es-MX" sz="1600" b="0" i="0" u="none" strike="noStrike" kern="1200" cap="none" spc="0" normalizeH="0" baseline="0" noProof="0" dirty="0">
                <a:ln>
                  <a:noFill/>
                </a:ln>
                <a:solidFill>
                  <a:prstClr val="black"/>
                </a:solidFill>
                <a:effectLst/>
                <a:uLnTx/>
                <a:uFillTx/>
                <a:latin typeface="Aptos" panose="020B0004020202020204"/>
              </a:rPr>
              <a:t> </a:t>
            </a:r>
            <a:endParaRPr kumimoji="0" lang="es-CO" sz="1600" b="0" i="0" u="none" strike="noStrike" kern="1200" cap="none" spc="0" normalizeH="0" baseline="0" noProof="0" dirty="0">
              <a:ln>
                <a:noFill/>
              </a:ln>
              <a:solidFill>
                <a:prstClr val="black"/>
              </a:solidFill>
              <a:effectLst/>
              <a:uLnTx/>
              <a:uFillTx/>
              <a:latin typeface="Aptos" panose="020B0004020202020204"/>
            </a:endParaRP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$ 3.626.034.376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$ 2.780.577.090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$ 595.515.346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31465" y="985035"/>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endParaRPr lang="es-MX"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0,04</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$ 5.990.631.803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2.599.645.858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rPr>
              <a:t>347.144.767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A0F75797-04C2-8CE3-FFFE-7E6702AE4A09}"/>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marzo)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3" name="Gráfico 32">
            <a:extLst>
              <a:ext uri="{FF2B5EF4-FFF2-40B4-BE49-F238E27FC236}">
                <a16:creationId xmlns:a16="http://schemas.microsoft.com/office/drawing/2014/main" id="{FA6E49D9-9714-49F8-31CC-79BC57440560}"/>
              </a:ext>
            </a:extLst>
          </p:cNvPr>
          <p:cNvGraphicFramePr>
            <a:graphicFrameLocks/>
          </p:cNvGraphicFramePr>
          <p:nvPr/>
        </p:nvGraphicFramePr>
        <p:xfrm>
          <a:off x="2249461" y="2743756"/>
          <a:ext cx="3414224" cy="2296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Gráfico 33">
            <a:extLst>
              <a:ext uri="{FF2B5EF4-FFF2-40B4-BE49-F238E27FC236}">
                <a16:creationId xmlns:a16="http://schemas.microsoft.com/office/drawing/2014/main" id="{6EF31FB4-5B01-C139-E097-71689A2DD1D3}"/>
              </a:ext>
            </a:extLst>
          </p:cNvPr>
          <p:cNvGraphicFramePr>
            <a:graphicFrameLocks/>
          </p:cNvGraphicFramePr>
          <p:nvPr/>
        </p:nvGraphicFramePr>
        <p:xfrm>
          <a:off x="8000791" y="2592899"/>
          <a:ext cx="3810775" cy="2290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42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026068"/>
            <a:ext cx="5022202" cy="1257204"/>
          </a:xfrm>
          <a:prstGeom prst="rect">
            <a:avLst/>
          </a:prstGeom>
          <a:noFill/>
        </p:spPr>
        <p:txBody>
          <a:bodyPr wrap="square">
            <a:spAutoFit/>
          </a:bodyPr>
          <a:lstStyle/>
          <a:p>
            <a:pPr algn="just">
              <a:defRPr/>
            </a:pPr>
            <a:r>
              <a:rPr lang="es-CO" sz="1600" dirty="0">
                <a:solidFill>
                  <a:prstClr val="black"/>
                </a:solidFill>
                <a:latin typeface="Aptos" panose="020B0004020202020204"/>
              </a:rPr>
              <a:t>3- </a:t>
            </a:r>
            <a:r>
              <a:rPr lang="es-ES" sz="1600" dirty="0">
                <a:solidFill>
                  <a:prstClr val="black"/>
                </a:solidFill>
                <a:latin typeface="Aptos" panose="020B0004020202020204"/>
              </a:rPr>
              <a:t>Desarrollar un programa de renovación de vehículos de la Unidad Administrativa Cuerpo Oficial de Bomberos de Bogotá</a:t>
            </a:r>
            <a:endParaRPr lang="es-CO"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0,5</a:t>
            </a: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2939143" y="3773807"/>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917FC0CC-8DDB-AADE-2047-DE8B7FFBB19F}"/>
              </a:ext>
            </a:extLst>
          </p:cNvPr>
          <p:cNvSpPr txBox="1"/>
          <p:nvPr/>
        </p:nvSpPr>
        <p:spPr>
          <a:xfrm>
            <a:off x="1027148" y="354676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a:t>
            </a:r>
          </a:p>
        </p:txBody>
      </p:sp>
      <p:sp>
        <p:nvSpPr>
          <p:cNvPr id="9" name="Rectángulo 8">
            <a:extLst>
              <a:ext uri="{FF2B5EF4-FFF2-40B4-BE49-F238E27FC236}">
                <a16:creationId xmlns:a16="http://schemas.microsoft.com/office/drawing/2014/main" id="{1304A220-F16F-0F74-BFDC-097712AF80AB}"/>
              </a:ext>
            </a:extLst>
          </p:cNvPr>
          <p:cNvSpPr/>
          <p:nvPr/>
        </p:nvSpPr>
        <p:spPr>
          <a:xfrm>
            <a:off x="839756" y="363675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9.934.744.197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11800" y="47165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31465" y="1009650"/>
            <a:ext cx="5367433" cy="1077218"/>
          </a:xfrm>
          <a:prstGeom prst="rect">
            <a:avLst/>
          </a:prstGeom>
          <a:noFill/>
        </p:spPr>
        <p:txBody>
          <a:bodyPr wrap="square">
            <a:spAutoFit/>
          </a:bodyPr>
          <a:lstStyle/>
          <a:p>
            <a:pPr lvl="0" algn="just">
              <a:defRPr/>
            </a:pPr>
            <a:r>
              <a:rPr lang="es-ES" sz="1600" dirty="0">
                <a:solidFill>
                  <a:prstClr val="black"/>
                </a:solidFill>
              </a:rPr>
              <a:t>4-Desarrollar 3 estrategias para el fortalecimiento de la logística en la atención de emergencias. </a:t>
            </a:r>
          </a:p>
          <a:p>
            <a:pPr lvl="0" algn="just">
              <a:defRPr/>
            </a:pPr>
            <a:endParaRPr lang="es-ES" sz="1600" dirty="0">
              <a:solidFill>
                <a:prstClr val="black"/>
              </a:solidFill>
            </a:endParaRPr>
          </a:p>
          <a:p>
            <a:pPr lvl="0" algn="just">
              <a:defRPr/>
            </a:pPr>
            <a:r>
              <a:rPr lang="es-CO" sz="1600" dirty="0"/>
              <a:t>Responsable: Subdirección Logística</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0,10</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$ 10.825.000.000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$ 3.952.165.560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$ 517.901.183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F1EBF1C9-6942-1105-D7AD-8BCE4D50B545}"/>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4" name="Gráfico 33">
            <a:extLst>
              <a:ext uri="{FF2B5EF4-FFF2-40B4-BE49-F238E27FC236}">
                <a16:creationId xmlns:a16="http://schemas.microsoft.com/office/drawing/2014/main" id="{D4B3E2AA-0C6F-360E-1219-4CB9FF006AE4}"/>
              </a:ext>
            </a:extLst>
          </p:cNvPr>
          <p:cNvGraphicFramePr>
            <a:graphicFrameLocks/>
          </p:cNvGraphicFramePr>
          <p:nvPr/>
        </p:nvGraphicFramePr>
        <p:xfrm>
          <a:off x="2276669" y="2437685"/>
          <a:ext cx="3359021" cy="2244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Gráfico 34">
            <a:extLst>
              <a:ext uri="{FF2B5EF4-FFF2-40B4-BE49-F238E27FC236}">
                <a16:creationId xmlns:a16="http://schemas.microsoft.com/office/drawing/2014/main" id="{25C450BE-AABB-430C-346F-576B70EC8D42}"/>
              </a:ext>
            </a:extLst>
          </p:cNvPr>
          <p:cNvGraphicFramePr>
            <a:graphicFrameLocks/>
          </p:cNvGraphicFramePr>
          <p:nvPr/>
        </p:nvGraphicFramePr>
        <p:xfrm>
          <a:off x="8015777" y="2488662"/>
          <a:ext cx="3708246" cy="2088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843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440026" y="944354"/>
            <a:ext cx="5022202" cy="1077218"/>
          </a:xfrm>
          <a:prstGeom prst="rect">
            <a:avLst/>
          </a:prstGeom>
          <a:noFill/>
        </p:spPr>
        <p:txBody>
          <a:bodyPr wrap="square">
            <a:spAutoFit/>
          </a:bodyPr>
          <a:lstStyle/>
          <a:p>
            <a:pPr lvl="0" algn="just">
              <a:defRPr/>
            </a:pPr>
            <a:r>
              <a:rPr lang="es-ES" sz="1600" dirty="0">
                <a:solidFill>
                  <a:prstClr val="black"/>
                </a:solidFill>
              </a:rPr>
              <a:t>5-Realizar 3 Estrategias de Investigación, desarrollo e innovación en gestión del riesgo </a:t>
            </a:r>
          </a:p>
          <a:p>
            <a:pPr lvl="0" algn="just">
              <a:defRPr/>
            </a:pPr>
            <a:endParaRPr lang="es-ES" sz="1600" dirty="0">
              <a:solidFill>
                <a:prstClr val="black"/>
              </a:solidFill>
            </a:endParaRPr>
          </a:p>
          <a:p>
            <a:pPr lvl="0" algn="just">
              <a:defRPr/>
            </a:pPr>
            <a:r>
              <a:rPr lang="es-CO" sz="1600" dirty="0"/>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0,75</a:t>
            </a: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49084A09-B5BD-6E51-57D8-3AA461E83E54}"/>
              </a:ext>
            </a:extLst>
          </p:cNvPr>
          <p:cNvSpPr txBox="1"/>
          <p:nvPr/>
        </p:nvSpPr>
        <p:spPr>
          <a:xfrm>
            <a:off x="2939143" y="3862625"/>
            <a:ext cx="2425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Aptos" panose="020B0004020202020204"/>
                <a:ea typeface="+mn-ea"/>
                <a:cs typeface="+mn-cs"/>
              </a:rPr>
              <a:t>65%</a:t>
            </a: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0,17</a:t>
            </a: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02395" y="249751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410.496.500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346.086.500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70.913.333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5941269" y="751271"/>
            <a:ext cx="5367433" cy="1323439"/>
          </a:xfrm>
          <a:prstGeom prst="rect">
            <a:avLst/>
          </a:prstGeom>
          <a:noFill/>
        </p:spPr>
        <p:txBody>
          <a:bodyPr wrap="square">
            <a:spAutoFit/>
          </a:bodyPr>
          <a:lstStyle/>
          <a:p>
            <a:pPr lvl="0" algn="just">
              <a:defRPr/>
            </a:pPr>
            <a:r>
              <a:rPr lang="es-ES" sz="1600" dirty="0">
                <a:solidFill>
                  <a:prstClr val="black"/>
                </a:solidFill>
              </a:rPr>
              <a:t>6-Implementar un sistema de monitoreo y seguimiento a incidentes y emergencias para Bogotá, incluyendo cerros orientales </a:t>
            </a:r>
          </a:p>
          <a:p>
            <a:pPr lvl="0" algn="just">
              <a:defRPr/>
            </a:pPr>
            <a:endParaRPr lang="es-CO" sz="1600" dirty="0"/>
          </a:p>
          <a:p>
            <a:pPr lvl="0" algn="just">
              <a:defRPr/>
            </a:pPr>
            <a:r>
              <a:rPr lang="es-CO" sz="1600" dirty="0"/>
              <a:t>Responsable: Subdirección Gestión del Riesgo.</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655375" y="288756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17" name="Rectángulo 16">
            <a:extLst>
              <a:ext uri="{FF2B5EF4-FFF2-40B4-BE49-F238E27FC236}">
                <a16:creationId xmlns:a16="http://schemas.microsoft.com/office/drawing/2014/main" id="{76984A64-4AFE-4C5D-549C-D65239F1E446}"/>
              </a:ext>
            </a:extLst>
          </p:cNvPr>
          <p:cNvSpPr/>
          <p:nvPr/>
        </p:nvSpPr>
        <p:spPr>
          <a:xfrm>
            <a:off x="6365421" y="297918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668076" y="362052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0,03</a:t>
            </a:r>
          </a:p>
        </p:txBody>
      </p:sp>
      <p:sp>
        <p:nvSpPr>
          <p:cNvPr id="19" name="Rectángulo 18">
            <a:extLst>
              <a:ext uri="{FF2B5EF4-FFF2-40B4-BE49-F238E27FC236}">
                <a16:creationId xmlns:a16="http://schemas.microsoft.com/office/drawing/2014/main" id="{FE48200C-48EF-AF3B-B3B3-8AF03864E760}"/>
              </a:ext>
            </a:extLst>
          </p:cNvPr>
          <p:cNvSpPr/>
          <p:nvPr/>
        </p:nvSpPr>
        <p:spPr>
          <a:xfrm>
            <a:off x="6373589"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86198" y="247118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495.000.000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340.600.000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83.653.333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30" name="Tabla 29">
            <a:extLst>
              <a:ext uri="{FF2B5EF4-FFF2-40B4-BE49-F238E27FC236}">
                <a16:creationId xmlns:a16="http://schemas.microsoft.com/office/drawing/2014/main" id="{0D9EC13E-90D5-9771-6611-5A4277E817CC}"/>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1" name="Gráfico 30">
            <a:extLst>
              <a:ext uri="{FF2B5EF4-FFF2-40B4-BE49-F238E27FC236}">
                <a16:creationId xmlns:a16="http://schemas.microsoft.com/office/drawing/2014/main" id="{11942A9A-448B-C3E3-CC43-2E41CEBF01DC}"/>
              </a:ext>
            </a:extLst>
          </p:cNvPr>
          <p:cNvGraphicFramePr>
            <a:graphicFrameLocks/>
          </p:cNvGraphicFramePr>
          <p:nvPr/>
        </p:nvGraphicFramePr>
        <p:xfrm>
          <a:off x="2326694" y="2267994"/>
          <a:ext cx="3473836" cy="23382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9D9B0414-7C0E-2191-AB7B-7CA33ECBA7CB}"/>
              </a:ext>
            </a:extLst>
          </p:cNvPr>
          <p:cNvGraphicFramePr>
            <a:graphicFrameLocks/>
          </p:cNvGraphicFramePr>
          <p:nvPr/>
        </p:nvGraphicFramePr>
        <p:xfrm>
          <a:off x="8121852" y="2198150"/>
          <a:ext cx="3686484" cy="2345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906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830997"/>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7-Adecuar 4 Sedes de la UAECOB </a:t>
            </a:r>
          </a:p>
          <a:p>
            <a:pPr lvl="0" algn="just">
              <a:defRPr/>
            </a:pPr>
            <a:endParaRPr lang="es-ES" sz="1600" dirty="0">
              <a:solidFill>
                <a:prstClr val="black"/>
              </a:solidFill>
            </a:endParaRPr>
          </a:p>
          <a:p>
            <a:pPr lvl="0" algn="just">
              <a:defRPr/>
            </a:pPr>
            <a:r>
              <a:rPr lang="es-CO" sz="1600" dirty="0"/>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0,02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10.434.700.228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829.151.196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301.260.895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830997"/>
          </a:xfrm>
          <a:prstGeom prst="rect">
            <a:avLst/>
          </a:prstGeom>
          <a:noFill/>
        </p:spPr>
        <p:txBody>
          <a:bodyPr wrap="square">
            <a:spAutoFit/>
          </a:bodyPr>
          <a:lstStyle/>
          <a:p>
            <a:pPr lvl="0" algn="just">
              <a:defRPr/>
            </a:pPr>
            <a:r>
              <a:rPr lang="es-MX" sz="1600" dirty="0">
                <a:solidFill>
                  <a:prstClr val="black"/>
                </a:solidFill>
              </a:rPr>
              <a:t> 8-Construir 1 sede de bomberos de la UAECOB </a:t>
            </a:r>
          </a:p>
          <a:p>
            <a:pPr lvl="0" algn="just">
              <a:defRPr/>
            </a:pPr>
            <a:endParaRPr lang="es-MX" sz="1600" dirty="0">
              <a:solidFill>
                <a:prstClr val="black"/>
              </a:solidFill>
            </a:endParaRPr>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172.518.896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131.041.174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4.557.843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AD88AFE0-7C6B-ABDB-0202-F2577E5256CE}"/>
              </a:ext>
            </a:extLst>
          </p:cNvPr>
          <p:cNvSpPr txBox="1"/>
          <p:nvPr/>
        </p:nvSpPr>
        <p:spPr>
          <a:xfrm>
            <a:off x="6690828" y="2665644"/>
            <a:ext cx="1660070" cy="584775"/>
          </a:xfrm>
          <a:prstGeom prst="rect">
            <a:avLst/>
          </a:prstGeom>
          <a:noFill/>
        </p:spPr>
        <p:txBody>
          <a:bodyPr wrap="square">
            <a:spAutoFit/>
          </a:bodyPr>
          <a:lstStyle/>
          <a:p>
            <a:pPr algn="just"/>
            <a:r>
              <a:rPr lang="es-MX" sz="1600" b="1" dirty="0"/>
              <a:t>Programado:</a:t>
            </a:r>
          </a:p>
          <a:p>
            <a:pPr algn="just"/>
            <a:r>
              <a:rPr lang="es-MX" sz="1600" dirty="0"/>
              <a:t>0,02</a:t>
            </a:r>
            <a:endParaRPr lang="es-CO" sz="1600" dirty="0"/>
          </a:p>
        </p:txBody>
      </p:sp>
      <p:sp>
        <p:nvSpPr>
          <p:cNvPr id="21" name="Rectángulo 20">
            <a:extLst>
              <a:ext uri="{FF2B5EF4-FFF2-40B4-BE49-F238E27FC236}">
                <a16:creationId xmlns:a16="http://schemas.microsoft.com/office/drawing/2014/main" id="{C9A291D8-0397-3620-F5E0-E6FAFA3CD450}"/>
              </a:ext>
            </a:extLst>
          </p:cNvPr>
          <p:cNvSpPr/>
          <p:nvPr/>
        </p:nvSpPr>
        <p:spPr>
          <a:xfrm>
            <a:off x="6456786" y="277214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3" name="CuadroTexto 22">
            <a:extLst>
              <a:ext uri="{FF2B5EF4-FFF2-40B4-BE49-F238E27FC236}">
                <a16:creationId xmlns:a16="http://schemas.microsoft.com/office/drawing/2014/main" id="{045CA292-20BA-60A6-69D7-2C854D795269}"/>
              </a:ext>
            </a:extLst>
          </p:cNvPr>
          <p:cNvSpPr txBox="1"/>
          <p:nvPr/>
        </p:nvSpPr>
        <p:spPr>
          <a:xfrm>
            <a:off x="6755196" y="3373380"/>
            <a:ext cx="1660070" cy="584775"/>
          </a:xfrm>
          <a:prstGeom prst="rect">
            <a:avLst/>
          </a:prstGeom>
          <a:noFill/>
        </p:spPr>
        <p:txBody>
          <a:bodyPr wrap="square">
            <a:spAutoFit/>
          </a:bodyPr>
          <a:lstStyle/>
          <a:p>
            <a:pPr algn="just"/>
            <a:r>
              <a:rPr lang="es-MX" sz="1600" b="1" dirty="0"/>
              <a:t>Avance:</a:t>
            </a:r>
          </a:p>
          <a:p>
            <a:pPr algn="just"/>
            <a:r>
              <a:rPr lang="es-MX" sz="1600" dirty="0"/>
              <a:t>0</a:t>
            </a:r>
            <a:endParaRPr lang="es-CO" sz="1600" dirty="0"/>
          </a:p>
        </p:txBody>
      </p:sp>
      <p:sp>
        <p:nvSpPr>
          <p:cNvPr id="24" name="Rectángulo 23">
            <a:extLst>
              <a:ext uri="{FF2B5EF4-FFF2-40B4-BE49-F238E27FC236}">
                <a16:creationId xmlns:a16="http://schemas.microsoft.com/office/drawing/2014/main" id="{DF0A9A24-6A38-1519-CF03-7A5FC5FD518E}"/>
              </a:ext>
            </a:extLst>
          </p:cNvPr>
          <p:cNvSpPr/>
          <p:nvPr/>
        </p:nvSpPr>
        <p:spPr>
          <a:xfrm>
            <a:off x="6485166" y="346049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57429" y="2267178"/>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9" name="Tabla 28">
            <a:extLst>
              <a:ext uri="{FF2B5EF4-FFF2-40B4-BE49-F238E27FC236}">
                <a16:creationId xmlns:a16="http://schemas.microsoft.com/office/drawing/2014/main" id="{2C3C6488-4196-03B3-98DC-2849A1DFB1AD}"/>
              </a:ext>
            </a:extLst>
          </p:cNvPr>
          <p:cNvGraphicFramePr>
            <a:graphicFrameLocks noGrp="1"/>
          </p:cNvGraphicFramePr>
          <p:nvPr/>
        </p:nvGraphicFramePr>
        <p:xfrm>
          <a:off x="1456079" y="6246534"/>
          <a:ext cx="8630312" cy="518160"/>
        </p:xfrm>
        <a:graphic>
          <a:graphicData uri="http://schemas.openxmlformats.org/drawingml/2006/table">
            <a:tbl>
              <a:tblPr firstRow="1" bandRow="1">
                <a:tableStyleId>{5C22544A-7EE6-4342-B048-85BDC9FD1C3A}</a:tableStyleId>
              </a:tblPr>
              <a:tblGrid>
                <a:gridCol w="4315156">
                  <a:extLst>
                    <a:ext uri="{9D8B030D-6E8A-4147-A177-3AD203B41FA5}">
                      <a16:colId xmlns:a16="http://schemas.microsoft.com/office/drawing/2014/main" val="2814354756"/>
                    </a:ext>
                  </a:extLst>
                </a:gridCol>
                <a:gridCol w="4315156">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1" name="Gráfico 30">
            <a:extLst>
              <a:ext uri="{FF2B5EF4-FFF2-40B4-BE49-F238E27FC236}">
                <a16:creationId xmlns:a16="http://schemas.microsoft.com/office/drawing/2014/main" id="{3C13C2DC-60C5-84DC-AA70-80D12154E8CB}"/>
              </a:ext>
            </a:extLst>
          </p:cNvPr>
          <p:cNvGraphicFramePr>
            <a:graphicFrameLocks/>
          </p:cNvGraphicFramePr>
          <p:nvPr/>
        </p:nvGraphicFramePr>
        <p:xfrm>
          <a:off x="2360088" y="2192395"/>
          <a:ext cx="3275602" cy="2193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Gráfico 31">
            <a:extLst>
              <a:ext uri="{FF2B5EF4-FFF2-40B4-BE49-F238E27FC236}">
                <a16:creationId xmlns:a16="http://schemas.microsoft.com/office/drawing/2014/main" id="{0D8BC33F-D9D5-8409-9C11-3BC58877C0A3}"/>
              </a:ext>
            </a:extLst>
          </p:cNvPr>
          <p:cNvGraphicFramePr>
            <a:graphicFrameLocks/>
          </p:cNvGraphicFramePr>
          <p:nvPr/>
        </p:nvGraphicFramePr>
        <p:xfrm>
          <a:off x="8134067" y="2111015"/>
          <a:ext cx="3774066" cy="2136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455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2938-BC94-F4EE-413A-7074AF9B649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2454BC6-8A25-3B24-BB92-F098C4802A40}"/>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6DAF84E-6110-E34C-D95D-3DC9A3E441D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0388F680-D711-A8BC-0EC4-D7999DD34407}"/>
              </a:ext>
            </a:extLst>
          </p:cNvPr>
          <p:cNvSpPr txBox="1"/>
          <p:nvPr/>
        </p:nvSpPr>
        <p:spPr>
          <a:xfrm>
            <a:off x="320352" y="834538"/>
            <a:ext cx="5367433" cy="1569660"/>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9-Implementar el 100% del programa de capacitación, formación y entrenamiento al personal uniformado de la Unidad Administrativa Cuerpo Oficial de Bomberos de Bogotá.</a:t>
            </a:r>
          </a:p>
          <a:p>
            <a:pPr lvl="0" algn="just">
              <a:defRPr/>
            </a:pPr>
            <a:endParaRPr lang="es-ES" sz="1600" dirty="0">
              <a:solidFill>
                <a:prstClr val="black"/>
              </a:solidFill>
            </a:endParaRPr>
          </a:p>
          <a:p>
            <a:pPr lvl="0" algn="just">
              <a:defRPr/>
            </a:pPr>
            <a:r>
              <a:rPr lang="es-CO" sz="1600" dirty="0"/>
              <a:t>Responsable: Subdirección Gestión Humana.</a:t>
            </a:r>
          </a:p>
        </p:txBody>
      </p:sp>
      <p:sp>
        <p:nvSpPr>
          <p:cNvPr id="5" name="CuadroTexto 4">
            <a:extLst>
              <a:ext uri="{FF2B5EF4-FFF2-40B4-BE49-F238E27FC236}">
                <a16:creationId xmlns:a16="http://schemas.microsoft.com/office/drawing/2014/main" id="{73CF3343-245E-0C5C-97C1-6853957F7F03}"/>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5AB49092-B08E-12A7-3CB2-D205C6E21F34}"/>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5C304F71-A578-CAC3-36F1-D777676D219E}"/>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27%</a:t>
            </a:r>
          </a:p>
        </p:txBody>
      </p:sp>
      <p:sp>
        <p:nvSpPr>
          <p:cNvPr id="8" name="Rectángulo 7">
            <a:extLst>
              <a:ext uri="{FF2B5EF4-FFF2-40B4-BE49-F238E27FC236}">
                <a16:creationId xmlns:a16="http://schemas.microsoft.com/office/drawing/2014/main" id="{68B2AFC8-8E2E-D5A0-3BAB-5BDA78F16C27}"/>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D7413979-4653-82AA-04C2-35E4F2A489EC}"/>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89C44900-81A6-7988-56FD-BFD444ED4C39}"/>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4.194.000.000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46CA799F-6EA7-3C3D-60E3-EFFF8B991CC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8934276A-14C6-BAFD-F644-29BF83BD34DC}"/>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2.740.499.007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DDD99912-C8B7-DC09-0E53-D632361E6D4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629.291.505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8234E024-EE7A-A0BB-9AA2-13944DF5B69E}"/>
              </a:ext>
            </a:extLst>
          </p:cNvPr>
          <p:cNvSpPr txBox="1"/>
          <p:nvPr/>
        </p:nvSpPr>
        <p:spPr>
          <a:xfrm>
            <a:off x="5953439" y="823458"/>
            <a:ext cx="5367433" cy="1077218"/>
          </a:xfrm>
          <a:prstGeom prst="rect">
            <a:avLst/>
          </a:prstGeom>
          <a:noFill/>
        </p:spPr>
        <p:txBody>
          <a:bodyPr wrap="square">
            <a:spAutoFit/>
          </a:bodyPr>
          <a:lstStyle/>
          <a:p>
            <a:pPr lvl="0" algn="just">
              <a:defRPr/>
            </a:pPr>
            <a:r>
              <a:rPr lang="es-ES" sz="1600" dirty="0">
                <a:solidFill>
                  <a:prstClr val="black"/>
                </a:solidFill>
              </a:rPr>
              <a:t>10-Realizar 2 documentos de lineamientos técnicos para la construcción de estaciones de bomberos </a:t>
            </a:r>
          </a:p>
          <a:p>
            <a:pPr lvl="0" algn="just">
              <a:defRPr/>
            </a:pPr>
            <a:endParaRPr lang="es-CO" sz="1600" dirty="0"/>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F62A3280-BFE4-A7C6-5376-4CE8018740BE}"/>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151.250.000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3E0A1EDD-D8DB-1D83-799D-BB42F9F19576}"/>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DB6E901D-FED5-1E3F-E81B-40DDC63747B8}"/>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95.449.783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B9AA2453-2217-01D8-6107-787DDC03F3BE}"/>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1.032.217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FC345BE7-FEFF-6391-F012-236D9A333D0E}"/>
              </a:ext>
            </a:extLst>
          </p:cNvPr>
          <p:cNvSpPr txBox="1"/>
          <p:nvPr/>
        </p:nvSpPr>
        <p:spPr>
          <a:xfrm>
            <a:off x="6620752" y="2665644"/>
            <a:ext cx="1660070" cy="584775"/>
          </a:xfrm>
          <a:prstGeom prst="rect">
            <a:avLst/>
          </a:prstGeom>
          <a:noFill/>
        </p:spPr>
        <p:txBody>
          <a:bodyPr wrap="square">
            <a:spAutoFit/>
          </a:bodyPr>
          <a:lstStyle/>
          <a:p>
            <a:pPr algn="just"/>
            <a:r>
              <a:rPr lang="es-MX" sz="1600" b="1" dirty="0"/>
              <a:t>Programado:</a:t>
            </a:r>
          </a:p>
          <a:p>
            <a:pPr algn="just"/>
            <a:r>
              <a:rPr lang="es-MX" sz="1600" dirty="0"/>
              <a:t>1,06</a:t>
            </a:r>
            <a:endParaRPr lang="es-CO" sz="1600" dirty="0"/>
          </a:p>
        </p:txBody>
      </p:sp>
      <p:sp>
        <p:nvSpPr>
          <p:cNvPr id="21" name="Rectángulo 20">
            <a:extLst>
              <a:ext uri="{FF2B5EF4-FFF2-40B4-BE49-F238E27FC236}">
                <a16:creationId xmlns:a16="http://schemas.microsoft.com/office/drawing/2014/main" id="{CB1330E8-F8BB-3982-65E4-4016CA2DBF18}"/>
              </a:ext>
            </a:extLst>
          </p:cNvPr>
          <p:cNvSpPr/>
          <p:nvPr/>
        </p:nvSpPr>
        <p:spPr>
          <a:xfrm>
            <a:off x="6395194" y="2770783"/>
            <a:ext cx="205273" cy="174987"/>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6C3012D4-0879-2E98-251C-D387FDA89FE6}"/>
              </a:ext>
            </a:extLst>
          </p:cNvPr>
          <p:cNvSpPr txBox="1"/>
          <p:nvPr/>
        </p:nvSpPr>
        <p:spPr>
          <a:xfrm>
            <a:off x="9032033" y="2706079"/>
            <a:ext cx="1567544" cy="646331"/>
          </a:xfrm>
          <a:prstGeom prst="rect">
            <a:avLst/>
          </a:prstGeom>
          <a:noFill/>
        </p:spPr>
        <p:txBody>
          <a:bodyPr wrap="square">
            <a:spAutoFit/>
          </a:bodyPr>
          <a:lstStyle/>
          <a:p>
            <a:pPr algn="ctr"/>
            <a:r>
              <a:rPr lang="es-MX" sz="3600" b="1">
                <a:solidFill>
                  <a:schemeClr val="bg1"/>
                </a:solidFill>
              </a:rPr>
              <a:t>21%</a:t>
            </a:r>
            <a:endParaRPr lang="es-CO" sz="3600">
              <a:solidFill>
                <a:schemeClr val="bg1"/>
              </a:solidFill>
            </a:endParaRPr>
          </a:p>
        </p:txBody>
      </p:sp>
      <p:sp>
        <p:nvSpPr>
          <p:cNvPr id="23" name="CuadroTexto 22">
            <a:extLst>
              <a:ext uri="{FF2B5EF4-FFF2-40B4-BE49-F238E27FC236}">
                <a16:creationId xmlns:a16="http://schemas.microsoft.com/office/drawing/2014/main" id="{44CCF9DC-3219-527B-DB80-8F1C5DD08CFE}"/>
              </a:ext>
            </a:extLst>
          </p:cNvPr>
          <p:cNvSpPr txBox="1"/>
          <p:nvPr/>
        </p:nvSpPr>
        <p:spPr>
          <a:xfrm>
            <a:off x="6620752" y="3307368"/>
            <a:ext cx="1660070" cy="584775"/>
          </a:xfrm>
          <a:prstGeom prst="rect">
            <a:avLst/>
          </a:prstGeom>
          <a:noFill/>
        </p:spPr>
        <p:txBody>
          <a:bodyPr wrap="square">
            <a:spAutoFit/>
          </a:bodyPr>
          <a:lstStyle/>
          <a:p>
            <a:pPr algn="just"/>
            <a:r>
              <a:rPr lang="es-MX" sz="1600" b="1" dirty="0"/>
              <a:t>Avance:</a:t>
            </a:r>
          </a:p>
          <a:p>
            <a:pPr algn="just"/>
            <a:r>
              <a:rPr lang="es-MX" sz="1600" dirty="0"/>
              <a:t>0</a:t>
            </a:r>
            <a:endParaRPr lang="es-CO" sz="1600" dirty="0"/>
          </a:p>
        </p:txBody>
      </p:sp>
      <p:sp>
        <p:nvSpPr>
          <p:cNvPr id="24" name="Rectángulo 23">
            <a:extLst>
              <a:ext uri="{FF2B5EF4-FFF2-40B4-BE49-F238E27FC236}">
                <a16:creationId xmlns:a16="http://schemas.microsoft.com/office/drawing/2014/main" id="{213AB2A5-4016-226A-282D-010780D62AE9}"/>
              </a:ext>
            </a:extLst>
          </p:cNvPr>
          <p:cNvSpPr/>
          <p:nvPr/>
        </p:nvSpPr>
        <p:spPr>
          <a:xfrm>
            <a:off x="6407745" y="33844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EA1871A1-6819-DC87-57FB-F9FBBA170E16}"/>
              </a:ext>
            </a:extLst>
          </p:cNvPr>
          <p:cNvSpPr txBox="1"/>
          <p:nvPr/>
        </p:nvSpPr>
        <p:spPr>
          <a:xfrm>
            <a:off x="6208155" y="2335872"/>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169046B2-E52D-9934-A3EC-4C3E5EBECB91}"/>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9" name="Tabla 28">
            <a:extLst>
              <a:ext uri="{FF2B5EF4-FFF2-40B4-BE49-F238E27FC236}">
                <a16:creationId xmlns:a16="http://schemas.microsoft.com/office/drawing/2014/main" id="{12D15E01-CDD1-07CB-7C9F-3D4B1E42CAA1}"/>
              </a:ext>
            </a:extLst>
          </p:cNvPr>
          <p:cNvGraphicFramePr>
            <a:graphicFrameLocks noGrp="1"/>
          </p:cNvGraphicFramePr>
          <p:nvPr/>
        </p:nvGraphicFramePr>
        <p:xfrm>
          <a:off x="1456078" y="6246534"/>
          <a:ext cx="8844916" cy="518160"/>
        </p:xfrm>
        <a:graphic>
          <a:graphicData uri="http://schemas.openxmlformats.org/drawingml/2006/table">
            <a:tbl>
              <a:tblPr firstRow="1" bandRow="1">
                <a:tableStyleId>{5C22544A-7EE6-4342-B048-85BDC9FD1C3A}</a:tableStyleId>
              </a:tblPr>
              <a:tblGrid>
                <a:gridCol w="4422458">
                  <a:extLst>
                    <a:ext uri="{9D8B030D-6E8A-4147-A177-3AD203B41FA5}">
                      <a16:colId xmlns:a16="http://schemas.microsoft.com/office/drawing/2014/main" val="2814354756"/>
                    </a:ext>
                  </a:extLst>
                </a:gridCol>
                <a:gridCol w="4422458">
                  <a:extLst>
                    <a:ext uri="{9D8B030D-6E8A-4147-A177-3AD203B41FA5}">
                      <a16:colId xmlns:a16="http://schemas.microsoft.com/office/drawing/2014/main" val="1557970858"/>
                    </a:ext>
                  </a:extLst>
                </a:gridCol>
              </a:tblGrid>
              <a:tr h="148194">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mayo)</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marzo – reporte trimestre SEGPLAN)</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0" name="Gráfico 29">
            <a:extLst>
              <a:ext uri="{FF2B5EF4-FFF2-40B4-BE49-F238E27FC236}">
                <a16:creationId xmlns:a16="http://schemas.microsoft.com/office/drawing/2014/main" id="{86128D73-1B15-D0F8-2072-E0872C562BAF}"/>
              </a:ext>
            </a:extLst>
          </p:cNvPr>
          <p:cNvGraphicFramePr>
            <a:graphicFrameLocks/>
          </p:cNvGraphicFramePr>
          <p:nvPr/>
        </p:nvGraphicFramePr>
        <p:xfrm>
          <a:off x="1773543" y="2257638"/>
          <a:ext cx="4026987" cy="2380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Gráfico 30">
            <a:extLst>
              <a:ext uri="{FF2B5EF4-FFF2-40B4-BE49-F238E27FC236}">
                <a16:creationId xmlns:a16="http://schemas.microsoft.com/office/drawing/2014/main" id="{73DCBB9D-D8BB-3ADB-6252-5999EC804346}"/>
              </a:ext>
            </a:extLst>
          </p:cNvPr>
          <p:cNvGraphicFramePr>
            <a:graphicFrameLocks/>
          </p:cNvGraphicFramePr>
          <p:nvPr/>
        </p:nvGraphicFramePr>
        <p:xfrm>
          <a:off x="8143297" y="2284655"/>
          <a:ext cx="3660225" cy="2286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3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B739-6EDD-60BB-9DDB-FF562E9BA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1D69907-D35B-283E-F657-A582D3F506BB}"/>
              </a:ext>
            </a:extLst>
          </p:cNvPr>
          <p:cNvSpPr/>
          <p:nvPr/>
        </p:nvSpPr>
        <p:spPr>
          <a:xfrm>
            <a:off x="605603" y="480280"/>
            <a:ext cx="6600416" cy="46166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s-CO" sz="2400" b="1">
                <a:solidFill>
                  <a:prstClr val="black">
                    <a:lumMod val="75000"/>
                    <a:lumOff val="25000"/>
                  </a:prstClr>
                </a:solidFill>
                <a:latin typeface="Aptos ExtraBold"/>
              </a:rPr>
              <a:t>ALERTAS Y RECOMENDACIONES</a:t>
            </a:r>
            <a:endParaRPr kumimoji="0" lang="es-CO"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endParaRPr>
          </a:p>
        </p:txBody>
      </p:sp>
      <p:sp>
        <p:nvSpPr>
          <p:cNvPr id="3" name="CuadroTexto 2">
            <a:extLst>
              <a:ext uri="{FF2B5EF4-FFF2-40B4-BE49-F238E27FC236}">
                <a16:creationId xmlns:a16="http://schemas.microsoft.com/office/drawing/2014/main" id="{064F1F68-3804-D621-4B75-74CA8C3C8B0D}"/>
              </a:ext>
            </a:extLst>
          </p:cNvPr>
          <p:cNvSpPr txBox="1"/>
          <p:nvPr/>
        </p:nvSpPr>
        <p:spPr>
          <a:xfrm>
            <a:off x="924972" y="1650010"/>
            <a:ext cx="9927464"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ES" sz="1400" dirty="0"/>
          </a:p>
          <a:p>
            <a:pPr marL="342900" indent="-342900" algn="just">
              <a:buFont typeface="Wingdings" panose="05000000000000000000" pitchFamily="2" charset="2"/>
              <a:buChar char="Ø"/>
            </a:pPr>
            <a:r>
              <a:rPr lang="es-ES" sz="1600" dirty="0"/>
              <a:t>Las siguientes Actividades proyecto de inversión no presentan ejecución presupuestal:</a:t>
            </a:r>
          </a:p>
          <a:p>
            <a:pPr algn="just"/>
            <a:endParaRPr lang="es-ES" sz="1600" dirty="0"/>
          </a:p>
          <a:p>
            <a:pPr marL="285750" indent="-285750" algn="just">
              <a:buFont typeface="Arial" panose="020B0604020202020204" pitchFamily="34" charset="0"/>
              <a:buChar char="•"/>
            </a:pPr>
            <a:r>
              <a:rPr lang="es-ES" sz="1600" dirty="0"/>
              <a:t>8126 3-Implementar el 100% de los sistemas y modelos de gestión que defina la UAECOB en el marco del MIPG</a:t>
            </a:r>
          </a:p>
          <a:p>
            <a:pPr marL="285750" indent="-285750" algn="just">
              <a:buFont typeface="Arial" panose="020B0604020202020204" pitchFamily="34" charset="0"/>
              <a:buChar char="•"/>
            </a:pPr>
            <a:r>
              <a:rPr lang="es-ES" sz="1600" dirty="0"/>
              <a:t>8173 3-Desarrollar un programa de renovación de vehículos de la Unidad Administrativa Cuerpo Oficial de Bomberos de Bogotá.</a:t>
            </a:r>
          </a:p>
          <a:p>
            <a:pPr algn="just"/>
            <a:endParaRPr lang="es-MX" sz="1600" dirty="0">
              <a:solidFill>
                <a:prstClr val="black"/>
              </a:solidFill>
              <a:latin typeface="Aptos" panose="020B0004020202020204"/>
            </a:endParaRPr>
          </a:p>
          <a:p>
            <a:pPr marL="342900" indent="-342900" algn="just">
              <a:buFont typeface="Wingdings" panose="05000000000000000000" pitchFamily="2" charset="2"/>
              <a:buChar char="Ø"/>
            </a:pPr>
            <a:r>
              <a:rPr lang="es-ES" sz="1600" dirty="0"/>
              <a:t>Es importante precisar, que a 31 de mayo se evidenció de manera general, Actividades Proyectos de Inversión que presentaron un </a:t>
            </a:r>
            <a:r>
              <a:rPr lang="es-ES" sz="1600" b="1" dirty="0"/>
              <a:t>avance bajo en giros</a:t>
            </a:r>
            <a:r>
              <a:rPr lang="es-ES" sz="1600" dirty="0"/>
              <a:t>; por esto, y de acuerdo con los lineamientos de la Secretaría Distrital de Hacienda, se debe girar el mayor porcentaje del presupuesto ejecutado a 31 de diciembre de 2025, disminuyendo así, la constitución de reservas para la vigencia 2026, el cual no debe superar el 20% del presupuesto de inversión. </a:t>
            </a:r>
          </a:p>
          <a:p>
            <a:pPr marL="342900" indent="-342900" algn="just">
              <a:buFont typeface="Wingdings" panose="05000000000000000000" pitchFamily="2" charset="2"/>
              <a:buChar char="Ø"/>
            </a:pPr>
            <a:endParaRPr lang="es-ES" sz="1600" dirty="0"/>
          </a:p>
          <a:p>
            <a:pPr marL="342900" indent="-342900" algn="just">
              <a:buFont typeface="Wingdings" panose="05000000000000000000" pitchFamily="2" charset="2"/>
              <a:buChar char="Ø"/>
            </a:pPr>
            <a:r>
              <a:rPr lang="es-ES" sz="1600" dirty="0"/>
              <a:t>Se recomienda hacer una verificación antes del 30 junio, de las actividades que requieren reprogramación para realizar la gestión correspondiente antes del seguimiento con corte 30 de junio.</a:t>
            </a:r>
          </a:p>
          <a:p>
            <a:pPr algn="just"/>
            <a:endParaRPr lang="es-ES" sz="1400" dirty="0"/>
          </a:p>
        </p:txBody>
      </p:sp>
      <p:sp>
        <p:nvSpPr>
          <p:cNvPr id="4" name="CuadroTexto 14">
            <a:extLst>
              <a:ext uri="{FF2B5EF4-FFF2-40B4-BE49-F238E27FC236}">
                <a16:creationId xmlns:a16="http://schemas.microsoft.com/office/drawing/2014/main" id="{2E249D14-F688-AF30-DE0F-703E372565E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Tree>
    <p:extLst>
      <p:ext uri="{BB962C8B-B14F-4D97-AF65-F5344CB8AC3E}">
        <p14:creationId xmlns:p14="http://schemas.microsoft.com/office/powerpoint/2010/main" val="369266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1056039" y="2793195"/>
            <a:ext cx="107963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D32D37"/>
                </a:solidFill>
                <a:effectLst/>
                <a:uLnTx/>
                <a:uFillTx/>
                <a:latin typeface="Aptos Black"/>
                <a:ea typeface="+mn-lt"/>
                <a:cs typeface="+mn-lt"/>
              </a:rPr>
              <a:t>Ejecución F</a:t>
            </a:r>
            <a:r>
              <a:rPr lang="es-ES" sz="4800" b="1" dirty="0" err="1">
                <a:solidFill>
                  <a:srgbClr val="D32D37"/>
                </a:solidFill>
                <a:latin typeface="Aptos Black"/>
                <a:ea typeface="+mn-lt"/>
                <a:cs typeface="+mn-lt"/>
              </a:rPr>
              <a:t>inanciera</a:t>
            </a:r>
            <a:r>
              <a:rPr lang="es-ES" sz="4800" b="1" dirty="0">
                <a:solidFill>
                  <a:srgbClr val="D32D37"/>
                </a:solidFill>
                <a:latin typeface="Aptos Black"/>
                <a:ea typeface="+mn-lt"/>
                <a:cs typeface="+mn-lt"/>
              </a:rPr>
              <a:t> Presupuesto  </a:t>
            </a:r>
            <a:r>
              <a:rPr lang="es-MX" sz="4800" b="1" dirty="0">
                <a:solidFill>
                  <a:srgbClr val="D32D37"/>
                </a:solidFill>
                <a:latin typeface="Aptos Black"/>
                <a:ea typeface="+mn-lt"/>
                <a:cs typeface="+mn-lt"/>
              </a:rPr>
              <a:t>de Inversión </a:t>
            </a:r>
          </a:p>
        </p:txBody>
      </p:sp>
    </p:spTree>
    <p:extLst>
      <p:ext uri="{BB962C8B-B14F-4D97-AF65-F5344CB8AC3E}">
        <p14:creationId xmlns:p14="http://schemas.microsoft.com/office/powerpoint/2010/main" val="173255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FE0F8-9ACA-B0C1-BDC2-B7F7D6FB2135}"/>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72FC52DC-0783-9647-C0FA-7A82EE50F556}"/>
              </a:ext>
            </a:extLst>
          </p:cNvPr>
          <p:cNvSpPr/>
          <p:nvPr/>
        </p:nvSpPr>
        <p:spPr>
          <a:xfrm>
            <a:off x="1383976" y="836818"/>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a:ln/>
                <a:solidFill>
                  <a:srgbClr val="E6D450"/>
                </a:solidFill>
              </a:rPr>
              <a:t>$68.127</a:t>
            </a:r>
          </a:p>
        </p:txBody>
      </p:sp>
      <p:sp>
        <p:nvSpPr>
          <p:cNvPr id="1035" name="Rectángulo 1034">
            <a:extLst>
              <a:ext uri="{FF2B5EF4-FFF2-40B4-BE49-F238E27FC236}">
                <a16:creationId xmlns:a16="http://schemas.microsoft.com/office/drawing/2014/main" id="{56D1E6D8-D663-5388-B1B8-5470F7561E93}"/>
              </a:ext>
            </a:extLst>
          </p:cNvPr>
          <p:cNvSpPr/>
          <p:nvPr/>
        </p:nvSpPr>
        <p:spPr>
          <a:xfrm>
            <a:off x="212548" y="-50520"/>
            <a:ext cx="696315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dirty="0">
                <a:ln/>
                <a:solidFill>
                  <a:srgbClr val="002060"/>
                </a:solidFill>
              </a:rPr>
              <a:t>Ejecución Presupuesto Vs Versión 8 PAA INVERSIÓN </a:t>
            </a:r>
          </a:p>
        </p:txBody>
      </p:sp>
      <p:sp>
        <p:nvSpPr>
          <p:cNvPr id="10" name="Flecha: a la derecha 9">
            <a:extLst>
              <a:ext uri="{FF2B5EF4-FFF2-40B4-BE49-F238E27FC236}">
                <a16:creationId xmlns:a16="http://schemas.microsoft.com/office/drawing/2014/main" id="{BDEC7AEE-BD2D-F3DB-0579-F0FFAD616A60}"/>
              </a:ext>
            </a:extLst>
          </p:cNvPr>
          <p:cNvSpPr/>
          <p:nvPr/>
        </p:nvSpPr>
        <p:spPr>
          <a:xfrm>
            <a:off x="1383976" y="724736"/>
            <a:ext cx="3601823" cy="152257"/>
          </a:xfrm>
          <a:prstGeom prst="rightArrow">
            <a:avLst/>
          </a:prstGeom>
          <a:solidFill>
            <a:srgbClr val="002060"/>
          </a:solidFill>
          <a:ln>
            <a:solidFill>
              <a:srgbClr val="2C0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60B61"/>
              </a:solidFill>
            </a:endParaRPr>
          </a:p>
        </p:txBody>
      </p:sp>
      <p:sp>
        <p:nvSpPr>
          <p:cNvPr id="18" name="CuadroTexto 17">
            <a:extLst>
              <a:ext uri="{FF2B5EF4-FFF2-40B4-BE49-F238E27FC236}">
                <a16:creationId xmlns:a16="http://schemas.microsoft.com/office/drawing/2014/main" id="{52438DFD-9958-8CFA-306A-CF76B4A7C23E}"/>
              </a:ext>
            </a:extLst>
          </p:cNvPr>
          <p:cNvSpPr txBox="1"/>
          <p:nvPr/>
        </p:nvSpPr>
        <p:spPr>
          <a:xfrm>
            <a:off x="1140826" y="1254885"/>
            <a:ext cx="2339965" cy="430887"/>
          </a:xfrm>
          <a:prstGeom prst="rect">
            <a:avLst/>
          </a:prstGeom>
          <a:noFill/>
        </p:spPr>
        <p:txBody>
          <a:bodyPr wrap="square">
            <a:spAutoFit/>
          </a:bodyPr>
          <a:lstStyle/>
          <a:p>
            <a:r>
              <a:rPr lang="es-ES" sz="2200" b="1" dirty="0">
                <a:solidFill>
                  <a:srgbClr val="002060"/>
                </a:solidFill>
              </a:rPr>
              <a:t>PPTO.ASIGNADO </a:t>
            </a:r>
            <a:endParaRPr lang="es-CO" sz="2200" b="1" dirty="0">
              <a:solidFill>
                <a:srgbClr val="002060"/>
              </a:solidFill>
            </a:endParaRPr>
          </a:p>
        </p:txBody>
      </p:sp>
      <p:sp>
        <p:nvSpPr>
          <p:cNvPr id="19" name="object 31">
            <a:extLst>
              <a:ext uri="{FF2B5EF4-FFF2-40B4-BE49-F238E27FC236}">
                <a16:creationId xmlns:a16="http://schemas.microsoft.com/office/drawing/2014/main" id="{D5130E61-D5BF-0136-FEA9-2DCCFADA5EA6}"/>
              </a:ext>
            </a:extLst>
          </p:cNvPr>
          <p:cNvSpPr/>
          <p:nvPr/>
        </p:nvSpPr>
        <p:spPr>
          <a:xfrm rot="10800000" flipH="1">
            <a:off x="5636167" y="1581409"/>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p>
        </p:txBody>
      </p:sp>
      <p:cxnSp>
        <p:nvCxnSpPr>
          <p:cNvPr id="4" name="Conector recto 3">
            <a:extLst>
              <a:ext uri="{FF2B5EF4-FFF2-40B4-BE49-F238E27FC236}">
                <a16:creationId xmlns:a16="http://schemas.microsoft.com/office/drawing/2014/main" id="{0B50AEA9-9450-BAA9-04ED-15E83EE78EBD}"/>
              </a:ext>
            </a:extLst>
          </p:cNvPr>
          <p:cNvCxnSpPr>
            <a:cxnSpLocks/>
          </p:cNvCxnSpPr>
          <p:nvPr/>
        </p:nvCxnSpPr>
        <p:spPr>
          <a:xfrm>
            <a:off x="2339419" y="1890429"/>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26156FC2-5910-C683-868E-E7655A805522}"/>
              </a:ext>
            </a:extLst>
          </p:cNvPr>
          <p:cNvCxnSpPr>
            <a:cxnSpLocks/>
          </p:cNvCxnSpPr>
          <p:nvPr/>
        </p:nvCxnSpPr>
        <p:spPr>
          <a:xfrm>
            <a:off x="3346028" y="1455112"/>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B00C3F1-3F09-51F6-E5D9-103A40626998}"/>
              </a:ext>
            </a:extLst>
          </p:cNvPr>
          <p:cNvCxnSpPr>
            <a:cxnSpLocks/>
          </p:cNvCxnSpPr>
          <p:nvPr/>
        </p:nvCxnSpPr>
        <p:spPr>
          <a:xfrm>
            <a:off x="4774834" y="2005965"/>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71C83F51-3B07-EC33-286B-F3B5BBD89454}"/>
              </a:ext>
            </a:extLst>
          </p:cNvPr>
          <p:cNvSpPr/>
          <p:nvPr/>
        </p:nvSpPr>
        <p:spPr>
          <a:xfrm>
            <a:off x="3205539" y="1408349"/>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$ 27.737</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50FC6C39-C142-5F9D-FADE-E07183233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35040" y="514767"/>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95CDD4C-A7F0-7569-9C68-91124728FA14}"/>
              </a:ext>
            </a:extLst>
          </p:cNvPr>
          <p:cNvSpPr txBox="1"/>
          <p:nvPr/>
        </p:nvSpPr>
        <p:spPr>
          <a:xfrm>
            <a:off x="3585970" y="969130"/>
            <a:ext cx="1930530" cy="430887"/>
          </a:xfrm>
          <a:prstGeom prst="rect">
            <a:avLst/>
          </a:prstGeom>
          <a:noFill/>
        </p:spPr>
        <p:txBody>
          <a:bodyPr wrap="square">
            <a:spAutoFit/>
          </a:bodyPr>
          <a:lstStyle/>
          <a:p>
            <a:r>
              <a:rPr lang="es-ES" sz="2200" b="1" dirty="0">
                <a:ln/>
                <a:solidFill>
                  <a:srgbClr val="002060"/>
                </a:solidFill>
              </a:rPr>
              <a:t>EJECUTADO</a:t>
            </a:r>
            <a:endParaRPr lang="es-CO" sz="2200" dirty="0">
              <a:solidFill>
                <a:srgbClr val="002060"/>
              </a:solidFill>
            </a:endParaRPr>
          </a:p>
        </p:txBody>
      </p:sp>
      <p:sp>
        <p:nvSpPr>
          <p:cNvPr id="20" name="Rectángulo 19">
            <a:extLst>
              <a:ext uri="{FF2B5EF4-FFF2-40B4-BE49-F238E27FC236}">
                <a16:creationId xmlns:a16="http://schemas.microsoft.com/office/drawing/2014/main" id="{EA9ED76B-FF6B-DA07-B6DF-5EFF1DBE76DE}"/>
              </a:ext>
            </a:extLst>
          </p:cNvPr>
          <p:cNvSpPr/>
          <p:nvPr/>
        </p:nvSpPr>
        <p:spPr>
          <a:xfrm>
            <a:off x="5478710" y="1652022"/>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40%</a:t>
            </a:r>
          </a:p>
        </p:txBody>
      </p:sp>
      <p:pic>
        <p:nvPicPr>
          <p:cNvPr id="15" name="Imagen 14">
            <a:extLst>
              <a:ext uri="{FF2B5EF4-FFF2-40B4-BE49-F238E27FC236}">
                <a16:creationId xmlns:a16="http://schemas.microsoft.com/office/drawing/2014/main" id="{4286CB1E-F5CE-FF96-2D7E-7CEE91D478EC}"/>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C3A74E85-6F8F-8883-D4EC-97A8AE808525}"/>
              </a:ext>
            </a:extLst>
          </p:cNvPr>
          <p:cNvPicPr>
            <a:picLocks noChangeAspect="1"/>
          </p:cNvPicPr>
          <p:nvPr/>
        </p:nvPicPr>
        <p:blipFill>
          <a:blip r:embed="rId5"/>
          <a:stretch>
            <a:fillRect/>
          </a:stretch>
        </p:blipFill>
        <p:spPr>
          <a:xfrm>
            <a:off x="4653841" y="6218854"/>
            <a:ext cx="2413969" cy="602462"/>
          </a:xfrm>
          <a:prstGeom prst="rect">
            <a:avLst/>
          </a:prstGeom>
        </p:spPr>
      </p:pic>
      <p:sp>
        <p:nvSpPr>
          <p:cNvPr id="5" name="Rectángulo 4">
            <a:extLst>
              <a:ext uri="{FF2B5EF4-FFF2-40B4-BE49-F238E27FC236}">
                <a16:creationId xmlns:a16="http://schemas.microsoft.com/office/drawing/2014/main" id="{84D94F66-DC42-362B-9493-69801AA8AFF9}"/>
              </a:ext>
            </a:extLst>
          </p:cNvPr>
          <p:cNvSpPr/>
          <p:nvPr/>
        </p:nvSpPr>
        <p:spPr>
          <a:xfrm>
            <a:off x="9931990" y="514767"/>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47%</a:t>
            </a:r>
          </a:p>
        </p:txBody>
      </p:sp>
      <p:sp>
        <p:nvSpPr>
          <p:cNvPr id="11" name="CuadroTexto 10">
            <a:extLst>
              <a:ext uri="{FF2B5EF4-FFF2-40B4-BE49-F238E27FC236}">
                <a16:creationId xmlns:a16="http://schemas.microsoft.com/office/drawing/2014/main" id="{826A130A-0AAC-1E63-AC5B-2E94F836FD3C}"/>
              </a:ext>
            </a:extLst>
          </p:cNvPr>
          <p:cNvSpPr txBox="1"/>
          <p:nvPr/>
        </p:nvSpPr>
        <p:spPr>
          <a:xfrm>
            <a:off x="8386969" y="228079"/>
            <a:ext cx="2339965" cy="954107"/>
          </a:xfrm>
          <a:prstGeom prst="rect">
            <a:avLst/>
          </a:prstGeom>
          <a:noFill/>
        </p:spPr>
        <p:txBody>
          <a:bodyPr wrap="square">
            <a:spAutoFit/>
          </a:bodyPr>
          <a:lstStyle/>
          <a:p>
            <a:pPr algn="ctr"/>
            <a:r>
              <a:rPr lang="es-ES" sz="2800" b="1" dirty="0">
                <a:ln/>
                <a:solidFill>
                  <a:srgbClr val="002060"/>
                </a:solidFill>
              </a:rPr>
              <a:t>2025 Ejecutado</a:t>
            </a:r>
          </a:p>
        </p:txBody>
      </p:sp>
      <p:sp>
        <p:nvSpPr>
          <p:cNvPr id="7" name="CuadroTexto 6">
            <a:extLst>
              <a:ext uri="{FF2B5EF4-FFF2-40B4-BE49-F238E27FC236}">
                <a16:creationId xmlns:a16="http://schemas.microsoft.com/office/drawing/2014/main" id="{1AFCECE2-2188-B354-88C0-5E1873483C33}"/>
              </a:ext>
            </a:extLst>
          </p:cNvPr>
          <p:cNvSpPr txBox="1"/>
          <p:nvPr/>
        </p:nvSpPr>
        <p:spPr>
          <a:xfrm>
            <a:off x="8637832" y="1182186"/>
            <a:ext cx="2339965" cy="523220"/>
          </a:xfrm>
          <a:prstGeom prst="rect">
            <a:avLst/>
          </a:prstGeom>
          <a:noFill/>
        </p:spPr>
        <p:txBody>
          <a:bodyPr wrap="square">
            <a:spAutoFit/>
          </a:bodyPr>
          <a:lstStyle/>
          <a:p>
            <a:pPr algn="ctr"/>
            <a:r>
              <a:rPr lang="es-ES" sz="2800" b="1" dirty="0">
                <a:ln/>
                <a:solidFill>
                  <a:srgbClr val="002060"/>
                </a:solidFill>
              </a:rPr>
              <a:t>GIRO</a:t>
            </a:r>
          </a:p>
        </p:txBody>
      </p:sp>
      <p:sp>
        <p:nvSpPr>
          <p:cNvPr id="12" name="Rectángulo 11">
            <a:extLst>
              <a:ext uri="{FF2B5EF4-FFF2-40B4-BE49-F238E27FC236}">
                <a16:creationId xmlns:a16="http://schemas.microsoft.com/office/drawing/2014/main" id="{427D0963-290A-47DE-52FA-24F367C6D12E}"/>
              </a:ext>
            </a:extLst>
          </p:cNvPr>
          <p:cNvSpPr/>
          <p:nvPr/>
        </p:nvSpPr>
        <p:spPr>
          <a:xfrm>
            <a:off x="9942577" y="1078548"/>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17%</a:t>
            </a:r>
          </a:p>
        </p:txBody>
      </p:sp>
      <p:pic>
        <p:nvPicPr>
          <p:cNvPr id="28" name="Imagen 27">
            <a:extLst>
              <a:ext uri="{FF2B5EF4-FFF2-40B4-BE49-F238E27FC236}">
                <a16:creationId xmlns:a16="http://schemas.microsoft.com/office/drawing/2014/main" id="{696A4240-59DD-E7FE-E9C3-85362327A923}"/>
              </a:ext>
            </a:extLst>
          </p:cNvPr>
          <p:cNvPicPr>
            <a:picLocks noChangeAspect="1"/>
          </p:cNvPicPr>
          <p:nvPr/>
        </p:nvPicPr>
        <p:blipFill>
          <a:blip r:embed="rId6"/>
          <a:stretch>
            <a:fillRect/>
          </a:stretch>
        </p:blipFill>
        <p:spPr>
          <a:xfrm>
            <a:off x="764680" y="2857992"/>
            <a:ext cx="9844223" cy="311579"/>
          </a:xfrm>
          <a:prstGeom prst="rect">
            <a:avLst/>
          </a:prstGeom>
        </p:spPr>
      </p:pic>
      <p:pic>
        <p:nvPicPr>
          <p:cNvPr id="29" name="Imagen 28">
            <a:extLst>
              <a:ext uri="{FF2B5EF4-FFF2-40B4-BE49-F238E27FC236}">
                <a16:creationId xmlns:a16="http://schemas.microsoft.com/office/drawing/2014/main" id="{FA2F0360-CD9F-5B6E-2B37-445727AB7D7C}"/>
              </a:ext>
            </a:extLst>
          </p:cNvPr>
          <p:cNvPicPr>
            <a:picLocks noChangeAspect="1"/>
          </p:cNvPicPr>
          <p:nvPr/>
        </p:nvPicPr>
        <p:blipFill>
          <a:blip r:embed="rId7"/>
          <a:stretch>
            <a:fillRect/>
          </a:stretch>
        </p:blipFill>
        <p:spPr>
          <a:xfrm>
            <a:off x="784497" y="3469428"/>
            <a:ext cx="9824405" cy="2437192"/>
          </a:xfrm>
          <a:prstGeom prst="rect">
            <a:avLst/>
          </a:prstGeom>
        </p:spPr>
      </p:pic>
    </p:spTree>
    <p:extLst>
      <p:ext uri="{BB962C8B-B14F-4D97-AF65-F5344CB8AC3E}">
        <p14:creationId xmlns:p14="http://schemas.microsoft.com/office/powerpoint/2010/main" val="401875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262979"/>
          </a:xfrm>
          <a:prstGeom prst="rect">
            <a:avLst/>
          </a:prstGeom>
          <a:noFill/>
        </p:spPr>
        <p:txBody>
          <a:bodyPr wrap="square" rtlCol="0">
            <a:spAutoFit/>
          </a:bodyPr>
          <a:lstStyle/>
          <a:p>
            <a:pPr algn="just"/>
            <a:r>
              <a:rPr lang="es-CO" sz="1600" dirty="0"/>
              <a:t>El Plan de Acción 2025 de la Unidad Administrativa Especial Cuerpo Oficial de Bomberos de Bogotá, está construido bajo 94 actividades estratégicas. Estas iniciativas contribuirán al cumplimiento de los 7 objetivos estratégicos de la Entidad dentro del Plan Estratégico Institucional, concordantes con los 3 ejes estructurales para el período de gobierno 2024-2027, los cuales a su vez le aportan al cumplimiento de las 10 metas del proyecto de inversión 8126 de FORTALECIMIENTO y las 10 metas del proyecto de inversión 8173 de MODERNIZACION. Proyectos de Inversión que fueron estructurados para dar cumplimiento a las 2 metas del cuerpo oficial de bomberos en el Plan de Desarrollo Distrital “Bogotá Camina Segura” 2024-2027.</a:t>
            </a:r>
          </a:p>
          <a:p>
            <a:pPr algn="just"/>
            <a:endParaRPr lang="es-CO" sz="1600" dirty="0"/>
          </a:p>
          <a:p>
            <a:pPr algn="just"/>
            <a:r>
              <a:rPr lang="es-CO" sz="1600" dirty="0"/>
              <a:t>El objetivo general del seguimiento del PAI 2025, es informar a la ciudadanía y a los diversos grupos de interés sobre el estado de avance de la ejecución del Plan de Acción 2025 de la Unidad Administrativa Especial Cuerpo Oficial de Bomberos de Bogotá con corte a 31 de marzo de la presente vigencia, así como presentar un análisis descriptivo que se concentra en el cumplimiento de las actividades que presentan comportamientos de </a:t>
            </a:r>
            <a:r>
              <a:rPr lang="es-CO" sz="1600" dirty="0" err="1"/>
              <a:t>subejecución</a:t>
            </a:r>
            <a:r>
              <a:rPr lang="es-CO" sz="1600" dirty="0"/>
              <a:t> o </a:t>
            </a:r>
            <a:r>
              <a:rPr lang="es-CO" sz="1600" dirty="0" err="1"/>
              <a:t>sobreejecución</a:t>
            </a:r>
            <a:r>
              <a:rPr lang="es-CO" sz="1600" dirty="0"/>
              <a:t> durante el primer trimestre.</a:t>
            </a:r>
          </a:p>
          <a:p>
            <a:pPr algn="just"/>
            <a:endParaRPr lang="es-CO" sz="1600" dirty="0"/>
          </a:p>
          <a:p>
            <a:pPr algn="just"/>
            <a:r>
              <a:rPr lang="es-CO" sz="1600" dirty="0"/>
              <a:t>El seguimiento al Plan de Acción 2025 se realiza desde la herramienta de seguimiento SINERGIA APP en donde se registra el avance cuantitativo y un resumen cualitativo del estado de avance y cumplimiento de las actividades establecidas por cada dependencia.</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49F2-10BF-B03A-F1F0-68BE17E6632E}"/>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8CC3763E-8763-652A-F0E0-191E7EE8EA60}"/>
              </a:ext>
            </a:extLst>
          </p:cNvPr>
          <p:cNvSpPr/>
          <p:nvPr/>
        </p:nvSpPr>
        <p:spPr>
          <a:xfrm>
            <a:off x="1383976" y="836818"/>
            <a:ext cx="1696991"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a:ln/>
                <a:solidFill>
                  <a:srgbClr val="E6D450"/>
                </a:solidFill>
              </a:rPr>
              <a:t>$68.127</a:t>
            </a:r>
          </a:p>
        </p:txBody>
      </p:sp>
      <p:sp>
        <p:nvSpPr>
          <p:cNvPr id="1035" name="Rectángulo 1034">
            <a:extLst>
              <a:ext uri="{FF2B5EF4-FFF2-40B4-BE49-F238E27FC236}">
                <a16:creationId xmlns:a16="http://schemas.microsoft.com/office/drawing/2014/main" id="{00561BF4-1189-4D2F-D57B-92428ED4C905}"/>
              </a:ext>
            </a:extLst>
          </p:cNvPr>
          <p:cNvSpPr/>
          <p:nvPr/>
        </p:nvSpPr>
        <p:spPr>
          <a:xfrm>
            <a:off x="222862" y="-23026"/>
            <a:ext cx="696315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dirty="0">
                <a:ln/>
                <a:solidFill>
                  <a:srgbClr val="002060"/>
                </a:solidFill>
              </a:rPr>
              <a:t>Ejecución Presupuesto Vs Versión 8 PAA INVERSIÓN </a:t>
            </a:r>
          </a:p>
        </p:txBody>
      </p:sp>
      <p:sp>
        <p:nvSpPr>
          <p:cNvPr id="10" name="Flecha: a la derecha 9">
            <a:extLst>
              <a:ext uri="{FF2B5EF4-FFF2-40B4-BE49-F238E27FC236}">
                <a16:creationId xmlns:a16="http://schemas.microsoft.com/office/drawing/2014/main" id="{DF90FBB1-592A-D0DA-B103-8C88C321311F}"/>
              </a:ext>
            </a:extLst>
          </p:cNvPr>
          <p:cNvSpPr/>
          <p:nvPr/>
        </p:nvSpPr>
        <p:spPr>
          <a:xfrm>
            <a:off x="1564294" y="723511"/>
            <a:ext cx="3601823" cy="152257"/>
          </a:xfrm>
          <a:prstGeom prst="rightArrow">
            <a:avLst/>
          </a:prstGeom>
          <a:solidFill>
            <a:srgbClr val="002060"/>
          </a:solidFill>
          <a:ln>
            <a:solidFill>
              <a:srgbClr val="2C0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E60B61"/>
              </a:solidFill>
            </a:endParaRPr>
          </a:p>
        </p:txBody>
      </p:sp>
      <p:sp>
        <p:nvSpPr>
          <p:cNvPr id="18" name="CuadroTexto 17">
            <a:extLst>
              <a:ext uri="{FF2B5EF4-FFF2-40B4-BE49-F238E27FC236}">
                <a16:creationId xmlns:a16="http://schemas.microsoft.com/office/drawing/2014/main" id="{1009E64A-C84A-6E32-E981-15AC3FB6A1BF}"/>
              </a:ext>
            </a:extLst>
          </p:cNvPr>
          <p:cNvSpPr txBox="1"/>
          <p:nvPr/>
        </p:nvSpPr>
        <p:spPr>
          <a:xfrm>
            <a:off x="1140826" y="1254885"/>
            <a:ext cx="2362427" cy="430887"/>
          </a:xfrm>
          <a:prstGeom prst="rect">
            <a:avLst/>
          </a:prstGeom>
          <a:noFill/>
        </p:spPr>
        <p:txBody>
          <a:bodyPr wrap="square">
            <a:spAutoFit/>
          </a:bodyPr>
          <a:lstStyle/>
          <a:p>
            <a:r>
              <a:rPr lang="es-ES" sz="2200" b="1" dirty="0">
                <a:solidFill>
                  <a:srgbClr val="002060"/>
                </a:solidFill>
              </a:rPr>
              <a:t>PPTO.ASIGNADO </a:t>
            </a:r>
            <a:endParaRPr lang="es-CO" sz="2200" b="1" dirty="0">
              <a:solidFill>
                <a:srgbClr val="002060"/>
              </a:solidFill>
            </a:endParaRPr>
          </a:p>
        </p:txBody>
      </p:sp>
      <p:sp>
        <p:nvSpPr>
          <p:cNvPr id="19" name="object 31">
            <a:extLst>
              <a:ext uri="{FF2B5EF4-FFF2-40B4-BE49-F238E27FC236}">
                <a16:creationId xmlns:a16="http://schemas.microsoft.com/office/drawing/2014/main" id="{941602EE-30B2-12BB-54DD-E4171CE774FD}"/>
              </a:ext>
            </a:extLst>
          </p:cNvPr>
          <p:cNvSpPr/>
          <p:nvPr/>
        </p:nvSpPr>
        <p:spPr>
          <a:xfrm rot="10800000" flipH="1">
            <a:off x="5636167" y="1581409"/>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p>
        </p:txBody>
      </p:sp>
      <p:cxnSp>
        <p:nvCxnSpPr>
          <p:cNvPr id="4" name="Conector recto 3">
            <a:extLst>
              <a:ext uri="{FF2B5EF4-FFF2-40B4-BE49-F238E27FC236}">
                <a16:creationId xmlns:a16="http://schemas.microsoft.com/office/drawing/2014/main" id="{BC71218A-C70D-50E4-5CA6-70AB2948A422}"/>
              </a:ext>
            </a:extLst>
          </p:cNvPr>
          <p:cNvCxnSpPr>
            <a:cxnSpLocks/>
          </p:cNvCxnSpPr>
          <p:nvPr/>
        </p:nvCxnSpPr>
        <p:spPr>
          <a:xfrm>
            <a:off x="2339419" y="1890429"/>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AEF6C736-C4AD-C95F-47BF-4839ACBF4D55}"/>
              </a:ext>
            </a:extLst>
          </p:cNvPr>
          <p:cNvCxnSpPr>
            <a:cxnSpLocks/>
          </p:cNvCxnSpPr>
          <p:nvPr/>
        </p:nvCxnSpPr>
        <p:spPr>
          <a:xfrm>
            <a:off x="3346028" y="1455112"/>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A9C2BED-CB8B-6DBC-760A-2AED26F04366}"/>
              </a:ext>
            </a:extLst>
          </p:cNvPr>
          <p:cNvCxnSpPr>
            <a:cxnSpLocks/>
          </p:cNvCxnSpPr>
          <p:nvPr/>
        </p:nvCxnSpPr>
        <p:spPr>
          <a:xfrm>
            <a:off x="4774834" y="2005965"/>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D739926F-FF3E-587A-5004-D7A43242D706}"/>
              </a:ext>
            </a:extLst>
          </p:cNvPr>
          <p:cNvSpPr/>
          <p:nvPr/>
        </p:nvSpPr>
        <p:spPr>
          <a:xfrm>
            <a:off x="3205539" y="1408349"/>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$ 27.737</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9235C143-9CF5-FEBA-C0D4-E1C2E710B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60055" y="597010"/>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2D9FAC9-793A-63B8-C79F-5E50CE2B8271}"/>
              </a:ext>
            </a:extLst>
          </p:cNvPr>
          <p:cNvSpPr txBox="1"/>
          <p:nvPr/>
        </p:nvSpPr>
        <p:spPr>
          <a:xfrm>
            <a:off x="3585970" y="969130"/>
            <a:ext cx="1930530" cy="430887"/>
          </a:xfrm>
          <a:prstGeom prst="rect">
            <a:avLst/>
          </a:prstGeom>
          <a:noFill/>
        </p:spPr>
        <p:txBody>
          <a:bodyPr wrap="square">
            <a:spAutoFit/>
          </a:bodyPr>
          <a:lstStyle/>
          <a:p>
            <a:r>
              <a:rPr lang="es-ES" sz="2200" b="1" dirty="0">
                <a:ln/>
                <a:solidFill>
                  <a:srgbClr val="002060"/>
                </a:solidFill>
              </a:rPr>
              <a:t>EJECUTADO</a:t>
            </a:r>
            <a:endParaRPr lang="es-CO" sz="2200" dirty="0">
              <a:solidFill>
                <a:srgbClr val="002060"/>
              </a:solidFill>
            </a:endParaRPr>
          </a:p>
        </p:txBody>
      </p:sp>
      <p:sp>
        <p:nvSpPr>
          <p:cNvPr id="20" name="Rectángulo 19">
            <a:extLst>
              <a:ext uri="{FF2B5EF4-FFF2-40B4-BE49-F238E27FC236}">
                <a16:creationId xmlns:a16="http://schemas.microsoft.com/office/drawing/2014/main" id="{0B9E4560-0643-3EF8-5E70-93E401E730B1}"/>
              </a:ext>
            </a:extLst>
          </p:cNvPr>
          <p:cNvSpPr/>
          <p:nvPr/>
        </p:nvSpPr>
        <p:spPr>
          <a:xfrm>
            <a:off x="5478710" y="1652022"/>
            <a:ext cx="169699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FF0000"/>
                </a:solidFill>
              </a:rPr>
              <a:t>40%</a:t>
            </a:r>
          </a:p>
        </p:txBody>
      </p:sp>
      <p:pic>
        <p:nvPicPr>
          <p:cNvPr id="15" name="Imagen 14">
            <a:extLst>
              <a:ext uri="{FF2B5EF4-FFF2-40B4-BE49-F238E27FC236}">
                <a16:creationId xmlns:a16="http://schemas.microsoft.com/office/drawing/2014/main" id="{D92DAA89-CAF9-1202-1BB4-AF5C19C4C2D8}"/>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F11911C4-EC3E-5218-6BF2-6058E322B6A3}"/>
              </a:ext>
            </a:extLst>
          </p:cNvPr>
          <p:cNvPicPr>
            <a:picLocks noChangeAspect="1"/>
          </p:cNvPicPr>
          <p:nvPr/>
        </p:nvPicPr>
        <p:blipFill>
          <a:blip r:embed="rId5"/>
          <a:stretch>
            <a:fillRect/>
          </a:stretch>
        </p:blipFill>
        <p:spPr>
          <a:xfrm>
            <a:off x="4653841" y="6218854"/>
            <a:ext cx="2413969" cy="602462"/>
          </a:xfrm>
          <a:prstGeom prst="rect">
            <a:avLst/>
          </a:prstGeom>
        </p:spPr>
      </p:pic>
      <p:pic>
        <p:nvPicPr>
          <p:cNvPr id="7" name="Imagen 6">
            <a:extLst>
              <a:ext uri="{FF2B5EF4-FFF2-40B4-BE49-F238E27FC236}">
                <a16:creationId xmlns:a16="http://schemas.microsoft.com/office/drawing/2014/main" id="{6C1B4722-1D43-0EDD-5AA5-C21CE8E2B238}"/>
              </a:ext>
            </a:extLst>
          </p:cNvPr>
          <p:cNvPicPr>
            <a:picLocks noChangeAspect="1"/>
          </p:cNvPicPr>
          <p:nvPr/>
        </p:nvPicPr>
        <p:blipFill>
          <a:blip r:embed="rId6"/>
          <a:stretch>
            <a:fillRect/>
          </a:stretch>
        </p:blipFill>
        <p:spPr>
          <a:xfrm>
            <a:off x="459498" y="2803335"/>
            <a:ext cx="10802653" cy="2402643"/>
          </a:xfrm>
          <a:prstGeom prst="rect">
            <a:avLst/>
          </a:prstGeom>
        </p:spPr>
      </p:pic>
    </p:spTree>
    <p:extLst>
      <p:ext uri="{BB962C8B-B14F-4D97-AF65-F5344CB8AC3E}">
        <p14:creationId xmlns:p14="http://schemas.microsoft.com/office/powerpoint/2010/main" val="1378459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09684" y="2503667"/>
            <a:ext cx="11382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Avance 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648746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177273" y="340535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5" name="Rectángulo 4">
            <a:extLst>
              <a:ext uri="{FF2B5EF4-FFF2-40B4-BE49-F238E27FC236}">
                <a16:creationId xmlns:a16="http://schemas.microsoft.com/office/drawing/2014/main" id="{7A633F68-1950-4A53-FB28-11FA429F0CDC}"/>
              </a:ext>
            </a:extLst>
          </p:cNvPr>
          <p:cNvSpPr/>
          <p:nvPr/>
        </p:nvSpPr>
        <p:spPr>
          <a:xfrm>
            <a:off x="934676" y="352673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177273" y="41493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13</a:t>
            </a:r>
          </a:p>
        </p:txBody>
      </p:sp>
      <p:sp>
        <p:nvSpPr>
          <p:cNvPr id="7" name="Rectángulo 6">
            <a:extLst>
              <a:ext uri="{FF2B5EF4-FFF2-40B4-BE49-F238E27FC236}">
                <a16:creationId xmlns:a16="http://schemas.microsoft.com/office/drawing/2014/main" id="{30D1331B-3E25-9DF9-0666-F2C33C3F805A}"/>
              </a:ext>
            </a:extLst>
          </p:cNvPr>
          <p:cNvSpPr/>
          <p:nvPr/>
        </p:nvSpPr>
        <p:spPr>
          <a:xfrm>
            <a:off x="941304" y="423646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06586" y="290757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40</a:t>
            </a: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23,80</a:t>
            </a: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597182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algn="ctr"/>
            <a:r>
              <a:rPr lang="es-MX" sz="1000" b="1" i="1" dirty="0"/>
              <a:t>Avance Metas PDD con corte 31 de marzo - Fuente Segplan </a:t>
            </a:r>
            <a:endParaRPr lang="es-CO" sz="1000" b="1" i="1" dirty="0"/>
          </a:p>
        </p:txBody>
      </p:sp>
      <p:graphicFrame>
        <p:nvGraphicFramePr>
          <p:cNvPr id="19" name="Gráfico 18">
            <a:extLst>
              <a:ext uri="{FF2B5EF4-FFF2-40B4-BE49-F238E27FC236}">
                <a16:creationId xmlns:a16="http://schemas.microsoft.com/office/drawing/2014/main" id="{927934C2-CC60-EC52-CD9D-89C2209FE20E}"/>
              </a:ext>
            </a:extLst>
          </p:cNvPr>
          <p:cNvGraphicFramePr>
            <a:graphicFrameLocks/>
          </p:cNvGraphicFramePr>
          <p:nvPr/>
        </p:nvGraphicFramePr>
        <p:xfrm>
          <a:off x="2488359" y="2782512"/>
          <a:ext cx="3210702" cy="2183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a:extLst>
              <a:ext uri="{FF2B5EF4-FFF2-40B4-BE49-F238E27FC236}">
                <a16:creationId xmlns:a16="http://schemas.microsoft.com/office/drawing/2014/main" id="{722AFA8B-21C8-A113-2C3A-1050A322148A}"/>
              </a:ext>
            </a:extLst>
          </p:cNvPr>
          <p:cNvGraphicFramePr>
            <a:graphicFrameLocks/>
          </p:cNvGraphicFramePr>
          <p:nvPr/>
        </p:nvGraphicFramePr>
        <p:xfrm>
          <a:off x="8070979" y="2723568"/>
          <a:ext cx="3563881" cy="2367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08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2142698" y="2258014"/>
            <a:ext cx="8354974" cy="1809019"/>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219659" y="5211074"/>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rPr>
              <a:t>PEI 2024-2027</a:t>
            </a:r>
            <a:endParaRPr kumimoji="0" lang="es-CO"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8845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B9EADDE-7349-077D-7A2D-F7B9305E10E0}"/>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CFDF9EF9-1A33-3332-AD5C-BBBB171B9ADB}"/>
              </a:ext>
            </a:extLst>
          </p:cNvPr>
          <p:cNvSpPr/>
          <p:nvPr/>
        </p:nvSpPr>
        <p:spPr>
          <a:xfrm>
            <a:off x="5878951" y="1190625"/>
            <a:ext cx="72377" cy="4476750"/>
          </a:xfrm>
          <a:prstGeom prst="rect">
            <a:avLst/>
          </a:prstGeom>
          <a:solidFill>
            <a:srgbClr val="F97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85401985-200D-D1C4-ED74-9A283678C2F6}"/>
              </a:ext>
            </a:extLst>
          </p:cNvPr>
          <p:cNvSpPr txBox="1"/>
          <p:nvPr/>
        </p:nvSpPr>
        <p:spPr>
          <a:xfrm>
            <a:off x="2193768" y="2207600"/>
            <a:ext cx="3385462" cy="2554545"/>
          </a:xfrm>
          <a:prstGeom prst="rect">
            <a:avLst/>
          </a:prstGeom>
          <a:noFill/>
        </p:spPr>
        <p:txBody>
          <a:bodyPr wrap="square" rtlCol="0">
            <a:spAutoFit/>
          </a:bodyPr>
          <a:lstStyle/>
          <a:p>
            <a:pPr algn="just"/>
            <a:r>
              <a:rPr lang="es-ES" sz="2000" dirty="0">
                <a:latin typeface="Calibri" panose="020F0502020204030204" pitchFamily="34" charset="0"/>
                <a:ea typeface="Calibri" panose="020F0502020204030204" pitchFamily="34" charset="0"/>
                <a:cs typeface="Calibri" panose="020F0502020204030204" pitchFamily="34" charset="0"/>
              </a:rPr>
              <a:t>Proteger la vida, el ambiente y el patrimonio, a través de la gestión integral de riesgos de incendios, atención de rescates en todas sus modalidades e incidentes con materiales peligrosos en Bogotá y su entorno.</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06BE1C38-3400-7EDF-2DD6-3AC22AADF272}"/>
              </a:ext>
            </a:extLst>
          </p:cNvPr>
          <p:cNvSpPr txBox="1"/>
          <p:nvPr/>
        </p:nvSpPr>
        <p:spPr>
          <a:xfrm>
            <a:off x="6292309" y="2207600"/>
            <a:ext cx="3312916" cy="2554545"/>
          </a:xfrm>
          <a:prstGeom prst="rect">
            <a:avLst/>
          </a:prstGeom>
          <a:noFill/>
        </p:spPr>
        <p:txBody>
          <a:bodyPr wrap="square" rtlCol="0">
            <a:spAutoFit/>
          </a:bodyPr>
          <a:lstStyle/>
          <a:p>
            <a:pPr algn="just"/>
            <a:r>
              <a:rPr lang="es-ES" sz="2000" dirty="0">
                <a:latin typeface="Calibri" panose="020F0502020204030204" pitchFamily="34" charset="0"/>
                <a:ea typeface="Calibri" panose="020F0502020204030204" pitchFamily="34" charset="0"/>
                <a:cs typeface="Calibri" panose="020F0502020204030204" pitchFamily="34" charset="0"/>
              </a:rPr>
              <a:t>Al 2030, ser el mejor cuerpo de Bomberos de Colombia soportado en el compromiso de sus colaboradores y la confianza de los ciudadanos, reconocido a nivel mundial por su fortaleza técnica y capacidad de gestión.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4">
            <a:extLst>
              <a:ext uri="{FF2B5EF4-FFF2-40B4-BE49-F238E27FC236}">
                <a16:creationId xmlns:a16="http://schemas.microsoft.com/office/drawing/2014/main" id="{FA5BF9AB-4022-2E56-2E49-8C7D6ABFB81B}"/>
              </a:ext>
            </a:extLst>
          </p:cNvPr>
          <p:cNvSpPr txBox="1">
            <a:spLocks noChangeArrowheads="1"/>
          </p:cNvSpPr>
          <p:nvPr/>
        </p:nvSpPr>
        <p:spPr bwMode="auto">
          <a:xfrm>
            <a:off x="2537657" y="1388265"/>
            <a:ext cx="2697683" cy="424732"/>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b"/>
          <a:lstStyle>
            <a:defPPr>
              <a:defRPr lang="es-ES"/>
            </a:defPPr>
            <a:lvl1pPr algn="ctr">
              <a:lnSpc>
                <a:spcPct val="90000"/>
              </a:lnSpc>
              <a:spcBef>
                <a:spcPct val="20000"/>
              </a:spcBef>
              <a:spcAft>
                <a:spcPts val="600"/>
              </a:spcAft>
              <a:buFont typeface="Arial" panose="020B0604020202020204" pitchFamily="34" charset="0"/>
              <a:buNone/>
              <a:defRPr sz="2400" b="1">
                <a:solidFill>
                  <a:srgbClr val="0070C0"/>
                </a:solidFill>
                <a:latin typeface="Aptos Black" panose="020B00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dirty="0">
                <a:solidFill>
                  <a:srgbClr val="C00000"/>
                </a:solidFill>
              </a:rPr>
              <a:t>MISIÓN</a:t>
            </a:r>
          </a:p>
        </p:txBody>
      </p:sp>
      <p:sp>
        <p:nvSpPr>
          <p:cNvPr id="12" name="CuadroTexto 14">
            <a:extLst>
              <a:ext uri="{FF2B5EF4-FFF2-40B4-BE49-F238E27FC236}">
                <a16:creationId xmlns:a16="http://schemas.microsoft.com/office/drawing/2014/main" id="{D6B0BC13-704C-05DC-A196-A5E54B5A1F98}"/>
              </a:ext>
            </a:extLst>
          </p:cNvPr>
          <p:cNvSpPr txBox="1">
            <a:spLocks noChangeArrowheads="1"/>
          </p:cNvSpPr>
          <p:nvPr/>
        </p:nvSpPr>
        <p:spPr bwMode="auto">
          <a:xfrm>
            <a:off x="6599925" y="1388265"/>
            <a:ext cx="2697683" cy="424732"/>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b"/>
          <a:lstStyle>
            <a:defPPr>
              <a:defRPr lang="es-ES"/>
            </a:defPPr>
            <a:lvl1pPr algn="ctr">
              <a:lnSpc>
                <a:spcPct val="90000"/>
              </a:lnSpc>
              <a:spcBef>
                <a:spcPct val="20000"/>
              </a:spcBef>
              <a:spcAft>
                <a:spcPts val="600"/>
              </a:spcAft>
              <a:buFont typeface="Arial" panose="020B0604020202020204" pitchFamily="34" charset="0"/>
              <a:buNone/>
              <a:defRPr sz="2400" b="1">
                <a:solidFill>
                  <a:srgbClr val="0070C0"/>
                </a:solidFill>
                <a:latin typeface="Aptos Black" panose="020B00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dirty="0">
                <a:solidFill>
                  <a:srgbClr val="C00000"/>
                </a:solidFill>
              </a:rPr>
              <a:t>VISIÓN</a:t>
            </a:r>
          </a:p>
        </p:txBody>
      </p:sp>
      <p:sp>
        <p:nvSpPr>
          <p:cNvPr id="14" name="Rectángulo 2">
            <a:extLst>
              <a:ext uri="{FF2B5EF4-FFF2-40B4-BE49-F238E27FC236}">
                <a16:creationId xmlns:a16="http://schemas.microsoft.com/office/drawing/2014/main" id="{642C81BA-565E-B8B7-F93D-80A44A0D5B4C}"/>
              </a:ext>
            </a:extLst>
          </p:cNvPr>
          <p:cNvSpPr>
            <a:spLocks noChangeArrowheads="1"/>
          </p:cNvSpPr>
          <p:nvPr/>
        </p:nvSpPr>
        <p:spPr bwMode="auto">
          <a:xfrm>
            <a:off x="2564952" y="432637"/>
            <a:ext cx="7292832" cy="426848"/>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90000"/>
              </a:lnSpc>
              <a:spcAft>
                <a:spcPts val="600"/>
              </a:spcAft>
              <a:buNone/>
            </a:pPr>
            <a:r>
              <a:rPr lang="es-ES" altLang="es-CO" b="1" dirty="0">
                <a:solidFill>
                  <a:srgbClr val="C00000"/>
                </a:solidFill>
                <a:latin typeface="Aptos Black" panose="020B0004020202020204" pitchFamily="34" charset="0"/>
              </a:rPr>
              <a:t>RECORDEMOS….</a:t>
            </a:r>
          </a:p>
        </p:txBody>
      </p:sp>
    </p:spTree>
    <p:extLst>
      <p:ext uri="{BB962C8B-B14F-4D97-AF65-F5344CB8AC3E}">
        <p14:creationId xmlns:p14="http://schemas.microsoft.com/office/powerpoint/2010/main" val="14887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C4515-0EAC-01B6-876E-AAC63CA002E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9B72680-F5A4-28E8-3FB5-9B63DF67EB77}"/>
              </a:ext>
            </a:extLst>
          </p:cNvPr>
          <p:cNvSpPr txBox="1">
            <a:spLocks noChangeArrowheads="1"/>
          </p:cNvSpPr>
          <p:nvPr/>
        </p:nvSpPr>
        <p:spPr bwMode="auto">
          <a:xfrm>
            <a:off x="2908935" y="218522"/>
            <a:ext cx="6063615" cy="830997"/>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ctr"/>
          <a:lstStyle>
            <a:defPPr>
              <a:defRPr lang="es-ES"/>
            </a:defPPr>
            <a:lvl1pPr algn="ctr" fontAlgn="auto">
              <a:lnSpc>
                <a:spcPct val="90000"/>
              </a:lnSpc>
              <a:spcAft>
                <a:spcPts val="600"/>
              </a:spcAft>
              <a:defRPr sz="2400" b="1">
                <a:solidFill>
                  <a:srgbClr val="0070C0"/>
                </a:solidFill>
                <a:latin typeface="Aptos Black" panose="020B00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sz="3200" dirty="0">
                <a:solidFill>
                  <a:srgbClr val="C00000"/>
                </a:solidFill>
              </a:rPr>
              <a:t>OBJETIVOS INSTITUCIONALES DE LA UAECOB</a:t>
            </a:r>
          </a:p>
        </p:txBody>
      </p:sp>
      <p:sp>
        <p:nvSpPr>
          <p:cNvPr id="3" name="Rectángulo 2">
            <a:extLst>
              <a:ext uri="{FF2B5EF4-FFF2-40B4-BE49-F238E27FC236}">
                <a16:creationId xmlns:a16="http://schemas.microsoft.com/office/drawing/2014/main" id="{1DAD40E0-F63F-4D9A-7818-38E333B58281}"/>
              </a:ext>
            </a:extLst>
          </p:cNvPr>
          <p:cNvSpPr/>
          <p:nvPr/>
        </p:nvSpPr>
        <p:spPr>
          <a:xfrm>
            <a:off x="4023373" y="1695450"/>
            <a:ext cx="81902" cy="4257675"/>
          </a:xfrm>
          <a:prstGeom prst="rect">
            <a:avLst/>
          </a:prstGeom>
          <a:solidFill>
            <a:srgbClr val="F97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608BC3FD-7811-025F-8F0A-642022B9F9EA}"/>
              </a:ext>
            </a:extLst>
          </p:cNvPr>
          <p:cNvSpPr txBox="1"/>
          <p:nvPr/>
        </p:nvSpPr>
        <p:spPr>
          <a:xfrm>
            <a:off x="547740" y="2902925"/>
            <a:ext cx="3385462" cy="2303451"/>
          </a:xfrm>
          <a:prstGeom prst="rect">
            <a:avLst/>
          </a:prstGeom>
          <a:noFill/>
        </p:spPr>
        <p:txBody>
          <a:bodyPr wrap="square" rtlCol="0" anchor="ctr">
            <a:spAutoFit/>
          </a:bodyPr>
          <a:lstStyle/>
          <a:p>
            <a:pPr algn="just">
              <a:lnSpc>
                <a:spcPct val="115000"/>
              </a:lnSpc>
            </a:pPr>
            <a:r>
              <a:rPr lang="es-CO" dirty="0">
                <a:latin typeface="Calibri" panose="020F0502020204030204" pitchFamily="34" charset="0"/>
                <a:ea typeface="Calibri" panose="020F0502020204030204" pitchFamily="34" charset="0"/>
                <a:cs typeface="Calibri" panose="020F0502020204030204" pitchFamily="34" charset="0"/>
              </a:rPr>
              <a:t>Robustecer la capacidad técnica en la gestión integral del riesgo de incendios, el manejo de incidentes con materiales peligrosos y búsqueda y rescate, para ser efectivos en la prestación del servicio.</a:t>
            </a:r>
          </a:p>
        </p:txBody>
      </p:sp>
      <p:sp>
        <p:nvSpPr>
          <p:cNvPr id="5" name="CuadroTexto 4">
            <a:extLst>
              <a:ext uri="{FF2B5EF4-FFF2-40B4-BE49-F238E27FC236}">
                <a16:creationId xmlns:a16="http://schemas.microsoft.com/office/drawing/2014/main" id="{FFC07ADD-B1C5-A396-D6D7-42C57A5A0B4B}"/>
              </a:ext>
            </a:extLst>
          </p:cNvPr>
          <p:cNvSpPr txBox="1"/>
          <p:nvPr/>
        </p:nvSpPr>
        <p:spPr>
          <a:xfrm>
            <a:off x="4274806" y="2902925"/>
            <a:ext cx="3312916" cy="1666354"/>
          </a:xfrm>
          <a:prstGeom prst="rect">
            <a:avLst/>
          </a:prstGeom>
          <a:noFill/>
        </p:spPr>
        <p:txBody>
          <a:bodyPr wrap="square" rtlCol="0" anchor="ctr">
            <a:spAutoFit/>
          </a:bodyPr>
          <a:lstStyle/>
          <a:p>
            <a:pPr algn="just">
              <a:lnSpc>
                <a:spcPct val="115000"/>
              </a:lnSpc>
            </a:pPr>
            <a:r>
              <a:rPr lang="es-CO" dirty="0">
                <a:latin typeface="Calibri" panose="020F0502020204030204" pitchFamily="34" charset="0"/>
                <a:ea typeface="Calibri" panose="020F0502020204030204" pitchFamily="34" charset="0"/>
                <a:cs typeface="Calibri" panose="020F0502020204030204" pitchFamily="34" charset="0"/>
              </a:rPr>
              <a:t>Garantizar el desarrollo integral del talento humano a través de la gestión del conocimiento, la innovación, su bienestar y seguridad.</a:t>
            </a:r>
          </a:p>
        </p:txBody>
      </p:sp>
      <p:sp>
        <p:nvSpPr>
          <p:cNvPr id="6" name="Rectángulo 5">
            <a:extLst>
              <a:ext uri="{FF2B5EF4-FFF2-40B4-BE49-F238E27FC236}">
                <a16:creationId xmlns:a16="http://schemas.microsoft.com/office/drawing/2014/main" id="{553CFC59-DE71-7DA5-6492-45BB26E17E5B}"/>
              </a:ext>
            </a:extLst>
          </p:cNvPr>
          <p:cNvSpPr/>
          <p:nvPr/>
        </p:nvSpPr>
        <p:spPr>
          <a:xfrm>
            <a:off x="7766769" y="1695450"/>
            <a:ext cx="81902" cy="4257675"/>
          </a:xfrm>
          <a:prstGeom prst="rect">
            <a:avLst/>
          </a:prstGeom>
          <a:solidFill>
            <a:srgbClr val="F97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2C45EB59-51CD-1DAE-C6D4-BFC0ADEBE7CB}"/>
              </a:ext>
            </a:extLst>
          </p:cNvPr>
          <p:cNvSpPr txBox="1"/>
          <p:nvPr/>
        </p:nvSpPr>
        <p:spPr>
          <a:xfrm>
            <a:off x="8092856" y="2902925"/>
            <a:ext cx="3211276" cy="2940549"/>
          </a:xfrm>
          <a:prstGeom prst="rect">
            <a:avLst/>
          </a:prstGeom>
          <a:noFill/>
        </p:spPr>
        <p:txBody>
          <a:bodyPr wrap="square" rtlCol="0" anchor="ctr">
            <a:spAutoFit/>
          </a:bodyPr>
          <a:lstStyle/>
          <a:p>
            <a:pPr algn="just">
              <a:lnSpc>
                <a:spcPct val="115000"/>
              </a:lnSpc>
            </a:pPr>
            <a:r>
              <a:rPr lang="es-CO" dirty="0">
                <a:latin typeface="Calibri" panose="020F0502020204030204" pitchFamily="34" charset="0"/>
                <a:ea typeface="Calibri" panose="020F0502020204030204" pitchFamily="34" charset="0"/>
                <a:cs typeface="Calibri" panose="020F0502020204030204" pitchFamily="34" charset="0"/>
              </a:rPr>
              <a:t>Promover el relacionamiento con la ciudadanía y los grupos de interés y la articulación interinstitucional, basándose en la transparencia, la participación y el servicio con estándares de calidad, para generar valor público en el servicio de bomberos.</a:t>
            </a:r>
            <a:r>
              <a:rPr lang="es-CO"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es-CO" dirty="0">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14">
            <a:extLst>
              <a:ext uri="{FF2B5EF4-FFF2-40B4-BE49-F238E27FC236}">
                <a16:creationId xmlns:a16="http://schemas.microsoft.com/office/drawing/2014/main" id="{B8218FF3-F621-B746-BD93-920CD2B88445}"/>
              </a:ext>
            </a:extLst>
          </p:cNvPr>
          <p:cNvSpPr txBox="1">
            <a:spLocks noChangeArrowheads="1"/>
          </p:cNvSpPr>
          <p:nvPr/>
        </p:nvSpPr>
        <p:spPr bwMode="auto">
          <a:xfrm>
            <a:off x="891629" y="2000250"/>
            <a:ext cx="2697683" cy="755722"/>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b"/>
          <a:lstStyle>
            <a:defPPr>
              <a:defRPr lang="es-ES"/>
            </a:defPPr>
            <a:lvl1pPr algn="ctr">
              <a:lnSpc>
                <a:spcPct val="90000"/>
              </a:lnSpc>
              <a:spcBef>
                <a:spcPct val="20000"/>
              </a:spcBef>
              <a:spcAft>
                <a:spcPts val="600"/>
              </a:spcAft>
              <a:buFont typeface="Arial" panose="020B0604020202020204" pitchFamily="34" charset="0"/>
              <a:buNone/>
              <a:defRPr sz="2400" b="1">
                <a:solidFill>
                  <a:srgbClr val="0070C0"/>
                </a:solidFill>
                <a:latin typeface="Aptos Black" panose="020B00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dirty="0">
                <a:solidFill>
                  <a:srgbClr val="C00000"/>
                </a:solidFill>
              </a:rPr>
              <a:t>Objetivo institucional I. </a:t>
            </a:r>
          </a:p>
        </p:txBody>
      </p:sp>
      <p:sp>
        <p:nvSpPr>
          <p:cNvPr id="9" name="CuadroTexto 14">
            <a:extLst>
              <a:ext uri="{FF2B5EF4-FFF2-40B4-BE49-F238E27FC236}">
                <a16:creationId xmlns:a16="http://schemas.microsoft.com/office/drawing/2014/main" id="{0F0D97D7-0B63-FE03-238C-E751E461C715}"/>
              </a:ext>
            </a:extLst>
          </p:cNvPr>
          <p:cNvSpPr txBox="1">
            <a:spLocks noChangeArrowheads="1"/>
          </p:cNvSpPr>
          <p:nvPr/>
        </p:nvSpPr>
        <p:spPr bwMode="auto">
          <a:xfrm>
            <a:off x="4582422" y="2331240"/>
            <a:ext cx="2697683" cy="424732"/>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b"/>
          <a:lstStyle>
            <a:defPPr>
              <a:defRPr lang="es-ES"/>
            </a:defPPr>
            <a:lvl1pPr algn="ctr">
              <a:lnSpc>
                <a:spcPct val="90000"/>
              </a:lnSpc>
              <a:spcBef>
                <a:spcPct val="20000"/>
              </a:spcBef>
              <a:spcAft>
                <a:spcPts val="600"/>
              </a:spcAft>
              <a:buFont typeface="Arial" panose="020B0604020202020204" pitchFamily="34" charset="0"/>
              <a:buNone/>
              <a:defRPr sz="2400" b="1">
                <a:solidFill>
                  <a:srgbClr val="0070C0"/>
                </a:solidFill>
                <a:latin typeface="Aptos Black" panose="020B00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dirty="0">
                <a:solidFill>
                  <a:srgbClr val="C00000"/>
                </a:solidFill>
              </a:rPr>
              <a:t>Objetivo institucional II. </a:t>
            </a:r>
          </a:p>
        </p:txBody>
      </p:sp>
      <p:sp>
        <p:nvSpPr>
          <p:cNvPr id="10" name="CuadroTexto 14">
            <a:extLst>
              <a:ext uri="{FF2B5EF4-FFF2-40B4-BE49-F238E27FC236}">
                <a16:creationId xmlns:a16="http://schemas.microsoft.com/office/drawing/2014/main" id="{BFD00943-433B-59EF-AD8E-AD8CC05DAB19}"/>
              </a:ext>
            </a:extLst>
          </p:cNvPr>
          <p:cNvSpPr txBox="1">
            <a:spLocks noChangeArrowheads="1"/>
          </p:cNvSpPr>
          <p:nvPr/>
        </p:nvSpPr>
        <p:spPr bwMode="auto">
          <a:xfrm>
            <a:off x="8509978" y="2331240"/>
            <a:ext cx="2697683" cy="424732"/>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anchor="b"/>
          <a:lstStyle>
            <a:defPPr>
              <a:defRPr lang="es-ES"/>
            </a:defPPr>
            <a:lvl1pPr algn="ctr">
              <a:lnSpc>
                <a:spcPct val="90000"/>
              </a:lnSpc>
              <a:spcBef>
                <a:spcPct val="20000"/>
              </a:spcBef>
              <a:spcAft>
                <a:spcPts val="600"/>
              </a:spcAft>
              <a:buFont typeface="Arial" panose="020B0604020202020204" pitchFamily="34" charset="0"/>
              <a:buNone/>
              <a:defRPr sz="2400" b="1">
                <a:solidFill>
                  <a:srgbClr val="0070C0"/>
                </a:solidFill>
                <a:latin typeface="Aptos Black" panose="020B00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es-ES" altLang="es-CO" dirty="0">
                <a:solidFill>
                  <a:srgbClr val="C00000"/>
                </a:solidFill>
              </a:rPr>
              <a:t>Objetivo institucional III. </a:t>
            </a:r>
          </a:p>
        </p:txBody>
      </p:sp>
    </p:spTree>
    <p:extLst>
      <p:ext uri="{BB962C8B-B14F-4D97-AF65-F5344CB8AC3E}">
        <p14:creationId xmlns:p14="http://schemas.microsoft.com/office/powerpoint/2010/main" val="27672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8EDD11-1034-D11A-5716-4EAD4EE9BDB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3DFBFDE-C0A2-8A20-B9CC-C4BB5DFCA42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-PEI  </a:t>
            </a:r>
          </a:p>
        </p:txBody>
      </p:sp>
      <p:sp>
        <p:nvSpPr>
          <p:cNvPr id="6" name="CuadroTexto 14">
            <a:extLst>
              <a:ext uri="{FF2B5EF4-FFF2-40B4-BE49-F238E27FC236}">
                <a16:creationId xmlns:a16="http://schemas.microsoft.com/office/drawing/2014/main" id="{62B08BB5-9908-E402-DB1A-C14DAB495A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138E963A-F78D-EEA7-90F9-3EF38045EA61}"/>
              </a:ext>
              <a:ext uri="{C183D7F6-B498-43B3-948B-1728B52AA6E4}">
                <adec:decorative xmlns:adec="http://schemas.microsoft.com/office/drawing/2017/decorative" val="1"/>
              </a:ext>
            </a:extLst>
          </p:cNvPr>
          <p:cNvSpPr txBox="1"/>
          <p:nvPr/>
        </p:nvSpPr>
        <p:spPr>
          <a:xfrm>
            <a:off x="643509" y="1017542"/>
            <a:ext cx="9864337" cy="1032439"/>
          </a:xfrm>
          <a:prstGeom prst="rect">
            <a:avLst/>
          </a:prstGeom>
          <a:noFill/>
        </p:spPr>
        <p:txBody>
          <a:bodyPr wrap="square" lIns="62334" tIns="31167" rIns="62334" bIns="31167" rtlCol="0" anchor="t">
            <a:spAutoFit/>
          </a:bodyPr>
          <a:lstStyle/>
          <a:p>
            <a:pPr algn="just" fontAlgn="base"/>
            <a:r>
              <a:rPr lang="es-CO" sz="1500" dirty="0"/>
              <a:t>El objetivo del Plan Estratégico Institucional PEI es otorgar los lineamientos institucionales y orientadores de la planificación para el cuatrienio, basado en 3 ejes estructurales </a:t>
            </a:r>
            <a:r>
              <a:rPr lang="es-CO" sz="1500" b="1" dirty="0"/>
              <a:t>“Proteger - Potenciar - Participar” </a:t>
            </a:r>
            <a:r>
              <a:rPr lang="es-CO" sz="1500" dirty="0"/>
              <a:t>y 7 objetivos, estableciendo para ello las diferentes acciones estratégicas concertadas año por año en las actividades del Plan de Acción Institucional.</a:t>
            </a:r>
            <a:r>
              <a:rPr lang="es-CO" dirty="0"/>
              <a:t> </a:t>
            </a:r>
            <a:r>
              <a:rPr lang="es-ES" dirty="0"/>
              <a:t> </a:t>
            </a:r>
            <a:r>
              <a:rPr lang="es-MX" sz="1500" b="1" kern="0" dirty="0"/>
              <a:t> </a:t>
            </a:r>
            <a:endParaRPr lang="es-CO" sz="1500" b="1" kern="0" dirty="0">
              <a:cs typeface="Calibri"/>
            </a:endParaRPr>
          </a:p>
        </p:txBody>
      </p:sp>
      <p:pic>
        <p:nvPicPr>
          <p:cNvPr id="2" name="Imagen 1">
            <a:extLst>
              <a:ext uri="{FF2B5EF4-FFF2-40B4-BE49-F238E27FC236}">
                <a16:creationId xmlns:a16="http://schemas.microsoft.com/office/drawing/2014/main" id="{1B78052C-165F-46F8-86DC-A5CF2AFCDEFA}"/>
              </a:ext>
            </a:extLst>
          </p:cNvPr>
          <p:cNvPicPr>
            <a:picLocks noChangeAspect="1"/>
          </p:cNvPicPr>
          <p:nvPr/>
        </p:nvPicPr>
        <p:blipFill>
          <a:blip r:embed="rId3"/>
          <a:stretch>
            <a:fillRect/>
          </a:stretch>
        </p:blipFill>
        <p:spPr>
          <a:xfrm>
            <a:off x="300493" y="2570748"/>
            <a:ext cx="4624657" cy="3588255"/>
          </a:xfrm>
          <a:prstGeom prst="rect">
            <a:avLst/>
          </a:prstGeom>
        </p:spPr>
      </p:pic>
      <p:pic>
        <p:nvPicPr>
          <p:cNvPr id="40" name="Imagen 39">
            <a:extLst>
              <a:ext uri="{FF2B5EF4-FFF2-40B4-BE49-F238E27FC236}">
                <a16:creationId xmlns:a16="http://schemas.microsoft.com/office/drawing/2014/main" id="{0A9E1F1A-D9F5-44A2-BEAB-E80A587F6D3C}"/>
              </a:ext>
            </a:extLst>
          </p:cNvPr>
          <p:cNvPicPr>
            <a:picLocks noChangeAspect="1"/>
          </p:cNvPicPr>
          <p:nvPr/>
        </p:nvPicPr>
        <p:blipFill>
          <a:blip r:embed="rId4"/>
          <a:stretch>
            <a:fillRect/>
          </a:stretch>
        </p:blipFill>
        <p:spPr>
          <a:xfrm>
            <a:off x="5106582" y="2127094"/>
            <a:ext cx="5450481" cy="4475562"/>
          </a:xfrm>
          <a:prstGeom prst="rect">
            <a:avLst/>
          </a:prstGeom>
        </p:spPr>
      </p:pic>
    </p:spTree>
    <p:extLst>
      <p:ext uri="{BB962C8B-B14F-4D97-AF65-F5344CB8AC3E}">
        <p14:creationId xmlns:p14="http://schemas.microsoft.com/office/powerpoint/2010/main" val="109108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58612" y="290546"/>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783000" y="2046978"/>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graphicFrame>
        <p:nvGraphicFramePr>
          <p:cNvPr id="8" name="Tabla 7">
            <a:extLst>
              <a:ext uri="{FF2B5EF4-FFF2-40B4-BE49-F238E27FC236}">
                <a16:creationId xmlns:a16="http://schemas.microsoft.com/office/drawing/2014/main" id="{15C0C437-8853-40D7-9B9B-303C88374618}"/>
              </a:ext>
            </a:extLst>
          </p:cNvPr>
          <p:cNvGraphicFramePr>
            <a:graphicFrameLocks noGrp="1"/>
          </p:cNvGraphicFramePr>
          <p:nvPr>
            <p:extLst>
              <p:ext uri="{D42A27DB-BD31-4B8C-83A1-F6EECF244321}">
                <p14:modId xmlns:p14="http://schemas.microsoft.com/office/powerpoint/2010/main" val="2080934001"/>
              </p:ext>
            </p:extLst>
          </p:nvPr>
        </p:nvGraphicFramePr>
        <p:xfrm>
          <a:off x="1754275" y="1317793"/>
          <a:ext cx="6578599" cy="771525"/>
        </p:xfrm>
        <a:graphic>
          <a:graphicData uri="http://schemas.openxmlformats.org/drawingml/2006/table">
            <a:tbl>
              <a:tblPr/>
              <a:tblGrid>
                <a:gridCol w="1481782">
                  <a:extLst>
                    <a:ext uri="{9D8B030D-6E8A-4147-A177-3AD203B41FA5}">
                      <a16:colId xmlns:a16="http://schemas.microsoft.com/office/drawing/2014/main" val="2537821939"/>
                    </a:ext>
                  </a:extLst>
                </a:gridCol>
                <a:gridCol w="440702">
                  <a:extLst>
                    <a:ext uri="{9D8B030D-6E8A-4147-A177-3AD203B41FA5}">
                      <a16:colId xmlns:a16="http://schemas.microsoft.com/office/drawing/2014/main" val="282606860"/>
                    </a:ext>
                  </a:extLst>
                </a:gridCol>
                <a:gridCol w="392800">
                  <a:extLst>
                    <a:ext uri="{9D8B030D-6E8A-4147-A177-3AD203B41FA5}">
                      <a16:colId xmlns:a16="http://schemas.microsoft.com/office/drawing/2014/main" val="2106673836"/>
                    </a:ext>
                  </a:extLst>
                </a:gridCol>
                <a:gridCol w="431122">
                  <a:extLst>
                    <a:ext uri="{9D8B030D-6E8A-4147-A177-3AD203B41FA5}">
                      <a16:colId xmlns:a16="http://schemas.microsoft.com/office/drawing/2014/main" val="3088274782"/>
                    </a:ext>
                  </a:extLst>
                </a:gridCol>
                <a:gridCol w="421541">
                  <a:extLst>
                    <a:ext uri="{9D8B030D-6E8A-4147-A177-3AD203B41FA5}">
                      <a16:colId xmlns:a16="http://schemas.microsoft.com/office/drawing/2014/main" val="2339002061"/>
                    </a:ext>
                  </a:extLst>
                </a:gridCol>
                <a:gridCol w="459863">
                  <a:extLst>
                    <a:ext uri="{9D8B030D-6E8A-4147-A177-3AD203B41FA5}">
                      <a16:colId xmlns:a16="http://schemas.microsoft.com/office/drawing/2014/main" val="3581483361"/>
                    </a:ext>
                  </a:extLst>
                </a:gridCol>
                <a:gridCol w="402380">
                  <a:extLst>
                    <a:ext uri="{9D8B030D-6E8A-4147-A177-3AD203B41FA5}">
                      <a16:colId xmlns:a16="http://schemas.microsoft.com/office/drawing/2014/main" val="615255115"/>
                    </a:ext>
                  </a:extLst>
                </a:gridCol>
                <a:gridCol w="383219">
                  <a:extLst>
                    <a:ext uri="{9D8B030D-6E8A-4147-A177-3AD203B41FA5}">
                      <a16:colId xmlns:a16="http://schemas.microsoft.com/office/drawing/2014/main" val="879347109"/>
                    </a:ext>
                  </a:extLst>
                </a:gridCol>
                <a:gridCol w="383219">
                  <a:extLst>
                    <a:ext uri="{9D8B030D-6E8A-4147-A177-3AD203B41FA5}">
                      <a16:colId xmlns:a16="http://schemas.microsoft.com/office/drawing/2014/main" val="4129706692"/>
                    </a:ext>
                  </a:extLst>
                </a:gridCol>
                <a:gridCol w="325737">
                  <a:extLst>
                    <a:ext uri="{9D8B030D-6E8A-4147-A177-3AD203B41FA5}">
                      <a16:colId xmlns:a16="http://schemas.microsoft.com/office/drawing/2014/main" val="2268846784"/>
                    </a:ext>
                  </a:extLst>
                </a:gridCol>
                <a:gridCol w="431122">
                  <a:extLst>
                    <a:ext uri="{9D8B030D-6E8A-4147-A177-3AD203B41FA5}">
                      <a16:colId xmlns:a16="http://schemas.microsoft.com/office/drawing/2014/main" val="365145197"/>
                    </a:ext>
                  </a:extLst>
                </a:gridCol>
                <a:gridCol w="392800">
                  <a:extLst>
                    <a:ext uri="{9D8B030D-6E8A-4147-A177-3AD203B41FA5}">
                      <a16:colId xmlns:a16="http://schemas.microsoft.com/office/drawing/2014/main" val="18956565"/>
                    </a:ext>
                  </a:extLst>
                </a:gridCol>
                <a:gridCol w="632312">
                  <a:extLst>
                    <a:ext uri="{9D8B030D-6E8A-4147-A177-3AD203B41FA5}">
                      <a16:colId xmlns:a16="http://schemas.microsoft.com/office/drawing/2014/main" val="2161425379"/>
                    </a:ext>
                  </a:extLst>
                </a:gridCol>
              </a:tblGrid>
              <a:tr h="200025">
                <a:tc>
                  <a:txBody>
                    <a:bodyPr/>
                    <a:lstStyle/>
                    <a:p>
                      <a:pPr algn="l" fontAlgn="b"/>
                      <a:r>
                        <a:rPr lang="es-CO"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4">
                  <a:txBody>
                    <a:bodyPr/>
                    <a:lstStyle/>
                    <a:p>
                      <a:pPr algn="ctr" fontAlgn="ctr"/>
                      <a:r>
                        <a:rPr lang="es-CO" sz="1200" b="1" i="0" u="none" strike="noStrike">
                          <a:solidFill>
                            <a:srgbClr val="000000"/>
                          </a:solidFill>
                          <a:effectLst/>
                          <a:latin typeface="Aptos Narrow"/>
                        </a:rPr>
                        <a:t>META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200" b="1" i="0" u="none" strike="noStrike">
                          <a:solidFill>
                            <a:srgbClr val="000000"/>
                          </a:solidFill>
                          <a:effectLst/>
                          <a:latin typeface="Aptos Narrow"/>
                        </a:rPr>
                        <a:t>META 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200" b="1" i="0" u="none" strike="noStrike">
                          <a:solidFill>
                            <a:srgbClr val="000000"/>
                          </a:solidFill>
                          <a:effectLst/>
                          <a:latin typeface="Aptos Narrow"/>
                        </a:rPr>
                        <a:t>META 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98458344"/>
                  </a:ext>
                </a:extLst>
              </a:tr>
              <a:tr h="190500">
                <a:tc>
                  <a:txBody>
                    <a:bodyPr/>
                    <a:lstStyle/>
                    <a:p>
                      <a:pPr algn="l" fontAlgn="b"/>
                      <a:r>
                        <a:rPr lang="es-CO" sz="1100" b="1" i="0" u="none" strike="noStrike">
                          <a:solidFill>
                            <a:srgbClr val="000000"/>
                          </a:solidFill>
                          <a:effectLst/>
                          <a:latin typeface="Aptos Narrow"/>
                        </a:rPr>
                        <a:t>Carga / Peso Anual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CO" sz="1100" b="0" i="0" u="none" strike="noStrike" dirty="0">
                          <a:solidFill>
                            <a:srgbClr val="000000"/>
                          </a:solidFill>
                          <a:effectLst/>
                          <a:latin typeface="Aptos Narrow"/>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0" i="0" u="none" strike="noStrike" dirty="0">
                          <a:solidFill>
                            <a:srgbClr val="000000"/>
                          </a:solidFill>
                          <a:effectLst/>
                          <a:latin typeface="Aptos Narrow"/>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0" i="0" u="none" strike="noStrike" dirty="0">
                          <a:solidFill>
                            <a:srgbClr val="000000"/>
                          </a:solidFill>
                          <a:effectLst/>
                          <a:latin typeface="Aptos Narrow"/>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381743135"/>
                  </a:ext>
                </a:extLst>
              </a:tr>
              <a:tr h="190500">
                <a:tc>
                  <a:txBody>
                    <a:bodyPr/>
                    <a:lstStyle/>
                    <a:p>
                      <a:pPr algn="l" fontAlgn="b"/>
                      <a:r>
                        <a:rPr lang="es-CO" sz="1100" b="1" i="0" u="none" strike="noStrike">
                          <a:solidFill>
                            <a:srgbClr val="000000"/>
                          </a:solidFill>
                          <a:effectLst/>
                          <a:latin typeface="Aptos Narrow"/>
                        </a:rPr>
                        <a:t>Porcentaje semestral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1100" b="0" i="0" u="none" strike="noStrike" dirty="0">
                          <a:solidFill>
                            <a:srgbClr val="000000"/>
                          </a:solidFill>
                          <a:effectLst/>
                          <a:latin typeface="Aptos Narrow"/>
                        </a:rPr>
                        <a:t>         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a:solidFill>
                            <a:srgbClr val="000000"/>
                          </a:solidFill>
                          <a:effectLst/>
                          <a:latin typeface="Aptos Narrow"/>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dirty="0">
                          <a:solidFill>
                            <a:srgbClr val="000000"/>
                          </a:solidFill>
                          <a:effectLst/>
                          <a:latin typeface="Aptos Narrow"/>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dirty="0">
                          <a:solidFill>
                            <a:srgbClr val="000000"/>
                          </a:solidFill>
                          <a:effectLst/>
                          <a:latin typeface="Aptos Narrow"/>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dirty="0">
                          <a:solidFill>
                            <a:srgbClr val="000000"/>
                          </a:solidFill>
                          <a:effectLst/>
                          <a:latin typeface="Aptos Narrow"/>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fontAlgn="b"/>
                      <a:r>
                        <a:rPr lang="es-CO" sz="1100" b="0" i="0" u="none" strike="noStrike" dirty="0">
                          <a:solidFill>
                            <a:srgbClr val="000000"/>
                          </a:solidFill>
                          <a:effectLst/>
                          <a:latin typeface="Aptos Narrow"/>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76066936"/>
                  </a:ext>
                </a:extLst>
              </a:tr>
              <a:tr h="190500">
                <a:tc>
                  <a:txBody>
                    <a:bodyPr/>
                    <a:lstStyle/>
                    <a:p>
                      <a:pPr algn="ctr" fontAlgn="b"/>
                      <a:r>
                        <a:rPr lang="es-CO" sz="1100" b="1" i="0" u="none" strike="noStrike">
                          <a:solidFill>
                            <a:srgbClr val="000000"/>
                          </a:solidFill>
                          <a:effectLst/>
                          <a:latin typeface="Aptos Narrow"/>
                        </a:rPr>
                        <a:t>Avance Trimestral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Aptos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Aptos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94430"/>
                  </a:ext>
                </a:extLst>
              </a:tr>
            </a:tbl>
          </a:graphicData>
        </a:graphic>
      </p:graphicFrame>
      <p:sp>
        <p:nvSpPr>
          <p:cNvPr id="12" name="Elipse 11">
            <a:extLst>
              <a:ext uri="{FF2B5EF4-FFF2-40B4-BE49-F238E27FC236}">
                <a16:creationId xmlns:a16="http://schemas.microsoft.com/office/drawing/2014/main" id="{2B78F030-7C7D-4CCB-B42C-8BE4DCDB9BF0}"/>
              </a:ext>
            </a:extLst>
          </p:cNvPr>
          <p:cNvSpPr/>
          <p:nvPr/>
        </p:nvSpPr>
        <p:spPr>
          <a:xfrm>
            <a:off x="3246965" y="1874149"/>
            <a:ext cx="428625" cy="2677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1100"/>
          </a:p>
        </p:txBody>
      </p:sp>
      <p:sp>
        <p:nvSpPr>
          <p:cNvPr id="9" name="CuadroTexto 8">
            <a:extLst>
              <a:ext uri="{FF2B5EF4-FFF2-40B4-BE49-F238E27FC236}">
                <a16:creationId xmlns:a16="http://schemas.microsoft.com/office/drawing/2014/main" id="{FD6091C5-F2C0-42A8-88C7-29D5D7B2FC63}"/>
              </a:ext>
            </a:extLst>
          </p:cNvPr>
          <p:cNvSpPr txBox="1"/>
          <p:nvPr/>
        </p:nvSpPr>
        <p:spPr>
          <a:xfrm>
            <a:off x="1832747" y="2869860"/>
            <a:ext cx="9114653" cy="3231654"/>
          </a:xfrm>
          <a:prstGeom prst="rect">
            <a:avLst/>
          </a:prstGeom>
          <a:noFill/>
        </p:spPr>
        <p:txBody>
          <a:bodyPr wrap="square" rtlCol="0">
            <a:spAutoFit/>
          </a:bodyPr>
          <a:lstStyle/>
          <a:p>
            <a:r>
              <a:rPr lang="es-CO" sz="3200" b="1" dirty="0">
                <a:solidFill>
                  <a:srgbClr val="C00000"/>
                </a:solidFill>
              </a:rPr>
              <a:t>7,5%        </a:t>
            </a:r>
            <a:r>
              <a:rPr lang="es-CO" sz="3200" b="1" dirty="0">
                <a:solidFill>
                  <a:schemeClr val="tx2">
                    <a:lumMod val="75000"/>
                    <a:lumOff val="25000"/>
                  </a:schemeClr>
                </a:solidFill>
              </a:rPr>
              <a:t>Objetivo I</a:t>
            </a:r>
            <a:r>
              <a:rPr lang="es-CO" sz="3200" b="1" dirty="0">
                <a:solidFill>
                  <a:srgbClr val="C00000"/>
                </a:solidFill>
              </a:rPr>
              <a:t> 40%:     </a:t>
            </a:r>
            <a:r>
              <a:rPr lang="es-CO" b="1" dirty="0"/>
              <a:t>Objetivo estratégico 1.1: </a:t>
            </a:r>
            <a:r>
              <a:rPr lang="es-CO" b="1" dirty="0">
                <a:solidFill>
                  <a:srgbClr val="C00000"/>
                </a:solidFill>
              </a:rPr>
              <a:t>10%</a:t>
            </a:r>
          </a:p>
          <a:p>
            <a:r>
              <a:rPr lang="es-CO" b="1" dirty="0"/>
              <a:t>                                                                                       Objetivo estratégico 1.2: </a:t>
            </a:r>
            <a:r>
              <a:rPr lang="es-CO" b="1" dirty="0">
                <a:solidFill>
                  <a:srgbClr val="C00000"/>
                </a:solidFill>
              </a:rPr>
              <a:t>10%</a:t>
            </a:r>
          </a:p>
          <a:p>
            <a:r>
              <a:rPr lang="es-CO" b="1" dirty="0"/>
              <a:t>                                                                                       Objetivo estratégico 1.3: </a:t>
            </a:r>
            <a:r>
              <a:rPr lang="es-CO" b="1" dirty="0">
                <a:solidFill>
                  <a:srgbClr val="C00000"/>
                </a:solidFill>
              </a:rPr>
              <a:t>20%</a:t>
            </a:r>
          </a:p>
          <a:p>
            <a:endParaRPr lang="es-CO" b="1" dirty="0"/>
          </a:p>
          <a:p>
            <a:r>
              <a:rPr lang="es-CO" b="1" dirty="0">
                <a:solidFill>
                  <a:schemeClr val="tx2">
                    <a:lumMod val="75000"/>
                    <a:lumOff val="25000"/>
                  </a:schemeClr>
                </a:solidFill>
              </a:rPr>
              <a:t>                             </a:t>
            </a:r>
            <a:r>
              <a:rPr lang="es-CO" sz="3200" b="1" dirty="0">
                <a:solidFill>
                  <a:schemeClr val="tx2">
                    <a:lumMod val="75000"/>
                    <a:lumOff val="25000"/>
                  </a:schemeClr>
                </a:solidFill>
              </a:rPr>
              <a:t>Objetivo</a:t>
            </a:r>
            <a:r>
              <a:rPr lang="es-CO" b="1" dirty="0">
                <a:solidFill>
                  <a:schemeClr val="tx2">
                    <a:lumMod val="75000"/>
                    <a:lumOff val="25000"/>
                  </a:schemeClr>
                </a:solidFill>
              </a:rPr>
              <a:t> </a:t>
            </a:r>
            <a:r>
              <a:rPr lang="es-CO" sz="3200" b="1" dirty="0">
                <a:solidFill>
                  <a:schemeClr val="tx2">
                    <a:lumMod val="75000"/>
                    <a:lumOff val="25000"/>
                  </a:schemeClr>
                </a:solidFill>
              </a:rPr>
              <a:t>II </a:t>
            </a:r>
            <a:r>
              <a:rPr lang="es-CO" sz="3200" b="1" dirty="0">
                <a:solidFill>
                  <a:srgbClr val="C00000"/>
                </a:solidFill>
              </a:rPr>
              <a:t>30%:     </a:t>
            </a:r>
            <a:r>
              <a:rPr lang="es-CO" b="1" dirty="0"/>
              <a:t>Objetivo estratégico 2.1: </a:t>
            </a:r>
            <a:r>
              <a:rPr lang="es-CO" b="1" dirty="0">
                <a:solidFill>
                  <a:srgbClr val="C00000"/>
                </a:solidFill>
              </a:rPr>
              <a:t>15%</a:t>
            </a:r>
          </a:p>
          <a:p>
            <a:r>
              <a:rPr lang="es-CO" b="1" dirty="0"/>
              <a:t>                                                                                        Objetivo estratégico 2.2: </a:t>
            </a:r>
            <a:r>
              <a:rPr lang="es-CO" b="1" dirty="0">
                <a:solidFill>
                  <a:srgbClr val="C00000"/>
                </a:solidFill>
              </a:rPr>
              <a:t>15%</a:t>
            </a:r>
          </a:p>
          <a:p>
            <a:endParaRPr lang="es-CO" b="1" dirty="0"/>
          </a:p>
          <a:p>
            <a:r>
              <a:rPr lang="es-CO" sz="3200" b="1" dirty="0">
                <a:solidFill>
                  <a:schemeClr val="tx2">
                    <a:lumMod val="75000"/>
                    <a:lumOff val="25000"/>
                  </a:schemeClr>
                </a:solidFill>
              </a:rPr>
              <a:t>100%    Objetivo III </a:t>
            </a:r>
            <a:r>
              <a:rPr lang="es-CO" sz="3200" b="1" dirty="0">
                <a:solidFill>
                  <a:srgbClr val="C00000"/>
                </a:solidFill>
              </a:rPr>
              <a:t>30%:      </a:t>
            </a:r>
            <a:r>
              <a:rPr lang="es-CO" b="1" dirty="0"/>
              <a:t>Objetivo estratégico 3.1: </a:t>
            </a:r>
            <a:r>
              <a:rPr lang="es-CO" b="1" dirty="0">
                <a:solidFill>
                  <a:srgbClr val="C00000"/>
                </a:solidFill>
              </a:rPr>
              <a:t>15%</a:t>
            </a:r>
          </a:p>
          <a:p>
            <a:r>
              <a:rPr lang="es-CO" b="1" dirty="0"/>
              <a:t>                                                                                        Objetivo estratégico 3.2: </a:t>
            </a:r>
            <a:r>
              <a:rPr lang="es-CO" b="1" dirty="0">
                <a:solidFill>
                  <a:srgbClr val="C00000"/>
                </a:solidFill>
              </a:rPr>
              <a:t>15%</a:t>
            </a:r>
            <a:endParaRPr lang="es-CO" sz="3200" b="1" dirty="0">
              <a:solidFill>
                <a:srgbClr val="C00000"/>
              </a:solidFill>
            </a:endParaRPr>
          </a:p>
        </p:txBody>
      </p:sp>
      <p:sp>
        <p:nvSpPr>
          <p:cNvPr id="10" name="Flecha: hacia abajo 9">
            <a:extLst>
              <a:ext uri="{FF2B5EF4-FFF2-40B4-BE49-F238E27FC236}">
                <a16:creationId xmlns:a16="http://schemas.microsoft.com/office/drawing/2014/main" id="{4255ACFF-0330-43A6-856F-F01930A1D497}"/>
              </a:ext>
            </a:extLst>
          </p:cNvPr>
          <p:cNvSpPr/>
          <p:nvPr/>
        </p:nvSpPr>
        <p:spPr>
          <a:xfrm>
            <a:off x="1832747" y="3592719"/>
            <a:ext cx="1000585" cy="1648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 la derecha 10">
            <a:extLst>
              <a:ext uri="{FF2B5EF4-FFF2-40B4-BE49-F238E27FC236}">
                <a16:creationId xmlns:a16="http://schemas.microsoft.com/office/drawing/2014/main" id="{943B9D66-44D5-452B-ADED-9C40067D4AB7}"/>
              </a:ext>
            </a:extLst>
          </p:cNvPr>
          <p:cNvSpPr/>
          <p:nvPr/>
        </p:nvSpPr>
        <p:spPr>
          <a:xfrm>
            <a:off x="2781014" y="2946311"/>
            <a:ext cx="487890" cy="541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Elipse 1">
            <a:extLst>
              <a:ext uri="{FF2B5EF4-FFF2-40B4-BE49-F238E27FC236}">
                <a16:creationId xmlns:a16="http://schemas.microsoft.com/office/drawing/2014/main" id="{A508A5E3-07E2-FB77-7B8C-43B3C99F54DA}"/>
              </a:ext>
            </a:extLst>
          </p:cNvPr>
          <p:cNvSpPr/>
          <p:nvPr/>
        </p:nvSpPr>
        <p:spPr>
          <a:xfrm>
            <a:off x="1666369" y="2759712"/>
            <a:ext cx="1176737"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 name="Conector recto de flecha 4">
            <a:extLst>
              <a:ext uri="{FF2B5EF4-FFF2-40B4-BE49-F238E27FC236}">
                <a16:creationId xmlns:a16="http://schemas.microsoft.com/office/drawing/2014/main" id="{707031DF-8DAD-32AC-07BB-F22143076E34}"/>
              </a:ext>
            </a:extLst>
          </p:cNvPr>
          <p:cNvCxnSpPr>
            <a:cxnSpLocks/>
          </p:cNvCxnSpPr>
          <p:nvPr/>
        </p:nvCxnSpPr>
        <p:spPr>
          <a:xfrm flipH="1">
            <a:off x="2717043" y="2194523"/>
            <a:ext cx="598009" cy="52266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B60E58DD-DA0E-3FBA-CA8C-A175D98820CC}"/>
              </a:ext>
            </a:extLst>
          </p:cNvPr>
          <p:cNvSpPr txBox="1"/>
          <p:nvPr/>
        </p:nvSpPr>
        <p:spPr>
          <a:xfrm flipH="1">
            <a:off x="6096000" y="2513610"/>
            <a:ext cx="4073118" cy="369332"/>
          </a:xfrm>
          <a:prstGeom prst="rect">
            <a:avLst/>
          </a:prstGeom>
          <a:noFill/>
        </p:spPr>
        <p:txBody>
          <a:bodyPr wrap="square" rtlCol="0">
            <a:spAutoFit/>
          </a:bodyPr>
          <a:lstStyle/>
          <a:p>
            <a:r>
              <a:rPr lang="es-MX" b="1" dirty="0">
                <a:solidFill>
                  <a:schemeClr val="tx2">
                    <a:lumMod val="75000"/>
                    <a:lumOff val="25000"/>
                  </a:schemeClr>
                </a:solidFill>
              </a:rPr>
              <a:t>Cargas porcentuales del trimestre</a:t>
            </a:r>
            <a:endParaRPr lang="es-CO" b="1" dirty="0">
              <a:solidFill>
                <a:schemeClr val="tx2">
                  <a:lumMod val="75000"/>
                  <a:lumOff val="25000"/>
                </a:schemeClr>
              </a:solidFill>
            </a:endParaRPr>
          </a:p>
        </p:txBody>
      </p:sp>
      <p:sp>
        <p:nvSpPr>
          <p:cNvPr id="18" name="CuadroTexto 17">
            <a:extLst>
              <a:ext uri="{FF2B5EF4-FFF2-40B4-BE49-F238E27FC236}">
                <a16:creationId xmlns:a16="http://schemas.microsoft.com/office/drawing/2014/main" id="{E76FD6AA-CF78-AB22-9F99-7668A0C2CCB3}"/>
              </a:ext>
            </a:extLst>
          </p:cNvPr>
          <p:cNvSpPr txBox="1"/>
          <p:nvPr/>
        </p:nvSpPr>
        <p:spPr>
          <a:xfrm>
            <a:off x="8853579" y="1170937"/>
            <a:ext cx="2463150" cy="1354217"/>
          </a:xfrm>
          <a:prstGeom prst="rect">
            <a:avLst/>
          </a:prstGeom>
          <a:noFill/>
        </p:spPr>
        <p:txBody>
          <a:bodyPr wrap="square">
            <a:spAutoFit/>
          </a:bodyPr>
          <a:lstStyle/>
          <a:p>
            <a:pPr algn="just"/>
            <a:r>
              <a:rPr lang="es-MX" sz="1800" kern="0" dirty="0">
                <a:solidFill>
                  <a:prstClr val="black"/>
                </a:solidFill>
              </a:rPr>
              <a:t>El avance promedio con corte a 31 de marzo del 2025 es del </a:t>
            </a:r>
            <a:r>
              <a:rPr lang="es-MX" sz="2800" b="1" kern="0" dirty="0">
                <a:solidFill>
                  <a:srgbClr val="D2A000"/>
                </a:solidFill>
              </a:rPr>
              <a:t>7,09 %</a:t>
            </a:r>
            <a:r>
              <a:rPr lang="es-MX" sz="1800" b="1" kern="0" dirty="0"/>
              <a:t>.</a:t>
            </a:r>
            <a:endParaRPr lang="es-CO" dirty="0"/>
          </a:p>
        </p:txBody>
      </p:sp>
      <p:sp>
        <p:nvSpPr>
          <p:cNvPr id="19" name="CuadroTexto 18">
            <a:extLst>
              <a:ext uri="{FF2B5EF4-FFF2-40B4-BE49-F238E27FC236}">
                <a16:creationId xmlns:a16="http://schemas.microsoft.com/office/drawing/2014/main" id="{8BE18D4E-19C5-23DB-4546-109981F51288}"/>
              </a:ext>
            </a:extLst>
          </p:cNvPr>
          <p:cNvSpPr txBox="1"/>
          <p:nvPr/>
        </p:nvSpPr>
        <p:spPr>
          <a:xfrm flipH="1">
            <a:off x="3188989" y="2513610"/>
            <a:ext cx="3228340" cy="369332"/>
          </a:xfrm>
          <a:prstGeom prst="rect">
            <a:avLst/>
          </a:prstGeom>
          <a:noFill/>
        </p:spPr>
        <p:txBody>
          <a:bodyPr wrap="square" rtlCol="0">
            <a:spAutoFit/>
          </a:bodyPr>
          <a:lstStyle/>
          <a:p>
            <a:r>
              <a:rPr lang="es-MX" b="1" dirty="0">
                <a:solidFill>
                  <a:schemeClr val="tx2">
                    <a:lumMod val="75000"/>
                    <a:lumOff val="25000"/>
                  </a:schemeClr>
                </a:solidFill>
              </a:rPr>
              <a:t>Objetivos Institucionales</a:t>
            </a:r>
            <a:endParaRPr lang="es-CO" b="1" dirty="0">
              <a:solidFill>
                <a:schemeClr val="tx2">
                  <a:lumMod val="75000"/>
                  <a:lumOff val="25000"/>
                </a:schemeClr>
              </a:solidFill>
            </a:endParaRPr>
          </a:p>
        </p:txBody>
      </p:sp>
    </p:spTree>
    <p:extLst>
      <p:ext uri="{BB962C8B-B14F-4D97-AF65-F5344CB8AC3E}">
        <p14:creationId xmlns:p14="http://schemas.microsoft.com/office/powerpoint/2010/main" val="297808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462077" y="0"/>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556368" y="563128"/>
            <a:ext cx="10450938" cy="738664"/>
          </a:xfrm>
          <a:prstGeom prst="rect">
            <a:avLst/>
          </a:prstGeom>
          <a:noFill/>
        </p:spPr>
        <p:txBody>
          <a:bodyPr wrap="square" rtlCol="0">
            <a:spAutoFit/>
          </a:bodyPr>
          <a:lstStyle/>
          <a:p>
            <a:pPr defTabSz="378652">
              <a:defRPr/>
            </a:pPr>
            <a:r>
              <a:rPr lang="es-CO" b="1" dirty="0"/>
              <a:t>Objetivo Institucional 1: </a:t>
            </a:r>
            <a:r>
              <a:rPr lang="es-CO" dirty="0"/>
              <a:t>alineado con el eje estructural </a:t>
            </a:r>
            <a:r>
              <a:rPr lang="es-CO" sz="2400" b="1" dirty="0"/>
              <a:t>Proteger</a:t>
            </a:r>
            <a:r>
              <a:rPr lang="es-CO" sz="2400" dirty="0"/>
              <a:t> </a:t>
            </a:r>
            <a:r>
              <a:rPr lang="es-CO" dirty="0"/>
              <a:t>que contribuyen al avance de tres (3) objetivos estratégicos; </a:t>
            </a:r>
            <a:r>
              <a:rPr lang="es-CO" b="1" dirty="0"/>
              <a:t>Total de actividades PAI 37; Actividades a reportar I Trimestre 26</a:t>
            </a:r>
            <a:endParaRPr lang="es-CO" dirty="0"/>
          </a:p>
        </p:txBody>
      </p:sp>
      <p:pic>
        <p:nvPicPr>
          <p:cNvPr id="5" name="Imagen 4">
            <a:extLst>
              <a:ext uri="{FF2B5EF4-FFF2-40B4-BE49-F238E27FC236}">
                <a16:creationId xmlns:a16="http://schemas.microsoft.com/office/drawing/2014/main" id="{D75C7E7D-EE81-8EBC-6764-7AC2E0C3F2C2}"/>
              </a:ext>
            </a:extLst>
          </p:cNvPr>
          <p:cNvPicPr>
            <a:picLocks noChangeAspect="1"/>
          </p:cNvPicPr>
          <p:nvPr/>
        </p:nvPicPr>
        <p:blipFill>
          <a:blip r:embed="rId3"/>
          <a:stretch>
            <a:fillRect/>
          </a:stretch>
        </p:blipFill>
        <p:spPr>
          <a:xfrm>
            <a:off x="2855204" y="1864920"/>
            <a:ext cx="6305550" cy="4152900"/>
          </a:xfrm>
          <a:prstGeom prst="rect">
            <a:avLst/>
          </a:prstGeom>
        </p:spPr>
      </p:pic>
    </p:spTree>
    <p:extLst>
      <p:ext uri="{BB962C8B-B14F-4D97-AF65-F5344CB8AC3E}">
        <p14:creationId xmlns:p14="http://schemas.microsoft.com/office/powerpoint/2010/main" val="27156140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3816D0CC9E6C947A54E9A8E222A4551" ma:contentTypeVersion="13" ma:contentTypeDescription="Crear nuevo documento." ma:contentTypeScope="" ma:versionID="a93965e9b007b7e70b01d678cd0a259d">
  <xsd:schema xmlns:xsd="http://www.w3.org/2001/XMLSchema" xmlns:xs="http://www.w3.org/2001/XMLSchema" xmlns:p="http://schemas.microsoft.com/office/2006/metadata/properties" xmlns:ns3="2bac114d-8967-41f3-a89b-b5c57db4910f" targetNamespace="http://schemas.microsoft.com/office/2006/metadata/properties" ma:root="true" ma:fieldsID="241049e3dff13f93c2f6f7d8c1ee6b44" ns3:_="">
    <xsd:import namespace="2bac114d-8967-41f3-a89b-b5c57db4910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114d-8967-41f3-a89b-b5c57db491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ac114d-8967-41f3-a89b-b5c57db4910f" xsi:nil="true"/>
  </documentManagement>
</p:properties>
</file>

<file path=customXml/itemProps1.xml><?xml version="1.0" encoding="utf-8"?>
<ds:datastoreItem xmlns:ds="http://schemas.openxmlformats.org/officeDocument/2006/customXml" ds:itemID="{45BAC4DF-9FCD-4A11-A7AD-4FF409BD3982}">
  <ds:schemaRefs>
    <ds:schemaRef ds:uri="http://schemas.microsoft.com/sharepoint/v3/contenttype/forms"/>
  </ds:schemaRefs>
</ds:datastoreItem>
</file>

<file path=customXml/itemProps2.xml><?xml version="1.0" encoding="utf-8"?>
<ds:datastoreItem xmlns:ds="http://schemas.openxmlformats.org/officeDocument/2006/customXml" ds:itemID="{CBD18A42-8127-4AF4-8E39-3CF7FA3B8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c114d-8967-41f3-a89b-b5c57db49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78B86-BAEC-4197-887E-04643C42840E}">
  <ds:schemaRefs>
    <ds:schemaRef ds:uri="2bac114d-8967-41f3-a89b-b5c57db4910f"/>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6842</TotalTime>
  <Words>3365</Words>
  <Application>Microsoft Office PowerPoint</Application>
  <PresentationFormat>Panorámica</PresentationFormat>
  <Paragraphs>507</Paragraphs>
  <Slides>33</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33</vt:i4>
      </vt:variant>
    </vt:vector>
  </HeadingPairs>
  <TitlesOfParts>
    <vt:vector size="47" baseType="lpstr">
      <vt:lpstr>MS PGothic</vt:lpstr>
      <vt:lpstr>Aharoni</vt:lpstr>
      <vt:lpstr>Aptos</vt:lpstr>
      <vt:lpstr>Aptos Black</vt:lpstr>
      <vt:lpstr>Aptos Display</vt:lpstr>
      <vt:lpstr>Aptos ExtraBold</vt:lpstr>
      <vt:lpstr>Aptos Narrow</vt:lpstr>
      <vt:lpstr>Arial</vt:lpstr>
      <vt:lpstr>Calibri</vt:lpstr>
      <vt:lpstr>Calibri Light</vt:lpstr>
      <vt:lpstr>Impact</vt:lpstr>
      <vt:lpstr>Oswald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Mileidy Zabala Medina</dc:creator>
  <cp:lastModifiedBy>Mileidy Zabala Medina</cp:lastModifiedBy>
  <cp:revision>39</cp:revision>
  <dcterms:created xsi:type="dcterms:W3CDTF">2012-07-30T22:48:03Z</dcterms:created>
  <dcterms:modified xsi:type="dcterms:W3CDTF">2025-06-25T20:56:40Z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0x010100B3816D0CC9E6C947A54E9A8E222A4551</vt:lpwstr>
  </property>
</Properties>
</file>