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</p:sldIdLst>
  <p:sldSz cx="11430000" cy="3049588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0605"/>
    <a:srgbClr val="E327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7" d="100"/>
          <a:sy n="87" d="100"/>
        </p:scale>
        <p:origin x="76" y="8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DAD3A6-441E-4EA7-B881-16624B0287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8750" y="499088"/>
            <a:ext cx="8572500" cy="1061708"/>
          </a:xfrm>
        </p:spPr>
        <p:txBody>
          <a:bodyPr anchor="b"/>
          <a:lstStyle>
            <a:lvl1pPr algn="ctr">
              <a:defRPr sz="2668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CBA963-4910-4051-B2B3-A255E3C291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8750" y="1601740"/>
            <a:ext cx="8572500" cy="736278"/>
          </a:xfrm>
        </p:spPr>
        <p:txBody>
          <a:bodyPr/>
          <a:lstStyle>
            <a:lvl1pPr marL="0" indent="0" algn="ctr">
              <a:buNone/>
              <a:defRPr sz="1067"/>
            </a:lvl1pPr>
            <a:lvl2pPr marL="203317" indent="0" algn="ctr">
              <a:buNone/>
              <a:defRPr sz="889"/>
            </a:lvl2pPr>
            <a:lvl3pPr marL="406634" indent="0" algn="ctr">
              <a:buNone/>
              <a:defRPr sz="800"/>
            </a:lvl3pPr>
            <a:lvl4pPr marL="609951" indent="0" algn="ctr">
              <a:buNone/>
              <a:defRPr sz="712"/>
            </a:lvl4pPr>
            <a:lvl5pPr marL="813267" indent="0" algn="ctr">
              <a:buNone/>
              <a:defRPr sz="712"/>
            </a:lvl5pPr>
            <a:lvl6pPr marL="1016584" indent="0" algn="ctr">
              <a:buNone/>
              <a:defRPr sz="712"/>
            </a:lvl6pPr>
            <a:lvl7pPr marL="1219901" indent="0" algn="ctr">
              <a:buNone/>
              <a:defRPr sz="712"/>
            </a:lvl7pPr>
            <a:lvl8pPr marL="1423218" indent="0" algn="ctr">
              <a:buNone/>
              <a:defRPr sz="712"/>
            </a:lvl8pPr>
            <a:lvl9pPr marL="1626535" indent="0" algn="ctr">
              <a:buNone/>
              <a:defRPr sz="712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8342C3-CD3F-4702-BD73-BCE8628EB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A2BF1E0-C267-49E8-9A74-371D295FD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EAC80D-B790-4CF4-BF47-11010DBE3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3747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5799B3-5018-43F7-893D-54F326020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003392C-2DD1-4152-8D86-9C66603D30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FD3F32-22F0-4AB8-8668-CDF08CB92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C32EE8-19E0-4AF5-8F0E-A8FA3A6B3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E1A00A-6DE5-4AB1-86F3-961DFB7BA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63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4921F8D-71FD-4A33-90BA-EA63D8D30E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79594" y="162362"/>
            <a:ext cx="2464594" cy="25843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D3C65CC-E98E-4BCD-9DEC-0C886898B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85813" y="162362"/>
            <a:ext cx="7250906" cy="2584385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D68723-C186-4DA3-B587-3950D4166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6C8C59-6242-46B3-BD35-440DD0F3A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0A314A-4852-46C5-8080-B18DF14DC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401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E46287-3F66-4BAD-B051-AE99FEBC9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AC95B-893B-4A4C-855F-C11854760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0F060A-CB46-4B15-8B7B-7A1B55D0A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7567E0-2E5F-4C4E-BC5D-FC40CCC90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9D46F7-F276-41BA-ADAE-913A3D55E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035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8B1A62-30F6-4FFE-8C7C-2952BCBC7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859" y="760280"/>
            <a:ext cx="9858375" cy="1268544"/>
          </a:xfrm>
        </p:spPr>
        <p:txBody>
          <a:bodyPr anchor="b"/>
          <a:lstStyle>
            <a:lvl1pPr>
              <a:defRPr sz="2668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256FD2-AFA6-437F-8E82-0A3CFCF73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9859" y="2040824"/>
            <a:ext cx="9858375" cy="667097"/>
          </a:xfrm>
        </p:spPr>
        <p:txBody>
          <a:bodyPr/>
          <a:lstStyle>
            <a:lvl1pPr marL="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1pPr>
            <a:lvl2pPr marL="203317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0663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09951" indent="0">
              <a:buNone/>
              <a:defRPr sz="712">
                <a:solidFill>
                  <a:schemeClr val="tx1">
                    <a:tint val="75000"/>
                  </a:schemeClr>
                </a:solidFill>
              </a:defRPr>
            </a:lvl4pPr>
            <a:lvl5pPr marL="813267" indent="0">
              <a:buNone/>
              <a:defRPr sz="712">
                <a:solidFill>
                  <a:schemeClr val="tx1">
                    <a:tint val="75000"/>
                  </a:schemeClr>
                </a:solidFill>
              </a:defRPr>
            </a:lvl5pPr>
            <a:lvl6pPr marL="1016584" indent="0">
              <a:buNone/>
              <a:defRPr sz="712">
                <a:solidFill>
                  <a:schemeClr val="tx1">
                    <a:tint val="75000"/>
                  </a:schemeClr>
                </a:solidFill>
              </a:defRPr>
            </a:lvl6pPr>
            <a:lvl7pPr marL="1219901" indent="0">
              <a:buNone/>
              <a:defRPr sz="712">
                <a:solidFill>
                  <a:schemeClr val="tx1">
                    <a:tint val="75000"/>
                  </a:schemeClr>
                </a:solidFill>
              </a:defRPr>
            </a:lvl7pPr>
            <a:lvl8pPr marL="1423218" indent="0">
              <a:buNone/>
              <a:defRPr sz="712">
                <a:solidFill>
                  <a:schemeClr val="tx1">
                    <a:tint val="75000"/>
                  </a:schemeClr>
                </a:solidFill>
              </a:defRPr>
            </a:lvl8pPr>
            <a:lvl9pPr marL="1626535" indent="0">
              <a:buNone/>
              <a:defRPr sz="7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137ABF-55A4-4D35-9AC6-949011541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1A29A3-D02A-49CB-9086-D57854BE8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B8D137-4763-407A-9AE6-4D6A51435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2581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53D5BA-B5C1-49E8-9C68-68C97315E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65058E-44BE-445A-9F2B-25D5F2654B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5813" y="811811"/>
            <a:ext cx="4857750" cy="1934936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977EBC9-C63D-4D10-9A1B-3C28856E7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86438" y="811811"/>
            <a:ext cx="4857750" cy="1934936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D2ACC19-F5BB-4996-8301-C08746E6F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343FAEB-A762-44D4-B701-9E721F30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915074-BB45-4026-994A-4556B194A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982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02A346-1F3E-4698-880F-358F6D270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01" y="162363"/>
            <a:ext cx="9858375" cy="58944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556734-60CF-4552-95D5-548DF5E49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302" y="747573"/>
            <a:ext cx="4835425" cy="366374"/>
          </a:xfrm>
        </p:spPr>
        <p:txBody>
          <a:bodyPr anchor="b"/>
          <a:lstStyle>
            <a:lvl1pPr marL="0" indent="0">
              <a:buNone/>
              <a:defRPr sz="1067" b="1"/>
            </a:lvl1pPr>
            <a:lvl2pPr marL="203317" indent="0">
              <a:buNone/>
              <a:defRPr sz="889" b="1"/>
            </a:lvl2pPr>
            <a:lvl3pPr marL="406634" indent="0">
              <a:buNone/>
              <a:defRPr sz="800" b="1"/>
            </a:lvl3pPr>
            <a:lvl4pPr marL="609951" indent="0">
              <a:buNone/>
              <a:defRPr sz="712" b="1"/>
            </a:lvl4pPr>
            <a:lvl5pPr marL="813267" indent="0">
              <a:buNone/>
              <a:defRPr sz="712" b="1"/>
            </a:lvl5pPr>
            <a:lvl6pPr marL="1016584" indent="0">
              <a:buNone/>
              <a:defRPr sz="712" b="1"/>
            </a:lvl6pPr>
            <a:lvl7pPr marL="1219901" indent="0">
              <a:buNone/>
              <a:defRPr sz="712" b="1"/>
            </a:lvl7pPr>
            <a:lvl8pPr marL="1423218" indent="0">
              <a:buNone/>
              <a:defRPr sz="712" b="1"/>
            </a:lvl8pPr>
            <a:lvl9pPr marL="1626535" indent="0">
              <a:buNone/>
              <a:defRPr sz="712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37A318F-4BC9-4F80-9895-B3F9ABD57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7302" y="1113947"/>
            <a:ext cx="4835425" cy="163844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A8A867D-3A8E-41A8-99B5-75FA8A5171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86437" y="747573"/>
            <a:ext cx="4859239" cy="366374"/>
          </a:xfrm>
        </p:spPr>
        <p:txBody>
          <a:bodyPr anchor="b"/>
          <a:lstStyle>
            <a:lvl1pPr marL="0" indent="0">
              <a:buNone/>
              <a:defRPr sz="1067" b="1"/>
            </a:lvl1pPr>
            <a:lvl2pPr marL="203317" indent="0">
              <a:buNone/>
              <a:defRPr sz="889" b="1"/>
            </a:lvl2pPr>
            <a:lvl3pPr marL="406634" indent="0">
              <a:buNone/>
              <a:defRPr sz="800" b="1"/>
            </a:lvl3pPr>
            <a:lvl4pPr marL="609951" indent="0">
              <a:buNone/>
              <a:defRPr sz="712" b="1"/>
            </a:lvl4pPr>
            <a:lvl5pPr marL="813267" indent="0">
              <a:buNone/>
              <a:defRPr sz="712" b="1"/>
            </a:lvl5pPr>
            <a:lvl6pPr marL="1016584" indent="0">
              <a:buNone/>
              <a:defRPr sz="712" b="1"/>
            </a:lvl6pPr>
            <a:lvl7pPr marL="1219901" indent="0">
              <a:buNone/>
              <a:defRPr sz="712" b="1"/>
            </a:lvl7pPr>
            <a:lvl8pPr marL="1423218" indent="0">
              <a:buNone/>
              <a:defRPr sz="712" b="1"/>
            </a:lvl8pPr>
            <a:lvl9pPr marL="1626535" indent="0">
              <a:buNone/>
              <a:defRPr sz="712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170B620-32D1-49F9-8DF8-32EC4B3C69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86437" y="1113947"/>
            <a:ext cx="4859239" cy="163844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C91116C-106B-4A5C-A261-3B47E61C1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B2D32B2-2062-4943-9798-6120B247D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293CCB1-79DB-4E1D-8DF2-563DE1BD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3308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B84149-1192-406E-A3A3-5FB45683D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5D477B4-40CF-4623-AFAB-2C3FDBA01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08D0116-52B9-4DD6-B460-A67E87788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165FB5F-2337-4358-B44E-B2112BB50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5703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FF821C0-9DC5-43E4-BD67-74EFA7B35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3B65AD-F2F0-43E0-A7C7-80F5B6DD5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64350D5-38C3-4692-86D7-91E20491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644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FA94E3-DB2A-4D55-9847-48B3F21ED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02" y="203306"/>
            <a:ext cx="3686472" cy="711571"/>
          </a:xfrm>
        </p:spPr>
        <p:txBody>
          <a:bodyPr anchor="b"/>
          <a:lstStyle>
            <a:lvl1pPr>
              <a:defRPr sz="1423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E3AB63-4A9C-46AD-A25B-0F6E825BA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9238" y="439084"/>
            <a:ext cx="5786438" cy="2167184"/>
          </a:xfrm>
        </p:spPr>
        <p:txBody>
          <a:bodyPr/>
          <a:lstStyle>
            <a:lvl1pPr>
              <a:defRPr sz="1423"/>
            </a:lvl1pPr>
            <a:lvl2pPr>
              <a:defRPr sz="1245"/>
            </a:lvl2pPr>
            <a:lvl3pPr>
              <a:defRPr sz="1067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38E6852-0094-493F-A8A0-4903A1E04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7302" y="914876"/>
            <a:ext cx="3686472" cy="1694922"/>
          </a:xfrm>
        </p:spPr>
        <p:txBody>
          <a:bodyPr/>
          <a:lstStyle>
            <a:lvl1pPr marL="0" indent="0">
              <a:buNone/>
              <a:defRPr sz="712"/>
            </a:lvl1pPr>
            <a:lvl2pPr marL="203317" indent="0">
              <a:buNone/>
              <a:defRPr sz="623"/>
            </a:lvl2pPr>
            <a:lvl3pPr marL="406634" indent="0">
              <a:buNone/>
              <a:defRPr sz="534"/>
            </a:lvl3pPr>
            <a:lvl4pPr marL="609951" indent="0">
              <a:buNone/>
              <a:defRPr sz="445"/>
            </a:lvl4pPr>
            <a:lvl5pPr marL="813267" indent="0">
              <a:buNone/>
              <a:defRPr sz="445"/>
            </a:lvl5pPr>
            <a:lvl6pPr marL="1016584" indent="0">
              <a:buNone/>
              <a:defRPr sz="445"/>
            </a:lvl6pPr>
            <a:lvl7pPr marL="1219901" indent="0">
              <a:buNone/>
              <a:defRPr sz="445"/>
            </a:lvl7pPr>
            <a:lvl8pPr marL="1423218" indent="0">
              <a:buNone/>
              <a:defRPr sz="445"/>
            </a:lvl8pPr>
            <a:lvl9pPr marL="1626535" indent="0">
              <a:buNone/>
              <a:defRPr sz="445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EDA5D03-9E84-4A84-AD43-02C18BA72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41DC729-FD85-4009-9573-471A6F89B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D27207-4DB3-4E42-AE27-D98EB7EF0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696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08B1C0-D994-40DB-9FBE-C030E192F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02" y="203306"/>
            <a:ext cx="3686472" cy="711571"/>
          </a:xfrm>
        </p:spPr>
        <p:txBody>
          <a:bodyPr anchor="b"/>
          <a:lstStyle>
            <a:lvl1pPr>
              <a:defRPr sz="1423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F7B7CC2-AE98-44AF-BC84-15A564F89C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59238" y="439084"/>
            <a:ext cx="5786438" cy="2167184"/>
          </a:xfrm>
        </p:spPr>
        <p:txBody>
          <a:bodyPr/>
          <a:lstStyle>
            <a:lvl1pPr marL="0" indent="0">
              <a:buNone/>
              <a:defRPr sz="1423"/>
            </a:lvl1pPr>
            <a:lvl2pPr marL="203317" indent="0">
              <a:buNone/>
              <a:defRPr sz="1245"/>
            </a:lvl2pPr>
            <a:lvl3pPr marL="406634" indent="0">
              <a:buNone/>
              <a:defRPr sz="1067"/>
            </a:lvl3pPr>
            <a:lvl4pPr marL="609951" indent="0">
              <a:buNone/>
              <a:defRPr sz="889"/>
            </a:lvl4pPr>
            <a:lvl5pPr marL="813267" indent="0">
              <a:buNone/>
              <a:defRPr sz="889"/>
            </a:lvl5pPr>
            <a:lvl6pPr marL="1016584" indent="0">
              <a:buNone/>
              <a:defRPr sz="889"/>
            </a:lvl6pPr>
            <a:lvl7pPr marL="1219901" indent="0">
              <a:buNone/>
              <a:defRPr sz="889"/>
            </a:lvl7pPr>
            <a:lvl8pPr marL="1423218" indent="0">
              <a:buNone/>
              <a:defRPr sz="889"/>
            </a:lvl8pPr>
            <a:lvl9pPr marL="1626535" indent="0">
              <a:buNone/>
              <a:defRPr sz="889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635B82-6594-4E31-ADF3-B757E8C35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7302" y="914876"/>
            <a:ext cx="3686472" cy="1694922"/>
          </a:xfrm>
        </p:spPr>
        <p:txBody>
          <a:bodyPr/>
          <a:lstStyle>
            <a:lvl1pPr marL="0" indent="0">
              <a:buNone/>
              <a:defRPr sz="712"/>
            </a:lvl1pPr>
            <a:lvl2pPr marL="203317" indent="0">
              <a:buNone/>
              <a:defRPr sz="623"/>
            </a:lvl2pPr>
            <a:lvl3pPr marL="406634" indent="0">
              <a:buNone/>
              <a:defRPr sz="534"/>
            </a:lvl3pPr>
            <a:lvl4pPr marL="609951" indent="0">
              <a:buNone/>
              <a:defRPr sz="445"/>
            </a:lvl4pPr>
            <a:lvl5pPr marL="813267" indent="0">
              <a:buNone/>
              <a:defRPr sz="445"/>
            </a:lvl5pPr>
            <a:lvl6pPr marL="1016584" indent="0">
              <a:buNone/>
              <a:defRPr sz="445"/>
            </a:lvl6pPr>
            <a:lvl7pPr marL="1219901" indent="0">
              <a:buNone/>
              <a:defRPr sz="445"/>
            </a:lvl7pPr>
            <a:lvl8pPr marL="1423218" indent="0">
              <a:buNone/>
              <a:defRPr sz="445"/>
            </a:lvl8pPr>
            <a:lvl9pPr marL="1626535" indent="0">
              <a:buNone/>
              <a:defRPr sz="445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C885F5-2EDA-47FB-AC8B-27F2CECE8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7C8A-055B-48C1-81BA-32DAA548FA5E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67DAFB-F0CD-4D6C-90E1-A239DADC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628D5C0-1016-459E-8DD1-EC2BD74B3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5527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246C662-CA20-411C-B5F4-A144ED395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3" y="162363"/>
            <a:ext cx="9858375" cy="589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898EB59-BEEE-4115-9551-61D15FC7D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5813" y="811811"/>
            <a:ext cx="9858375" cy="1934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278789-4FE1-40FB-8952-2D0E776DCB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85813" y="2826517"/>
            <a:ext cx="2571750" cy="162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57C8A-055B-48C1-81BA-32DAA548FA5E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E61B96-B290-496E-9797-9AE48552F4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6188" y="2826517"/>
            <a:ext cx="3857625" cy="162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BC91EF-624D-4328-B454-6947FF574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2438" y="2826517"/>
            <a:ext cx="2571750" cy="162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03EBC-2305-4D2F-B03C-5DD7FA4C9C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416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defTabSz="406634" rtl="0" eaLnBrk="1" latinLnBrk="0" hangingPunct="1">
        <a:lnSpc>
          <a:spcPct val="90000"/>
        </a:lnSpc>
        <a:spcBef>
          <a:spcPct val="0"/>
        </a:spcBef>
        <a:buNone/>
        <a:defRPr sz="19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1658" indent="-101658" algn="l" defTabSz="406634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245" kern="1200">
          <a:solidFill>
            <a:schemeClr val="tx1"/>
          </a:solidFill>
          <a:latin typeface="+mn-lt"/>
          <a:ea typeface="+mn-ea"/>
          <a:cs typeface="+mn-cs"/>
        </a:defRPr>
      </a:lvl1pPr>
      <a:lvl2pPr marL="304975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2pPr>
      <a:lvl3pPr marL="508292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711609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914926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8243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321559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524876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193" indent="-101658" algn="l" defTabSz="406634" rtl="0" eaLnBrk="1" latinLnBrk="0" hangingPunct="1">
        <a:lnSpc>
          <a:spcPct val="90000"/>
        </a:lnSpc>
        <a:spcBef>
          <a:spcPts val="222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203317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406634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09951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13267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16584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19901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23218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26535" algn="l" defTabSz="40663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0CE89B3D-A1E6-4D55-A29F-794A934911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08" b="18525"/>
          <a:stretch/>
        </p:blipFill>
        <p:spPr>
          <a:xfrm>
            <a:off x="0" y="-38956"/>
            <a:ext cx="11430000" cy="308854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9D6217B-D22E-4CBC-90FF-53490F12E6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285"/>
          <a:stretch/>
        </p:blipFill>
        <p:spPr>
          <a:xfrm>
            <a:off x="0" y="-38956"/>
            <a:ext cx="3873500" cy="308854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  <a:softEdge rad="63500"/>
          </a:effec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662F6AA-FA91-45A4-8EAA-FC6C2AE6B666}"/>
              </a:ext>
            </a:extLst>
          </p:cNvPr>
          <p:cNvSpPr txBox="1"/>
          <p:nvPr/>
        </p:nvSpPr>
        <p:spPr>
          <a:xfrm>
            <a:off x="4282440" y="91440"/>
            <a:ext cx="7056120" cy="2648618"/>
          </a:xfrm>
          <a:prstGeom prst="rect">
            <a:avLst/>
          </a:prstGeom>
          <a:solidFill>
            <a:schemeClr val="bg2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1C8E56C-BB1C-41A5-8EAD-3F7888358805}"/>
              </a:ext>
            </a:extLst>
          </p:cNvPr>
          <p:cNvSpPr txBox="1"/>
          <p:nvPr/>
        </p:nvSpPr>
        <p:spPr>
          <a:xfrm>
            <a:off x="4530090" y="179071"/>
            <a:ext cx="6572250" cy="830997"/>
          </a:xfrm>
          <a:prstGeom prst="rect">
            <a:avLst/>
          </a:prstGeom>
          <a:solidFill>
            <a:srgbClr val="C70605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just"/>
            <a:r>
              <a:rPr lang="es-CO" sz="1600" u="sng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rPr>
              <a:t>TIPO DE PROCESO</a:t>
            </a:r>
            <a:r>
              <a:rPr lang="es-CO" sz="1600" b="1" u="sng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rPr>
              <a:t>: </a:t>
            </a:r>
            <a:r>
              <a:rPr lang="es-CO" sz="1600" dirty="0">
                <a:solidFill>
                  <a:schemeClr val="bg1">
                    <a:lumMod val="95000"/>
                  </a:schemeClr>
                </a:solidFill>
                <a:latin typeface="Impact"/>
                <a:cs typeface="Arial Narrow" panose="020B0604020202020204" pitchFamily="34" charset="0"/>
              </a:rPr>
              <a:t>CONCURSO DE MÉRITOS ABIERTO</a:t>
            </a:r>
          </a:p>
          <a:p>
            <a:pPr algn="just"/>
            <a:r>
              <a:rPr lang="es-CO" sz="1600" dirty="0">
                <a:solidFill>
                  <a:schemeClr val="bg1">
                    <a:lumMod val="95000"/>
                  </a:schemeClr>
                </a:solidFill>
                <a:latin typeface="Impact"/>
                <a:cs typeface="Arial Narrow" panose="020B0604020202020204" pitchFamily="34" charset="0"/>
              </a:rPr>
              <a:t>UAECOB-CMA-003-2026</a:t>
            </a:r>
          </a:p>
          <a:p>
            <a:endParaRPr lang="es-CO" sz="1600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78F215E-BC73-47F5-86B3-1B1FF6EA3618}"/>
              </a:ext>
            </a:extLst>
          </p:cNvPr>
          <p:cNvSpPr txBox="1"/>
          <p:nvPr/>
        </p:nvSpPr>
        <p:spPr>
          <a:xfrm>
            <a:off x="4530090" y="1010068"/>
            <a:ext cx="6572250" cy="204671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/>
            <a:r>
              <a:rPr lang="es-ES" sz="1100" b="1" u="sng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Objeto:</a:t>
            </a:r>
          </a:p>
          <a:p>
            <a:pPr algn="just"/>
            <a:r>
              <a:rPr lang="es-ES" sz="900" b="1" dirty="0">
                <a:solidFill>
                  <a:schemeClr val="bg1"/>
                </a:solidFill>
                <a:latin typeface="Arial Narrow" panose="020B0604020202020204" pitchFamily="34" charset="0"/>
              </a:rPr>
              <a:t>INTERVENTORIA TECNICA, ADMINISTRATIVA, FINANCIERA, CONTABLE, JURIDICA, AMBIENTAL Y DE SEGURIDAD Y SALUD EN EL TRABAJO PARA REALIZAR LA ADECUACION Y MEJORAMIENTO DE LAS INSTALACIONES DE LA UNIDAD ADMINISTRATIVA ESPECIAL CUERPO OFICIAL DE BOMBEROS DE BOGOTÁ D.C. - SGC.</a:t>
            </a:r>
            <a:endParaRPr lang="es-CO" sz="900" b="1" dirty="0">
              <a:solidFill>
                <a:schemeClr val="bg1"/>
              </a:solidFill>
              <a:latin typeface="Arial" panose="020B0604020202020204" pitchFamily="34" charset="0"/>
              <a:cs typeface="Arial Narrow" panose="020B0604020202020204" pitchFamily="34" charset="0"/>
            </a:endParaRPr>
          </a:p>
          <a:p>
            <a:pPr algn="just"/>
            <a:endParaRPr lang="es-ES" sz="1100" b="1" u="sng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just"/>
            <a:r>
              <a:rPr lang="es-ES" sz="1100" b="1" u="sng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Presupuesto:</a:t>
            </a:r>
          </a:p>
          <a:p>
            <a:pPr algn="just"/>
            <a:r>
              <a:rPr lang="es-ES" sz="900" b="1" dirty="0">
                <a:solidFill>
                  <a:schemeClr val="bg1"/>
                </a:solidFill>
                <a:latin typeface="Arial Narrow"/>
              </a:rPr>
              <a:t>DOSCIENTOS CINCUENTA MILLONES DE PESOS MCTE ($250.000.000)</a:t>
            </a:r>
          </a:p>
          <a:p>
            <a:pPr algn="just"/>
            <a:endParaRPr lang="es-ES" sz="9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just"/>
            <a:r>
              <a:rPr lang="es-ES" sz="1100" b="1" u="sng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Plazo del contrato:            </a:t>
            </a:r>
            <a:endParaRPr lang="es-ES" sz="900" b="1" u="sng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just"/>
            <a:r>
              <a:rPr lang="es-CO" sz="900" b="1" dirty="0">
                <a:solidFill>
                  <a:schemeClr val="bg1"/>
                </a:solidFill>
                <a:latin typeface="Arial Narrow"/>
              </a:rPr>
              <a:t>CUATRO (04) MESES</a:t>
            </a:r>
            <a:endParaRPr lang="es-ES" sz="9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 algn="just"/>
            <a:endParaRPr lang="es-ES" sz="1100" b="1" u="sng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 algn="just"/>
            <a:endParaRPr lang="es-ES" sz="1100" b="1" u="sng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 algn="just"/>
            <a:endParaRPr lang="es-ES" sz="1100" b="1" u="sng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 algn="just"/>
            <a:r>
              <a:rPr lang="es-ES" sz="1100" b="1" u="sng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Fecha límite para la presentación de ofertas: </a:t>
            </a:r>
            <a:endParaRPr lang="es-ES" sz="900" b="1" u="sng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1" algn="just"/>
            <a:r>
              <a:rPr lang="es-ES" sz="900" b="1" dirty="0">
                <a:solidFill>
                  <a:schemeClr val="bg1"/>
                </a:solidFill>
                <a:latin typeface="Arial Narrow"/>
              </a:rPr>
              <a:t>07 DE SEPTIEMBRE DE 2026</a:t>
            </a:r>
          </a:p>
          <a:p>
            <a:pPr lvl="1" algn="just"/>
            <a:endParaRPr lang="es-ES" sz="900" b="1" dirty="0">
              <a:solidFill>
                <a:schemeClr val="bg1"/>
              </a:solidFill>
              <a:latin typeface="Arial Narrow"/>
            </a:endParaRPr>
          </a:p>
          <a:p>
            <a:pPr lvl="1" algn="just"/>
            <a:r>
              <a:rPr lang="es-ES" sz="1100" b="1" u="sng" dirty="0">
                <a:solidFill>
                  <a:schemeClr val="bg1"/>
                </a:solidFill>
                <a:latin typeface="Arial Narrow"/>
              </a:rPr>
              <a:t>Link acceso publico SECOP II:</a:t>
            </a:r>
          </a:p>
          <a:p>
            <a:pPr lvl="1" algn="just"/>
            <a:r>
              <a:rPr lang="es-ES" sz="1000" b="1" u="sng" dirty="0">
                <a:solidFill>
                  <a:schemeClr val="bg1"/>
                </a:solidFill>
                <a:latin typeface="Arial Narrow"/>
              </a:rPr>
              <a:t>https://community.secop.gov.co/Public/Tendering/ContractNoticePhases/View?PPI=CO1.PPI.49264648&amp;isFromPublicArea=True&amp;isModal=False</a:t>
            </a:r>
            <a:endParaRPr lang="es-ES" sz="900" b="1" dirty="0">
              <a:solidFill>
                <a:schemeClr val="bg1"/>
              </a:solidFill>
              <a:latin typeface="Arial Narrow" panose="020B0604020202020204" pitchFamily="34" charset="0"/>
            </a:endParaRPr>
          </a:p>
          <a:p>
            <a:endParaRPr lang="es-CO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7499D9F-6EDA-4F0C-A27D-6DC564B5D6CB}"/>
              </a:ext>
            </a:extLst>
          </p:cNvPr>
          <p:cNvSpPr txBox="1"/>
          <p:nvPr/>
        </p:nvSpPr>
        <p:spPr>
          <a:xfrm>
            <a:off x="2563978" y="2558022"/>
            <a:ext cx="8866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100" dirty="0">
                <a:solidFill>
                  <a:schemeClr val="bg1"/>
                </a:solidFill>
                <a:latin typeface="Impact" panose="020B0806030902050204" pitchFamily="34" charset="0"/>
              </a:rPr>
              <a:t>CORREO ELECTRONICO PARA PRESENTAR OFERTAS EN CASO DE INDISPONIBILIDAD:</a:t>
            </a:r>
          </a:p>
          <a:p>
            <a:pPr algn="r"/>
            <a:r>
              <a:rPr lang="es-CO" sz="1100" b="1" dirty="0">
                <a:solidFill>
                  <a:schemeClr val="bg1"/>
                </a:solidFill>
                <a:latin typeface="Arial" panose="020B0604020202020204" pitchFamily="34" charset="0"/>
              </a:rPr>
              <a:t>contratación@bomberosbogota.gov.co</a:t>
            </a:r>
          </a:p>
          <a:p>
            <a:endParaRPr lang="es-CO" sz="14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4280FB2-7C46-4AEC-9B98-14AA511B2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467" y="2453801"/>
            <a:ext cx="1966571" cy="66863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88ABC12-AF90-49A4-BD7F-C6C169E5C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952" y="67836"/>
            <a:ext cx="1966571" cy="66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492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</TotalTime>
  <Words>147</Words>
  <Application>Microsoft Office PowerPoint</Application>
  <PresentationFormat>Personalizado</PresentationFormat>
  <Paragraphs>20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Impact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David Garzón Burbano</dc:creator>
  <cp:lastModifiedBy>Claudia M. Consuegra</cp:lastModifiedBy>
  <cp:revision>23</cp:revision>
  <dcterms:created xsi:type="dcterms:W3CDTF">2026-05-12T16:51:59Z</dcterms:created>
  <dcterms:modified xsi:type="dcterms:W3CDTF">2026-08-12T15:48:00Z</dcterms:modified>
</cp:coreProperties>
</file>